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6" r:id="rId3"/>
    <p:sldId id="293" r:id="rId4"/>
    <p:sldId id="294" r:id="rId5"/>
    <p:sldId id="297" r:id="rId6"/>
    <p:sldId id="288" r:id="rId7"/>
    <p:sldId id="295" r:id="rId8"/>
    <p:sldId id="292" r:id="rId9"/>
    <p:sldId id="296" r:id="rId10"/>
    <p:sldId id="29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3" autoAdjust="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07DA16-672E-4894-89F6-7C63BDF1070F}"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CFA53-1282-472D-9981-C549BB3A5A25}"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7DA16-672E-4894-89F6-7C63BDF1070F}"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CFA53-1282-472D-9981-C549BB3A5A2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07DA16-672E-4894-89F6-7C63BDF1070F}"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CFA53-1282-472D-9981-C549BB3A5A2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07DA16-672E-4894-89F6-7C63BDF1070F}"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CFA53-1282-472D-9981-C549BB3A5A25}"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7DA16-672E-4894-89F6-7C63BDF1070F}" type="datetimeFigureOut">
              <a:rPr lang="en-GB" smtClean="0"/>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CFA53-1282-472D-9981-C549BB3A5A2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07DA16-672E-4894-89F6-7C63BDF1070F}" type="datetimeFigureOut">
              <a:rPr lang="en-GB" smtClean="0"/>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CFA53-1282-472D-9981-C549BB3A5A25}"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07DA16-672E-4894-89F6-7C63BDF1070F}" type="datetimeFigureOut">
              <a:rPr lang="en-GB" smtClean="0"/>
              <a:t>18/10/2018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8CFA53-1282-472D-9981-C549BB3A5A25}"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07DA16-672E-4894-89F6-7C63BDF1070F}" type="datetimeFigureOut">
              <a:rPr lang="en-GB" smtClean="0"/>
              <a:t>18/10/2018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8CFA53-1282-472D-9981-C549BB3A5A2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7DA16-672E-4894-89F6-7C63BDF1070F}" type="datetimeFigureOut">
              <a:rPr lang="en-GB" smtClean="0"/>
              <a:t>18/10/2018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8CFA53-1282-472D-9981-C549BB3A5A2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7DA16-672E-4894-89F6-7C63BDF1070F}" type="datetimeFigureOut">
              <a:rPr lang="en-GB" smtClean="0"/>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CFA53-1282-472D-9981-C549BB3A5A2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7DA16-672E-4894-89F6-7C63BDF1070F}" type="datetimeFigureOut">
              <a:rPr lang="en-GB" smtClean="0"/>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CFA53-1282-472D-9981-C549BB3A5A25}"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7DA16-672E-4894-89F6-7C63BDF1070F}" type="datetimeFigureOut">
              <a:rPr lang="en-GB" smtClean="0"/>
              <a:t>18/10/2018</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48CFA53-1282-472D-9981-C549BB3A5A2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1427" y="3645024"/>
            <a:ext cx="5637010" cy="2376264"/>
          </a:xfrm>
        </p:spPr>
        <p:txBody>
          <a:bodyPr>
            <a:noAutofit/>
          </a:bodyPr>
          <a:lstStyle/>
          <a:p>
            <a:pPr algn="ctr"/>
            <a:r>
              <a:rPr lang="en-GB" sz="1800" dirty="0"/>
              <a:t>by</a:t>
            </a:r>
          </a:p>
          <a:p>
            <a:pPr algn="ctr"/>
            <a:endParaRPr lang="en-GB" sz="1800" dirty="0"/>
          </a:p>
          <a:p>
            <a:pPr algn="ctr"/>
            <a:r>
              <a:rPr lang="en-GB" sz="3600" dirty="0"/>
              <a:t>Cllr Wayne Davies</a:t>
            </a:r>
          </a:p>
          <a:p>
            <a:pPr algn="ctr"/>
            <a:r>
              <a:rPr lang="en-GB" sz="1800" dirty="0"/>
              <a:t>(River Tees PHA and APHA Exec Board)</a:t>
            </a:r>
          </a:p>
        </p:txBody>
      </p:sp>
      <p:sp>
        <p:nvSpPr>
          <p:cNvPr id="2" name="Title 1"/>
          <p:cNvSpPr>
            <a:spLocks noGrp="1"/>
          </p:cNvSpPr>
          <p:nvPr>
            <p:ph type="ctrTitle"/>
          </p:nvPr>
        </p:nvSpPr>
        <p:spPr>
          <a:xfrm>
            <a:off x="395536" y="548680"/>
            <a:ext cx="8352928" cy="1793167"/>
          </a:xfrm>
        </p:spPr>
        <p:txBody>
          <a:bodyPr/>
          <a:lstStyle/>
          <a:p>
            <a:pPr marL="182880" indent="0">
              <a:buNone/>
            </a:pPr>
            <a:r>
              <a:rPr lang="en-GB" dirty="0" err="1"/>
              <a:t>Teesport</a:t>
            </a:r>
            <a:r>
              <a:rPr lang="en-GB" dirty="0"/>
              <a:t> Freeport Bid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988840"/>
            <a:ext cx="3376265" cy="139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02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688632" cy="1143000"/>
          </a:xfrm>
        </p:spPr>
        <p:txBody>
          <a:bodyPr/>
          <a:lstStyle/>
          <a:p>
            <a:pPr marL="0" indent="0" algn="l">
              <a:buNone/>
            </a:pPr>
            <a:endParaRPr lang="en-GB" sz="4400" dirty="0"/>
          </a:p>
        </p:txBody>
      </p:sp>
      <p:pic>
        <p:nvPicPr>
          <p:cNvPr id="4" name="Picture 6" descr="RTPHA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982" y="332656"/>
            <a:ext cx="2470790" cy="1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611560" y="1988840"/>
            <a:ext cx="5448912" cy="3888432"/>
          </a:xfrm>
        </p:spPr>
        <p:txBody>
          <a:bodyPr>
            <a:normAutofit/>
          </a:bodyPr>
          <a:lstStyle/>
          <a:p>
            <a:pPr marL="342900" indent="-342900">
              <a:lnSpc>
                <a:spcPct val="90000"/>
              </a:lnSpc>
              <a:defRPr/>
            </a:pPr>
            <a:endParaRPr lang="en-GB" altLang="en-US" sz="2000" dirty="0"/>
          </a:p>
          <a:p>
            <a:pPr marL="342900" indent="-342900">
              <a:lnSpc>
                <a:spcPct val="90000"/>
              </a:lnSpc>
              <a:defRPr/>
            </a:pPr>
            <a:r>
              <a:rPr lang="en-GB" altLang="en-US" sz="2000" dirty="0"/>
              <a:t>Any Questions?</a:t>
            </a:r>
          </a:p>
        </p:txBody>
      </p:sp>
    </p:spTree>
    <p:extLst>
      <p:ext uri="{BB962C8B-B14F-4D97-AF65-F5344CB8AC3E}">
        <p14:creationId xmlns:p14="http://schemas.microsoft.com/office/powerpoint/2010/main" val="251747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476672"/>
            <a:ext cx="5688632" cy="1143000"/>
          </a:xfrm>
        </p:spPr>
        <p:txBody>
          <a:bodyPr/>
          <a:lstStyle/>
          <a:p>
            <a:pPr marL="0" indent="0" algn="l">
              <a:buNone/>
            </a:pPr>
            <a:r>
              <a:rPr lang="en-GB" dirty="0"/>
              <a:t>Jurisdiction</a:t>
            </a:r>
          </a:p>
        </p:txBody>
      </p:sp>
      <p:pic>
        <p:nvPicPr>
          <p:cNvPr id="4" name="Picture 6" descr="RTPHA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982" y="332656"/>
            <a:ext cx="2470790" cy="1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6962452" cy="492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32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056784" cy="1143000"/>
          </a:xfrm>
        </p:spPr>
        <p:txBody>
          <a:bodyPr/>
          <a:lstStyle/>
          <a:p>
            <a:pPr marL="0" indent="0" algn="l">
              <a:buNone/>
            </a:pPr>
            <a:r>
              <a:rPr lang="en-GB" dirty="0"/>
              <a:t>So what is a Freeport?</a:t>
            </a:r>
          </a:p>
        </p:txBody>
      </p:sp>
      <p:sp>
        <p:nvSpPr>
          <p:cNvPr id="3" name="Content Placeholder 2"/>
          <p:cNvSpPr>
            <a:spLocks noGrp="1"/>
          </p:cNvSpPr>
          <p:nvPr>
            <p:ph sz="quarter" idx="13"/>
          </p:nvPr>
        </p:nvSpPr>
        <p:spPr>
          <a:xfrm>
            <a:off x="611560" y="1988840"/>
            <a:ext cx="7120880" cy="4266808"/>
          </a:xfrm>
        </p:spPr>
        <p:txBody>
          <a:bodyPr/>
          <a:lstStyle/>
          <a:p>
            <a:r>
              <a:rPr lang="en-GB" dirty="0"/>
              <a:t>A </a:t>
            </a:r>
            <a:r>
              <a:rPr lang="en-GB" dirty="0" err="1"/>
              <a:t>freeport</a:t>
            </a:r>
            <a:r>
              <a:rPr lang="en-GB" dirty="0"/>
              <a:t> is an area which is physically inside a country but is considered to be outside it for customs purposes. That means firms can import goods into a </a:t>
            </a:r>
            <a:r>
              <a:rPr lang="en-GB" dirty="0" err="1"/>
              <a:t>freeport</a:t>
            </a:r>
            <a:r>
              <a:rPr lang="en-GB" dirty="0"/>
              <a:t> without paying the usual tariffs.</a:t>
            </a:r>
          </a:p>
          <a:p>
            <a:r>
              <a:rPr lang="en-GB" dirty="0"/>
              <a:t>As a result, materials can be imported into an area, turned into products in a factory and exported again, all without paying customs fees.</a:t>
            </a:r>
          </a:p>
          <a:p>
            <a:r>
              <a:rPr lang="en-GB" dirty="0"/>
              <a:t>It means global businesses are encouraged to use the </a:t>
            </a:r>
            <a:r>
              <a:rPr lang="en-GB" dirty="0" err="1"/>
              <a:t>freeport</a:t>
            </a:r>
            <a:r>
              <a:rPr lang="en-GB" dirty="0"/>
              <a:t> as part of their supply chain, creating jobs including in manufacturing.</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6632"/>
            <a:ext cx="24685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39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190184" cy="1143000"/>
          </a:xfrm>
        </p:spPr>
        <p:txBody>
          <a:bodyPr/>
          <a:lstStyle/>
          <a:p>
            <a:pPr marL="0" indent="0" algn="l">
              <a:buNone/>
            </a:pPr>
            <a:r>
              <a:rPr lang="en-GB" dirty="0"/>
              <a:t>So what is a Freeport?</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14427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6632"/>
            <a:ext cx="24685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85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512511" cy="1143000"/>
          </a:xfrm>
        </p:spPr>
        <p:txBody>
          <a:bodyPr/>
          <a:lstStyle/>
          <a:p>
            <a:pPr algn="l"/>
            <a:r>
              <a:rPr lang="en-GB" dirty="0"/>
              <a:t>Economic Impact</a:t>
            </a:r>
          </a:p>
        </p:txBody>
      </p:sp>
      <p:sp>
        <p:nvSpPr>
          <p:cNvPr id="3" name="Content Placeholder 2"/>
          <p:cNvSpPr>
            <a:spLocks noGrp="1"/>
          </p:cNvSpPr>
          <p:nvPr>
            <p:ph sz="quarter" idx="13"/>
          </p:nvPr>
        </p:nvSpPr>
        <p:spPr>
          <a:xfrm>
            <a:off x="1142998" y="731518"/>
            <a:ext cx="7029401" cy="5577801"/>
          </a:xfrm>
        </p:spPr>
        <p:txBody>
          <a:bodyPr>
            <a:normAutofit/>
          </a:bodyPr>
          <a:lstStyle/>
          <a:p>
            <a:endParaRPr lang="en-GB" dirty="0"/>
          </a:p>
          <a:p>
            <a:r>
              <a:rPr lang="en-GB" dirty="0"/>
              <a:t>Looking at creating seven free ports - Grimsby &amp; Immingham, Hull, Liverpool, Manchester Airport, Hull, </a:t>
            </a:r>
            <a:r>
              <a:rPr lang="en-GB" dirty="0" err="1"/>
              <a:t>Teesport</a:t>
            </a:r>
            <a:r>
              <a:rPr lang="en-GB" dirty="0"/>
              <a:t> and Port of Tyne.</a:t>
            </a:r>
          </a:p>
          <a:p>
            <a:r>
              <a:rPr lang="en-GB" dirty="0"/>
              <a:t> Even on conservative estimates, creating seven supercharged free ports across the North would promote a massive economic impact through increased trade, increased industrial activity and job creation.</a:t>
            </a:r>
          </a:p>
          <a:p>
            <a:r>
              <a:rPr lang="en-GB" dirty="0"/>
              <a:t>Think tank Policy North has called for the creation of a </a:t>
            </a:r>
            <a:r>
              <a:rPr lang="en-GB" dirty="0" err="1"/>
              <a:t>freeport</a:t>
            </a:r>
            <a:r>
              <a:rPr lang="en-GB" dirty="0"/>
              <a:t> in the North East, and Tees Valley mayor Ben </a:t>
            </a:r>
            <a:r>
              <a:rPr lang="en-GB" dirty="0" err="1"/>
              <a:t>Houchen</a:t>
            </a:r>
            <a:r>
              <a:rPr lang="en-GB" dirty="0"/>
              <a:t> commissioned a report which concluded the proposal could create 25,000 jobs in the North East - 17,500 linked to </a:t>
            </a:r>
            <a:r>
              <a:rPr lang="en-GB" dirty="0" err="1"/>
              <a:t>Teesport</a:t>
            </a:r>
            <a:r>
              <a:rPr lang="en-GB" dirty="0"/>
              <a:t> and a further 8,500 jobs if the Port of Tyne was included.</a:t>
            </a:r>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16632"/>
            <a:ext cx="24685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8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3168352" cy="1152128"/>
          </a:xfrm>
        </p:spPr>
        <p:txBody>
          <a:bodyPr/>
          <a:lstStyle/>
          <a:p>
            <a:pPr marL="0" indent="0" algn="l">
              <a:buNone/>
            </a:pPr>
            <a:r>
              <a:rPr lang="en-GB" sz="4400" dirty="0"/>
              <a:t>Why now?</a:t>
            </a:r>
          </a:p>
        </p:txBody>
      </p:sp>
      <p:pic>
        <p:nvPicPr>
          <p:cNvPr id="4" name="Picture 6" descr="RTPHA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982" y="332656"/>
            <a:ext cx="2470790" cy="1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611560" y="1628800"/>
            <a:ext cx="7992888" cy="4968552"/>
          </a:xfrm>
        </p:spPr>
        <p:txBody>
          <a:bodyPr>
            <a:normAutofit/>
          </a:bodyPr>
          <a:lstStyle/>
          <a:p>
            <a:pPr marL="0" indent="0">
              <a:lnSpc>
                <a:spcPct val="90000"/>
              </a:lnSpc>
              <a:buNone/>
              <a:defRPr/>
            </a:pPr>
            <a:endParaRPr lang="en-GB" altLang="en-US" sz="2000" dirty="0"/>
          </a:p>
          <a:p>
            <a:pPr marL="342900" indent="-342900">
              <a:lnSpc>
                <a:spcPct val="90000"/>
              </a:lnSpc>
              <a:defRPr/>
            </a:pPr>
            <a:r>
              <a:rPr lang="en-GB" altLang="en-US" sz="2000" dirty="0"/>
              <a:t>Parliament need to find a plan B for a ‘No Deal’ scenario or indeed ‘Canada+++(+++)’</a:t>
            </a:r>
          </a:p>
          <a:p>
            <a:pPr marL="342900" indent="-342900">
              <a:lnSpc>
                <a:spcPct val="90000"/>
              </a:lnSpc>
              <a:defRPr/>
            </a:pPr>
            <a:r>
              <a:rPr lang="en-GB" altLang="en-US" sz="2000" dirty="0"/>
              <a:t>British manufacturing jobs, particularly the car industry, rely on ‘frictionless’ trade between the UK and the EU</a:t>
            </a:r>
          </a:p>
          <a:p>
            <a:pPr marL="342900" indent="-342900">
              <a:lnSpc>
                <a:spcPct val="90000"/>
              </a:lnSpc>
              <a:defRPr/>
            </a:pPr>
            <a:r>
              <a:rPr lang="en-GB" altLang="en-US" sz="2000" dirty="0"/>
              <a:t>Simon Clarke MP (Middlesbrough South and East Cleveland) spoke on the issue in the House of Commons last week, here is what he said…</a:t>
            </a:r>
          </a:p>
          <a:p>
            <a:pPr marL="342900" indent="-342900">
              <a:lnSpc>
                <a:spcPct val="90000"/>
              </a:lnSpc>
              <a:defRPr/>
            </a:pPr>
            <a:endParaRPr lang="en-GB" altLang="en-US" sz="2000" dirty="0"/>
          </a:p>
          <a:p>
            <a:pPr marL="342900" indent="-342900">
              <a:lnSpc>
                <a:spcPct val="90000"/>
              </a:lnSpc>
              <a:defRPr/>
            </a:pPr>
            <a:endParaRPr lang="en-GB" altLang="en-US" sz="2000" dirty="0"/>
          </a:p>
        </p:txBody>
      </p:sp>
    </p:spTree>
    <p:extLst>
      <p:ext uri="{BB962C8B-B14F-4D97-AF65-F5344CB8AC3E}">
        <p14:creationId xmlns:p14="http://schemas.microsoft.com/office/powerpoint/2010/main" val="427498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476672"/>
            <a:ext cx="5688632" cy="1143000"/>
          </a:xfrm>
        </p:spPr>
        <p:txBody>
          <a:bodyPr/>
          <a:lstStyle/>
          <a:p>
            <a:pPr marL="0" indent="0" algn="l">
              <a:buNone/>
            </a:pPr>
            <a:r>
              <a:rPr lang="en-GB" dirty="0"/>
              <a:t>Customs Free Zone</a:t>
            </a:r>
          </a:p>
        </p:txBody>
      </p:sp>
      <p:pic>
        <p:nvPicPr>
          <p:cNvPr id="4" name="Picture 6" descr="RTPHA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982" y="332656"/>
            <a:ext cx="2470790" cy="1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6962452" cy="4921470"/>
          </a:xfrm>
          <a:prstGeom prst="rect">
            <a:avLst/>
          </a:prstGeom>
          <a:noFill/>
          <a:ln w="762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50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688632" cy="1143000"/>
          </a:xfrm>
        </p:spPr>
        <p:txBody>
          <a:bodyPr/>
          <a:lstStyle/>
          <a:p>
            <a:pPr marL="0" indent="0" algn="l">
              <a:buNone/>
            </a:pPr>
            <a:r>
              <a:rPr lang="en-GB" sz="4400" dirty="0"/>
              <a:t>Free Port Status</a:t>
            </a:r>
          </a:p>
        </p:txBody>
      </p:sp>
      <p:pic>
        <p:nvPicPr>
          <p:cNvPr id="4" name="Picture 6" descr="RTPHA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982" y="332656"/>
            <a:ext cx="2470790" cy="1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3"/>
          </p:nvPr>
        </p:nvSpPr>
        <p:spPr>
          <a:xfrm>
            <a:off x="611560" y="1484784"/>
            <a:ext cx="7992888" cy="2304256"/>
          </a:xfrm>
        </p:spPr>
        <p:txBody>
          <a:bodyPr>
            <a:normAutofit/>
          </a:bodyPr>
          <a:lstStyle/>
          <a:p>
            <a:pPr marL="342900" indent="-342900">
              <a:lnSpc>
                <a:spcPct val="90000"/>
              </a:lnSpc>
              <a:defRPr/>
            </a:pPr>
            <a:endParaRPr lang="en-GB" altLang="en-US" sz="2000" dirty="0"/>
          </a:p>
          <a:p>
            <a:pPr marL="342900" indent="-342900">
              <a:lnSpc>
                <a:spcPct val="90000"/>
              </a:lnSpc>
              <a:defRPr/>
            </a:pPr>
            <a:endParaRPr lang="en-GB" altLang="en-US" sz="2000" dirty="0"/>
          </a:p>
          <a:p>
            <a:pPr marL="342900" indent="-342900">
              <a:lnSpc>
                <a:spcPct val="90000"/>
              </a:lnSpc>
              <a:defRPr/>
            </a:pPr>
            <a:endParaRPr lang="en-GB" altLang="en-US" sz="2000" dirty="0"/>
          </a:p>
        </p:txBody>
      </p:sp>
      <p:sp>
        <p:nvSpPr>
          <p:cNvPr id="8" name="Content Placeholder 2"/>
          <p:cNvSpPr txBox="1">
            <a:spLocks/>
          </p:cNvSpPr>
          <p:nvPr/>
        </p:nvSpPr>
        <p:spPr>
          <a:xfrm>
            <a:off x="601764" y="2060848"/>
            <a:ext cx="7642644" cy="4342238"/>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42900" lvl="1" indent="-342900">
              <a:lnSpc>
                <a:spcPct val="90000"/>
              </a:lnSpc>
              <a:defRPr/>
            </a:pPr>
            <a:r>
              <a:rPr lang="en-GB" altLang="en-US" sz="2100" dirty="0"/>
              <a:t>There are approximately 3,500 Free Trade Zones worldwide, employing 66 million people across 135 countries.</a:t>
            </a:r>
          </a:p>
          <a:p>
            <a:pPr marL="342900" lvl="1" indent="-342900">
              <a:lnSpc>
                <a:spcPct val="90000"/>
              </a:lnSpc>
              <a:defRPr/>
            </a:pPr>
            <a:r>
              <a:rPr lang="en-GB" altLang="en-US" sz="2100" dirty="0"/>
              <a:t>There are no Free Trade Zones on the UK mainland today</a:t>
            </a:r>
          </a:p>
          <a:p>
            <a:pPr marL="342900" lvl="1" indent="-342900">
              <a:lnSpc>
                <a:spcPct val="90000"/>
              </a:lnSpc>
              <a:defRPr/>
            </a:pPr>
            <a:r>
              <a:rPr lang="en-GB" altLang="en-US" sz="2100" dirty="0" err="1"/>
              <a:t>Freeports</a:t>
            </a:r>
            <a:r>
              <a:rPr lang="en-GB" altLang="en-US" sz="2100" dirty="0"/>
              <a:t> have already been successful in countries such as the United Arab Emirates, where the Jebel Ali “free zone” in Dubai now hosts 7,000 global companies, employs 145,000 people and accounts for around 40% of the UAE’s total direct foreign investment.</a:t>
            </a:r>
          </a:p>
          <a:p>
            <a:pPr marL="342900" lvl="1" indent="-342900">
              <a:lnSpc>
                <a:spcPct val="90000"/>
              </a:lnSpc>
              <a:defRPr/>
            </a:pPr>
            <a:endParaRPr lang="en-GB" altLang="en-US" sz="2100" dirty="0"/>
          </a:p>
          <a:p>
            <a:pPr marL="0" indent="0">
              <a:lnSpc>
                <a:spcPct val="90000"/>
              </a:lnSpc>
              <a:buNone/>
              <a:defRPr/>
            </a:pPr>
            <a:r>
              <a:rPr lang="en-GB" altLang="en-US" sz="2000" dirty="0"/>
              <a:t>Why can’t we create a Free Port?</a:t>
            </a:r>
          </a:p>
          <a:p>
            <a:pPr marL="342900" indent="-342900">
              <a:lnSpc>
                <a:spcPct val="90000"/>
              </a:lnSpc>
              <a:defRPr/>
            </a:pPr>
            <a:r>
              <a:rPr lang="en-GB" altLang="en-US" sz="2000" dirty="0"/>
              <a:t>As a member of the EU Single Market and Customs Union, the UK does not have control over its trade policy. </a:t>
            </a:r>
          </a:p>
          <a:p>
            <a:pPr marL="342900" indent="-342900">
              <a:lnSpc>
                <a:spcPct val="90000"/>
              </a:lnSpc>
              <a:defRPr/>
            </a:pPr>
            <a:r>
              <a:rPr lang="en-GB" altLang="en-US" sz="2000" dirty="0"/>
              <a:t>The UK is not able to set its own tariff/customs duties and administration.</a:t>
            </a:r>
          </a:p>
          <a:p>
            <a:pPr marL="342900" indent="-342900">
              <a:lnSpc>
                <a:spcPct val="90000"/>
              </a:lnSpc>
              <a:defRPr/>
            </a:pPr>
            <a:endParaRPr lang="en-GB" altLang="en-US" sz="2000" dirty="0"/>
          </a:p>
          <a:p>
            <a:pPr marL="0" indent="0">
              <a:lnSpc>
                <a:spcPct val="90000"/>
              </a:lnSpc>
              <a:buNone/>
              <a:defRPr/>
            </a:pPr>
            <a:endParaRPr lang="en-GB" altLang="en-US" sz="2000" dirty="0"/>
          </a:p>
          <a:p>
            <a:pPr marL="342900" indent="-342900">
              <a:lnSpc>
                <a:spcPct val="90000"/>
              </a:lnSpc>
              <a:defRPr/>
            </a:pPr>
            <a:endParaRPr lang="en-GB" altLang="en-US" sz="2000" dirty="0"/>
          </a:p>
        </p:txBody>
      </p:sp>
    </p:spTree>
    <p:extLst>
      <p:ext uri="{BB962C8B-B14F-4D97-AF65-F5344CB8AC3E}">
        <p14:creationId xmlns:p14="http://schemas.microsoft.com/office/powerpoint/2010/main" val="195867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6512511" cy="1143000"/>
          </a:xfrm>
        </p:spPr>
        <p:txBody>
          <a:bodyPr/>
          <a:lstStyle/>
          <a:p>
            <a:pPr marL="0" indent="0" algn="l">
              <a:buNone/>
            </a:pPr>
            <a:r>
              <a:rPr lang="en-GB" dirty="0"/>
              <a:t>How will they work?</a:t>
            </a: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444208" y="332656"/>
            <a:ext cx="2469094"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4"/>
          </p:nvPr>
        </p:nvSpPr>
        <p:spPr>
          <a:xfrm>
            <a:off x="827584" y="2348880"/>
            <a:ext cx="7704856" cy="3474720"/>
          </a:xfrm>
        </p:spPr>
        <p:txBody>
          <a:bodyPr/>
          <a:lstStyle/>
          <a:p>
            <a:r>
              <a:rPr lang="en-GB" dirty="0"/>
              <a:t>The bigger and more complex, the more difficult to manage.</a:t>
            </a:r>
          </a:p>
          <a:p>
            <a:r>
              <a:rPr lang="en-GB" dirty="0"/>
              <a:t>The smaller, the less impact they will deliver.</a:t>
            </a:r>
          </a:p>
          <a:p>
            <a:r>
              <a:rPr lang="en-GB" dirty="0"/>
              <a:t>Airports/Seaports</a:t>
            </a:r>
          </a:p>
          <a:p>
            <a:r>
              <a:rPr lang="en-GB" dirty="0"/>
              <a:t>Where will Port Health fit in?</a:t>
            </a:r>
          </a:p>
          <a:p>
            <a:endParaRPr lang="en-GB" dirty="0"/>
          </a:p>
          <a:p>
            <a:endParaRPr lang="en-GB" dirty="0"/>
          </a:p>
          <a:p>
            <a:endParaRPr lang="en-GB" dirty="0"/>
          </a:p>
        </p:txBody>
      </p:sp>
    </p:spTree>
    <p:extLst>
      <p:ext uri="{BB962C8B-B14F-4D97-AF65-F5344CB8AC3E}">
        <p14:creationId xmlns:p14="http://schemas.microsoft.com/office/powerpoint/2010/main" val="1303410653"/>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2163</TotalTime>
  <Words>471</Words>
  <Application>Microsoft Office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Georgia</vt:lpstr>
      <vt:lpstr>Trebuchet MS</vt:lpstr>
      <vt:lpstr>Slipstream</vt:lpstr>
      <vt:lpstr>Teesport Freeport Bid</vt:lpstr>
      <vt:lpstr>Jurisdiction</vt:lpstr>
      <vt:lpstr>So what is a Freeport?</vt:lpstr>
      <vt:lpstr>So what is a Freeport?</vt:lpstr>
      <vt:lpstr>Economic Impact</vt:lpstr>
      <vt:lpstr>Why now?</vt:lpstr>
      <vt:lpstr>Customs Free Zone</vt:lpstr>
      <vt:lpstr>Free Port Status</vt:lpstr>
      <vt:lpstr>How will they work?</vt:lpstr>
      <vt:lpstr>PowerPoint Presentation</vt:lpstr>
    </vt:vector>
  </TitlesOfParts>
  <Company>Redcar and Cleveland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Tees Port Health</dc:title>
  <dc:creator>Susan Ziokowski</dc:creator>
  <cp:lastModifiedBy>Gill Morgan</cp:lastModifiedBy>
  <cp:revision>67</cp:revision>
  <dcterms:created xsi:type="dcterms:W3CDTF">2017-01-18T16:06:21Z</dcterms:created>
  <dcterms:modified xsi:type="dcterms:W3CDTF">2018-10-18T12:17:40Z</dcterms:modified>
</cp:coreProperties>
</file>