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3" r:id="rId2"/>
    <p:sldId id="329" r:id="rId3"/>
    <p:sldId id="278" r:id="rId4"/>
    <p:sldId id="279" r:id="rId5"/>
    <p:sldId id="300" r:id="rId6"/>
    <p:sldId id="301" r:id="rId7"/>
    <p:sldId id="302" r:id="rId8"/>
    <p:sldId id="308" r:id="rId9"/>
    <p:sldId id="309" r:id="rId10"/>
    <p:sldId id="292" r:id="rId11"/>
    <p:sldId id="305" r:id="rId12"/>
    <p:sldId id="306" r:id="rId13"/>
    <p:sldId id="293" r:id="rId14"/>
    <p:sldId id="311" r:id="rId15"/>
    <p:sldId id="312" r:id="rId16"/>
    <p:sldId id="315" r:id="rId17"/>
    <p:sldId id="294" r:id="rId18"/>
    <p:sldId id="313" r:id="rId19"/>
    <p:sldId id="314" r:id="rId20"/>
    <p:sldId id="317" r:id="rId21"/>
    <p:sldId id="318" r:id="rId22"/>
    <p:sldId id="319" r:id="rId23"/>
    <p:sldId id="320" r:id="rId24"/>
    <p:sldId id="321" r:id="rId25"/>
    <p:sldId id="322" r:id="rId26"/>
    <p:sldId id="323" r:id="rId27"/>
    <p:sldId id="325" r:id="rId28"/>
    <p:sldId id="324" r:id="rId29"/>
    <p:sldId id="331" r:id="rId30"/>
    <p:sldId id="330" r:id="rId31"/>
    <p:sldId id="297" r:id="rId32"/>
    <p:sldId id="328" r:id="rId33"/>
    <p:sldId id="299" r:id="rId3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m.McLauchlin\Desktop\Paan%20leaves\Copy%20of%20FINAL%20CONSOLIDATED%20BETEL%20DATA%20FOR%20NICK_April%202018_extra%20with%20consolidation%20scenari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'analysis_results_with32% reduct'!$H$71</c:f>
              <c:strCache>
                <c:ptCount val="1"/>
                <c:pt idx="0">
                  <c:v>Q1</c:v>
                </c:pt>
              </c:strCache>
            </c:strRef>
          </c:tx>
          <c:invertIfNegative val="0"/>
          <c:errBars>
            <c:errBarType val="both"/>
            <c:errValType val="cust"/>
            <c:noEndCap val="0"/>
            <c:plus>
              <c:numRef>
                <c:f>'analysis_results_with32% reduct'!$AC$72:$AC$79</c:f>
                <c:numCache>
                  <c:formatCode>General</c:formatCode>
                  <c:ptCount val="8"/>
                  <c:pt idx="0">
                    <c:v>1.6097793471114841E-5</c:v>
                  </c:pt>
                  <c:pt idx="1">
                    <c:v>8.0123749325311522E-6</c:v>
                  </c:pt>
                  <c:pt idx="2">
                    <c:v>7.5811148240179094E-6</c:v>
                  </c:pt>
                  <c:pt idx="3">
                    <c:v>1.0903396012618138E-5</c:v>
                  </c:pt>
                  <c:pt idx="4">
                    <c:v>7.4650834146483547E-6</c:v>
                  </c:pt>
                  <c:pt idx="5">
                    <c:v>1.7454986428466768E-5</c:v>
                  </c:pt>
                  <c:pt idx="6">
                    <c:v>3.7971386016577569E-6</c:v>
                  </c:pt>
                  <c:pt idx="7">
                    <c:v>8.6731201889289622E-6</c:v>
                  </c:pt>
                </c:numCache>
              </c:numRef>
            </c:plus>
            <c:minus>
              <c:numRef>
                <c:f>'analysis_results_with32% reduct'!$Y$72:$Y$79</c:f>
                <c:numCache>
                  <c:formatCode>General</c:formatCode>
                  <c:ptCount val="8"/>
                  <c:pt idx="0">
                    <c:v>1.4666645482774854E-5</c:v>
                  </c:pt>
                  <c:pt idx="1">
                    <c:v>7.2993782304076049E-6</c:v>
                  </c:pt>
                  <c:pt idx="2">
                    <c:v>6.9064608366753433E-6</c:v>
                  </c:pt>
                  <c:pt idx="3">
                    <c:v>9.9334620642377303E-6</c:v>
                  </c:pt>
                  <c:pt idx="4">
                    <c:v>6.8007462691310749E-6</c:v>
                  </c:pt>
                  <c:pt idx="5">
                    <c:v>1.5903424224084084E-5</c:v>
                  </c:pt>
                  <c:pt idx="6">
                    <c:v>3.4590773747567027E-6</c:v>
                  </c:pt>
                  <c:pt idx="7">
                    <c:v>7.9013850360354354E-6</c:v>
                  </c:pt>
                </c:numCache>
              </c:numRef>
            </c:minus>
          </c:errBars>
          <c:cat>
            <c:strRef>
              <c:f>'analysis_results_with32% reduct'!$G$72:$G$79</c:f>
              <c:strCache>
                <c:ptCount val="8"/>
                <c:pt idx="0">
                  <c:v>BANGLADESH_11_12</c:v>
                </c:pt>
                <c:pt idx="1">
                  <c:v>BANGLADESH_13_14</c:v>
                </c:pt>
                <c:pt idx="2">
                  <c:v>INDIA</c:v>
                </c:pt>
                <c:pt idx="3">
                  <c:v>MALAYSIA</c:v>
                </c:pt>
                <c:pt idx="4">
                  <c:v>NEPAL</c:v>
                </c:pt>
                <c:pt idx="5">
                  <c:v>NK</c:v>
                </c:pt>
                <c:pt idx="6">
                  <c:v>SRI LANKA</c:v>
                </c:pt>
                <c:pt idx="7">
                  <c:v>THAILAND</c:v>
                </c:pt>
              </c:strCache>
            </c:strRef>
          </c:cat>
          <c:val>
            <c:numRef>
              <c:f>'analysis_results_with32% reduct'!$H$72:$H$79</c:f>
              <c:numCache>
                <c:formatCode>0.00000</c:formatCode>
                <c:ptCount val="8"/>
                <c:pt idx="0">
                  <c:v>6.3842463829844043E-5</c:v>
                </c:pt>
                <c:pt idx="1">
                  <c:v>3.1777425295143047E-5</c:v>
                </c:pt>
                <c:pt idx="2">
                  <c:v>3.0067081344897773E-5</c:v>
                </c:pt>
                <c:pt idx="3">
                  <c:v>4.3242835844559124E-5</c:v>
                </c:pt>
                <c:pt idx="4">
                  <c:v>2.9606908811041777E-5</c:v>
                </c:pt>
                <c:pt idx="5">
                  <c:v>6.9224595673156308E-5</c:v>
                </c:pt>
                <c:pt idx="6">
                  <c:v>1.5059871779743439E-5</c:v>
                </c:pt>
                <c:pt idx="7">
                  <c:v>3.439787790593396E-5</c:v>
                </c:pt>
              </c:numCache>
            </c:numRef>
          </c:val>
          <c:extLst>
            <c:ext xmlns:c16="http://schemas.microsoft.com/office/drawing/2014/chart" uri="{C3380CC4-5D6E-409C-BE32-E72D297353CC}">
              <c16:uniqueId val="{00000000-9F41-4797-910F-7CF3C707EEB9}"/>
            </c:ext>
          </c:extLst>
        </c:ser>
        <c:ser>
          <c:idx val="1"/>
          <c:order val="1"/>
          <c:tx>
            <c:strRef>
              <c:f>'analysis_results_with32% reduct'!$I$71</c:f>
              <c:strCache>
                <c:ptCount val="1"/>
                <c:pt idx="0">
                  <c:v>Q2</c:v>
                </c:pt>
              </c:strCache>
            </c:strRef>
          </c:tx>
          <c:invertIfNegative val="0"/>
          <c:errBars>
            <c:errBarType val="both"/>
            <c:errValType val="cust"/>
            <c:noEndCap val="0"/>
            <c:plus>
              <c:numRef>
                <c:f>'analysis_results_with32% reduct'!$AD$72:$AD$79</c:f>
                <c:numCache>
                  <c:formatCode>General</c:formatCode>
                  <c:ptCount val="8"/>
                  <c:pt idx="0">
                    <c:v>4.4302478502844522E-5</c:v>
                  </c:pt>
                  <c:pt idx="1">
                    <c:v>2.2054768300194816E-5</c:v>
                  </c:pt>
                  <c:pt idx="2">
                    <c:v>2.0867890765496888E-5</c:v>
                  </c:pt>
                  <c:pt idx="3">
                    <c:v>3.0010592637408351E-5</c:v>
                  </c:pt>
                  <c:pt idx="4">
                    <c:v>2.0548554990562629E-5</c:v>
                  </c:pt>
                  <c:pt idx="5">
                    <c:v>4.8036110330329507E-5</c:v>
                  </c:pt>
                  <c:pt idx="6">
                    <c:v>1.0452957161177778E-5</c:v>
                  </c:pt>
                  <c:pt idx="7">
                    <c:v>2.387317042007453E-5</c:v>
                  </c:pt>
                </c:numCache>
              </c:numRef>
            </c:plus>
            <c:minus>
              <c:numRef>
                <c:f>'analysis_results_with32% reduct'!$Z$72:$Z$79</c:f>
                <c:numCache>
                  <c:formatCode>General</c:formatCode>
                  <c:ptCount val="8"/>
                  <c:pt idx="0">
                    <c:v>4.0376742390657583E-5</c:v>
                  </c:pt>
                  <c:pt idx="1">
                    <c:v>2.0095382687213004E-5</c:v>
                  </c:pt>
                  <c:pt idx="2">
                    <c:v>1.9013693626557249E-5</c:v>
                  </c:pt>
                  <c:pt idx="3">
                    <c:v>2.7346863227140084E-5</c:v>
                  </c:pt>
                  <c:pt idx="4">
                    <c:v>1.8722664341774831E-5</c:v>
                  </c:pt>
                  <c:pt idx="5">
                    <c:v>4.3781379703733414E-5</c:v>
                  </c:pt>
                  <c:pt idx="6">
                    <c:v>9.523044253501034E-6</c:v>
                  </c:pt>
                  <c:pt idx="7">
                    <c:v>2.1752683115772165E-5</c:v>
                  </c:pt>
                </c:numCache>
              </c:numRef>
            </c:minus>
          </c:errBars>
          <c:cat>
            <c:strRef>
              <c:f>'analysis_results_with32% reduct'!$G$72:$G$79</c:f>
              <c:strCache>
                <c:ptCount val="8"/>
                <c:pt idx="0">
                  <c:v>BANGLADESH_11_12</c:v>
                </c:pt>
                <c:pt idx="1">
                  <c:v>BANGLADESH_13_14</c:v>
                </c:pt>
                <c:pt idx="2">
                  <c:v>INDIA</c:v>
                </c:pt>
                <c:pt idx="3">
                  <c:v>MALAYSIA</c:v>
                </c:pt>
                <c:pt idx="4">
                  <c:v>NEPAL</c:v>
                </c:pt>
                <c:pt idx="5">
                  <c:v>NK</c:v>
                </c:pt>
                <c:pt idx="6">
                  <c:v>SRI LANKA</c:v>
                </c:pt>
                <c:pt idx="7">
                  <c:v>THAILAND</c:v>
                </c:pt>
              </c:strCache>
            </c:strRef>
          </c:cat>
          <c:val>
            <c:numRef>
              <c:f>'analysis_results_with32% reduct'!$I$72:$I$79</c:f>
              <c:numCache>
                <c:formatCode>0.00000</c:formatCode>
                <c:ptCount val="8"/>
                <c:pt idx="0">
                  <c:v>1.7567985830979627E-4</c:v>
                </c:pt>
                <c:pt idx="1">
                  <c:v>8.7465213750026471E-5</c:v>
                </c:pt>
                <c:pt idx="2">
                  <c:v>8.2758668354276921E-5</c:v>
                </c:pt>
                <c:pt idx="3">
                  <c:v>1.1901275652714816E-4</c:v>
                </c:pt>
                <c:pt idx="4">
                  <c:v>8.1492339355504484E-5</c:v>
                </c:pt>
                <c:pt idx="5">
                  <c:v>1.9048257608800245E-4</c:v>
                </c:pt>
                <c:pt idx="6">
                  <c:v>4.1456471991940802E-5</c:v>
                </c:pt>
                <c:pt idx="7">
                  <c:v>9.4675973313473882E-5</c:v>
                </c:pt>
              </c:numCache>
            </c:numRef>
          </c:val>
          <c:extLst>
            <c:ext xmlns:c16="http://schemas.microsoft.com/office/drawing/2014/chart" uri="{C3380CC4-5D6E-409C-BE32-E72D297353CC}">
              <c16:uniqueId val="{00000001-9F41-4797-910F-7CF3C707EEB9}"/>
            </c:ext>
          </c:extLst>
        </c:ser>
        <c:ser>
          <c:idx val="2"/>
          <c:order val="2"/>
          <c:tx>
            <c:strRef>
              <c:f>'analysis_results_with32% reduct'!$J$71</c:f>
              <c:strCache>
                <c:ptCount val="1"/>
                <c:pt idx="0">
                  <c:v>Q3</c:v>
                </c:pt>
              </c:strCache>
            </c:strRef>
          </c:tx>
          <c:invertIfNegative val="0"/>
          <c:errBars>
            <c:errBarType val="both"/>
            <c:errValType val="cust"/>
            <c:noEndCap val="0"/>
            <c:plus>
              <c:numRef>
                <c:f>'analysis_results_with32% reduct'!$AE$72:$AE$79</c:f>
                <c:numCache>
                  <c:formatCode>General</c:formatCode>
                  <c:ptCount val="8"/>
                  <c:pt idx="0">
                    <c:v>5.1609913858441381E-5</c:v>
                  </c:pt>
                  <c:pt idx="1">
                    <c:v>2.5693793355485717E-5</c:v>
                  </c:pt>
                  <c:pt idx="2">
                    <c:v>2.4311143226762866E-5</c:v>
                  </c:pt>
                  <c:pt idx="3">
                    <c:v>3.4961730967064675E-5</c:v>
                  </c:pt>
                  <c:pt idx="4">
                    <c:v>2.3939132588024492E-5</c:v>
                  </c:pt>
                  <c:pt idx="5">
                    <c:v>5.5958940662681478E-5</c:v>
                  </c:pt>
                  <c:pt idx="6">
                    <c:v>1.217799101338457E-5</c:v>
                  </c:pt>
                  <c:pt idx="7">
                    <c:v>2.7812122945558571E-5</c:v>
                  </c:pt>
                </c:numCache>
              </c:numRef>
            </c:plus>
            <c:minus>
              <c:numRef>
                <c:f>'analysis_results_with32% reduct'!$AA$72:$AA$79</c:f>
                <c:numCache>
                  <c:formatCode>General</c:formatCode>
                  <c:ptCount val="8"/>
                  <c:pt idx="0">
                    <c:v>4.7040541311771378E-5</c:v>
                  </c:pt>
                  <c:pt idx="1">
                    <c:v>2.3412076001649851E-5</c:v>
                  </c:pt>
                  <c:pt idx="2">
                    <c:v>2.2151863838471009E-5</c:v>
                  </c:pt>
                  <c:pt idx="3">
                    <c:v>3.18603275912821E-5</c:v>
                  </c:pt>
                  <c:pt idx="4">
                    <c:v>2.1812802635912121E-5</c:v>
                  </c:pt>
                  <c:pt idx="5">
                    <c:v>5.1007029540306448E-5</c:v>
                  </c:pt>
                  <c:pt idx="6">
                    <c:v>1.1094833297309314E-5</c:v>
                  </c:pt>
                  <c:pt idx="7">
                    <c:v>2.5342897472246939E-5</c:v>
                  </c:pt>
                </c:numCache>
              </c:numRef>
            </c:minus>
          </c:errBars>
          <c:cat>
            <c:strRef>
              <c:f>'analysis_results_with32% reduct'!$G$72:$G$79</c:f>
              <c:strCache>
                <c:ptCount val="8"/>
                <c:pt idx="0">
                  <c:v>BANGLADESH_11_12</c:v>
                </c:pt>
                <c:pt idx="1">
                  <c:v>BANGLADESH_13_14</c:v>
                </c:pt>
                <c:pt idx="2">
                  <c:v>INDIA</c:v>
                </c:pt>
                <c:pt idx="3">
                  <c:v>MALAYSIA</c:v>
                </c:pt>
                <c:pt idx="4">
                  <c:v>NEPAL</c:v>
                </c:pt>
                <c:pt idx="5">
                  <c:v>NK</c:v>
                </c:pt>
                <c:pt idx="6">
                  <c:v>SRI LANKA</c:v>
                </c:pt>
                <c:pt idx="7">
                  <c:v>THAILAND</c:v>
                </c:pt>
              </c:strCache>
            </c:strRef>
          </c:cat>
          <c:val>
            <c:numRef>
              <c:f>'analysis_results_with32% reduct'!$J$72:$J$79</c:f>
              <c:numCache>
                <c:formatCode>0.00000</c:formatCode>
                <c:ptCount val="8"/>
                <c:pt idx="0">
                  <c:v>2.0465120680090987E-4</c:v>
                </c:pt>
                <c:pt idx="1">
                  <c:v>1.0189543358052333E-4</c:v>
                </c:pt>
                <c:pt idx="2">
                  <c:v>9.6412711228954784E-5</c:v>
                </c:pt>
                <c:pt idx="3">
                  <c:v>1.3864467970736705E-4</c:v>
                </c:pt>
                <c:pt idx="4">
                  <c:v>9.4937540169648393E-5</c:v>
                </c:pt>
                <c:pt idx="5">
                  <c:v>2.2189272320782827E-4</c:v>
                </c:pt>
                <c:pt idx="6">
                  <c:v>4.8297627629034778E-5</c:v>
                </c:pt>
                <c:pt idx="7">
                  <c:v>1.102952803855306E-4</c:v>
                </c:pt>
              </c:numCache>
            </c:numRef>
          </c:val>
          <c:extLst>
            <c:ext xmlns:c16="http://schemas.microsoft.com/office/drawing/2014/chart" uri="{C3380CC4-5D6E-409C-BE32-E72D297353CC}">
              <c16:uniqueId val="{00000002-9F41-4797-910F-7CF3C707EEB9}"/>
            </c:ext>
          </c:extLst>
        </c:ser>
        <c:ser>
          <c:idx val="3"/>
          <c:order val="3"/>
          <c:tx>
            <c:strRef>
              <c:f>'analysis_results_with32% reduct'!$K$71</c:f>
              <c:strCache>
                <c:ptCount val="1"/>
                <c:pt idx="0">
                  <c:v>Q4</c:v>
                </c:pt>
              </c:strCache>
            </c:strRef>
          </c:tx>
          <c:invertIfNegative val="0"/>
          <c:errBars>
            <c:errBarType val="both"/>
            <c:errValType val="cust"/>
            <c:noEndCap val="0"/>
            <c:plus>
              <c:numRef>
                <c:f>'analysis_results_with32% reduct'!$AF$72:$AF$79</c:f>
                <c:numCache>
                  <c:formatCode>General</c:formatCode>
                  <c:ptCount val="8"/>
                  <c:pt idx="0">
                    <c:v>4.8533751486168342E-5</c:v>
                  </c:pt>
                  <c:pt idx="1">
                    <c:v>2.4161855114779307E-5</c:v>
                  </c:pt>
                  <c:pt idx="2">
                    <c:v>2.286161821052346E-5</c:v>
                  </c:pt>
                  <c:pt idx="3">
                    <c:v>3.2877446448642544E-5</c:v>
                  </c:pt>
                  <c:pt idx="4">
                    <c:v>2.2511781837097899E-5</c:v>
                  </c:pt>
                  <c:pt idx="5">
                    <c:v>5.2623734953405332E-5</c:v>
                  </c:pt>
                  <c:pt idx="6">
                    <c:v>1.1451784635130302E-5</c:v>
                  </c:pt>
                  <c:pt idx="7">
                    <c:v>2.6153926491190305E-5</c:v>
                  </c:pt>
                </c:numCache>
              </c:numRef>
            </c:plus>
            <c:minus>
              <c:numRef>
                <c:f>'analysis_results_with32% reduct'!$AB$72:$AB$79</c:f>
                <c:numCache>
                  <c:formatCode>General</c:formatCode>
                  <c:ptCount val="8"/>
                  <c:pt idx="0">
                    <c:v>4.4235192167896287E-5</c:v>
                  </c:pt>
                  <c:pt idx="1">
                    <c:v>2.2015798013641508E-5</c:v>
                  </c:pt>
                  <c:pt idx="2">
                    <c:v>2.0830741145561049E-5</c:v>
                  </c:pt>
                  <c:pt idx="3">
                    <c:v>2.9960229376513325E-5</c:v>
                  </c:pt>
                  <c:pt idx="4">
                    <c:v>2.0511900596709154E-5</c:v>
                  </c:pt>
                  <c:pt idx="5">
                    <c:v>4.7965152302986702E-5</c:v>
                  </c:pt>
                  <c:pt idx="6">
                    <c:v>1.043313256743339E-5</c:v>
                  </c:pt>
                  <c:pt idx="7">
                    <c:v>2.3831471670843207E-5</c:v>
                  </c:pt>
                </c:numCache>
              </c:numRef>
            </c:minus>
          </c:errBars>
          <c:cat>
            <c:strRef>
              <c:f>'analysis_results_with32% reduct'!$G$72:$G$79</c:f>
              <c:strCache>
                <c:ptCount val="8"/>
                <c:pt idx="0">
                  <c:v>BANGLADESH_11_12</c:v>
                </c:pt>
                <c:pt idx="1">
                  <c:v>BANGLADESH_13_14</c:v>
                </c:pt>
                <c:pt idx="2">
                  <c:v>INDIA</c:v>
                </c:pt>
                <c:pt idx="3">
                  <c:v>MALAYSIA</c:v>
                </c:pt>
                <c:pt idx="4">
                  <c:v>NEPAL</c:v>
                </c:pt>
                <c:pt idx="5">
                  <c:v>NK</c:v>
                </c:pt>
                <c:pt idx="6">
                  <c:v>SRI LANKA</c:v>
                </c:pt>
                <c:pt idx="7">
                  <c:v>THAILAND</c:v>
                </c:pt>
              </c:strCache>
            </c:strRef>
          </c:cat>
          <c:val>
            <c:numRef>
              <c:f>'analysis_results_with32% reduct'!$K$72:$K$79</c:f>
              <c:numCache>
                <c:formatCode>0.00000</c:formatCode>
                <c:ptCount val="8"/>
                <c:pt idx="0">
                  <c:v>1.9245553876412469E-4</c:v>
                </c:pt>
                <c:pt idx="1">
                  <c:v>9.582072465164071E-5</c:v>
                </c:pt>
                <c:pt idx="2">
                  <c:v>9.0664739501034042E-5</c:v>
                </c:pt>
                <c:pt idx="3">
                  <c:v>1.3038030923950839E-4</c:v>
                </c:pt>
                <c:pt idx="4">
                  <c:v>8.9277482204663805E-5</c:v>
                </c:pt>
                <c:pt idx="5">
                  <c:v>2.0867050771078421E-4</c:v>
                </c:pt>
                <c:pt idx="6">
                  <c:v>4.5417643069867175E-5</c:v>
                </c:pt>
                <c:pt idx="7">
                  <c:v>1.0372001917502427E-4</c:v>
                </c:pt>
              </c:numCache>
            </c:numRef>
          </c:val>
          <c:extLst>
            <c:ext xmlns:c16="http://schemas.microsoft.com/office/drawing/2014/chart" uri="{C3380CC4-5D6E-409C-BE32-E72D297353CC}">
              <c16:uniqueId val="{00000003-9F41-4797-910F-7CF3C707EEB9}"/>
            </c:ext>
          </c:extLst>
        </c:ser>
        <c:dLbls>
          <c:showLegendKey val="0"/>
          <c:showVal val="0"/>
          <c:showCatName val="0"/>
          <c:showSerName val="0"/>
          <c:showPercent val="0"/>
          <c:showBubbleSize val="0"/>
        </c:dLbls>
        <c:gapWidth val="150"/>
        <c:axId val="50074368"/>
        <c:axId val="50075904"/>
      </c:barChart>
      <c:catAx>
        <c:axId val="50074368"/>
        <c:scaling>
          <c:orientation val="minMax"/>
        </c:scaling>
        <c:delete val="0"/>
        <c:axPos val="b"/>
        <c:numFmt formatCode="General" sourceLinked="0"/>
        <c:majorTickMark val="out"/>
        <c:minorTickMark val="none"/>
        <c:tickLblPos val="nextTo"/>
        <c:crossAx val="50075904"/>
        <c:crosses val="autoZero"/>
        <c:auto val="1"/>
        <c:lblAlgn val="ctr"/>
        <c:lblOffset val="100"/>
        <c:noMultiLvlLbl val="0"/>
      </c:catAx>
      <c:valAx>
        <c:axId val="50075904"/>
        <c:scaling>
          <c:orientation val="minMax"/>
          <c:max val="6.0000000000000016E-4"/>
        </c:scaling>
        <c:delete val="0"/>
        <c:axPos val="l"/>
        <c:majorGridlines/>
        <c:title>
          <c:tx>
            <c:rich>
              <a:bodyPr rot="-5400000" vert="horz"/>
              <a:lstStyle/>
              <a:p>
                <a:pPr>
                  <a:defRPr/>
                </a:pPr>
                <a:r>
                  <a:rPr lang="en-GB"/>
                  <a:t>Probability</a:t>
                </a:r>
              </a:p>
            </c:rich>
          </c:tx>
          <c:overlay val="0"/>
        </c:title>
        <c:numFmt formatCode="0.00000" sourceLinked="1"/>
        <c:majorTickMark val="out"/>
        <c:minorTickMark val="none"/>
        <c:tickLblPos val="nextTo"/>
        <c:crossAx val="50074368"/>
        <c:crosses val="autoZero"/>
        <c:crossBetween val="between"/>
      </c:valAx>
      <c:spPr>
        <a:noFill/>
        <a:ln w="25400">
          <a:noFill/>
        </a:ln>
      </c:spPr>
    </c:plotArea>
    <c:legend>
      <c:legendPos val="r"/>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8CEB46F-637E-415C-BD90-437E65FFB0E2}" type="datetimeFigureOut">
              <a:rPr lang="en-GB" smtClean="0"/>
              <a:t>18/10/2018</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67011DC2-A213-452D-BC58-5BDA9D10EBE8}" type="slidenum">
              <a:rPr lang="en-GB" smtClean="0"/>
              <a:t>‹#›</a:t>
            </a:fld>
            <a:endParaRPr lang="en-GB"/>
          </a:p>
        </p:txBody>
      </p:sp>
    </p:spTree>
    <p:extLst>
      <p:ext uri="{BB962C8B-B14F-4D97-AF65-F5344CB8AC3E}">
        <p14:creationId xmlns:p14="http://schemas.microsoft.com/office/powerpoint/2010/main" val="270601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7C63237-85AA-4967-AD17-E06E19A2A141}" type="datetimeFigureOut">
              <a:rPr lang="en-GB" smtClean="0"/>
              <a:t>18/10/2018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76EA7675-4BA8-4590-9422-C37141709C96}" type="slidenum">
              <a:rPr lang="en-GB" smtClean="0"/>
              <a:t>‹#›</a:t>
            </a:fld>
            <a:endParaRPr lang="en-GB"/>
          </a:p>
        </p:txBody>
      </p:sp>
    </p:spTree>
    <p:extLst>
      <p:ext uri="{BB962C8B-B14F-4D97-AF65-F5344CB8AC3E}">
        <p14:creationId xmlns:p14="http://schemas.microsoft.com/office/powerpoint/2010/main" val="230116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57625" y="9444038"/>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algn="r" eaLnBrk="1" hangingPunct="1">
              <a:spcBef>
                <a:spcPct val="0"/>
              </a:spcBef>
            </a:pPr>
            <a:fld id="{E32BAAED-6F26-4CBA-8585-815ADB0634A9}" type="slidenum">
              <a:rPr lang="en-GB" altLang="en-US">
                <a:latin typeface="Times New Roman" pitchFamily="18" charset="0"/>
              </a:rPr>
              <a:pPr algn="r" eaLnBrk="1" hangingPunct="1">
                <a:spcBef>
                  <a:spcPct val="0"/>
                </a:spcBef>
              </a:pPr>
              <a:t>2</a:t>
            </a:fld>
            <a:endParaRPr lang="en-GB" altLang="en-US">
              <a:latin typeface="Times New Roman" pitchFamily="18" charset="0"/>
            </a:endParaRPr>
          </a:p>
        </p:txBody>
      </p:sp>
      <p:sp>
        <p:nvSpPr>
          <p:cNvPr id="29699" name="Slide Image Placeholder 1"/>
          <p:cNvSpPr>
            <a:spLocks noGrp="1" noRot="1" noChangeAspect="1" noTextEdit="1"/>
          </p:cNvSpPr>
          <p:nvPr>
            <p:ph type="sldImg"/>
          </p:nvPr>
        </p:nvSpPr>
        <p:spPr bwMode="auto">
          <a:xfrm>
            <a:off x="920750" y="747713"/>
            <a:ext cx="496887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p:cNvSpPr>
            <a:spLocks noGrp="1"/>
          </p:cNvSpPr>
          <p:nvPr>
            <p:ph type="body" idx="1"/>
          </p:nvPr>
        </p:nvSpPr>
        <p:spPr bwMode="auto">
          <a:xfrm>
            <a:off x="906463" y="4721225"/>
            <a:ext cx="4995862"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32" tIns="46117" rIns="92232" bIns="46117" numCol="1" anchor="t" anchorCtr="0" compatLnSpc="1">
            <a:prstTxWarp prst="textNoShape">
              <a:avLst/>
            </a:prstTxWarp>
          </a:bodyPr>
          <a:lstStyle/>
          <a:p>
            <a:endParaRPr lang="en-GB" altLang="en-US">
              <a:ea typeface="ヒラギノ角ゴ Pro W3"/>
              <a:cs typeface="ヒラギノ角ゴ Pro W3"/>
            </a:endParaRPr>
          </a:p>
        </p:txBody>
      </p:sp>
      <p:sp>
        <p:nvSpPr>
          <p:cNvPr id="29701" name="Slide Number Placeholder 3"/>
          <p:cNvSpPr txBox="1">
            <a:spLocks noGrp="1"/>
          </p:cNvSpPr>
          <p:nvPr/>
        </p:nvSpPr>
        <p:spPr bwMode="auto">
          <a:xfrm>
            <a:off x="3859213" y="9444038"/>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2" tIns="46117" rIns="92232" bIns="46117" anchor="b"/>
          <a:lstStyle>
            <a:lvl1pPr defTabSz="920750" eaLnBrk="0" hangingPunct="0">
              <a:spcBef>
                <a:spcPct val="30000"/>
              </a:spcBef>
              <a:defRPr sz="1200">
                <a:solidFill>
                  <a:schemeClr val="tx1"/>
                </a:solidFill>
                <a:latin typeface="Calibri" pitchFamily="34" charset="0"/>
                <a:ea typeface="ヒラギノ角ゴ Pro W3"/>
                <a:cs typeface="ヒラギノ角ゴ Pro W3"/>
              </a:defRPr>
            </a:lvl1pPr>
            <a:lvl2pPr marL="742950" indent="-285750" defTabSz="920750" eaLnBrk="0" hangingPunct="0">
              <a:spcBef>
                <a:spcPct val="30000"/>
              </a:spcBef>
              <a:defRPr sz="1200">
                <a:solidFill>
                  <a:schemeClr val="tx1"/>
                </a:solidFill>
                <a:latin typeface="Calibri" pitchFamily="34" charset="0"/>
                <a:ea typeface="ヒラギノ角ゴ Pro W3"/>
                <a:cs typeface="ヒラギノ角ゴ Pro W3"/>
              </a:defRPr>
            </a:lvl2pPr>
            <a:lvl3pPr marL="1143000" indent="-228600" defTabSz="920750" eaLnBrk="0" hangingPunct="0">
              <a:spcBef>
                <a:spcPct val="30000"/>
              </a:spcBef>
              <a:defRPr sz="1200">
                <a:solidFill>
                  <a:schemeClr val="tx1"/>
                </a:solidFill>
                <a:latin typeface="Calibri" pitchFamily="34" charset="0"/>
                <a:ea typeface="ヒラギノ角ゴ Pro W3"/>
                <a:cs typeface="ヒラギノ角ゴ Pro W3"/>
              </a:defRPr>
            </a:lvl3pPr>
            <a:lvl4pPr marL="1600200" indent="-228600" defTabSz="920750" eaLnBrk="0" hangingPunct="0">
              <a:spcBef>
                <a:spcPct val="30000"/>
              </a:spcBef>
              <a:defRPr sz="1200">
                <a:solidFill>
                  <a:schemeClr val="tx1"/>
                </a:solidFill>
                <a:latin typeface="Calibri" pitchFamily="34" charset="0"/>
                <a:ea typeface="ヒラギノ角ゴ Pro W3"/>
                <a:cs typeface="ヒラギノ角ゴ Pro W3"/>
              </a:defRPr>
            </a:lvl4pPr>
            <a:lvl5pPr marL="2057400" indent="-228600" defTabSz="920750" eaLnBrk="0" hangingPunct="0">
              <a:spcBef>
                <a:spcPct val="30000"/>
              </a:spcBef>
              <a:defRPr sz="1200">
                <a:solidFill>
                  <a:schemeClr val="tx1"/>
                </a:solidFill>
                <a:latin typeface="Calibri" pitchFamily="34" charset="0"/>
                <a:ea typeface="ヒラギノ角ゴ Pro W3"/>
                <a:cs typeface="ヒラギノ角ゴ Pro W3"/>
              </a:defRPr>
            </a:lvl5pPr>
            <a:lvl6pPr marL="2514600" indent="-228600" defTabSz="92075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1800" indent="-228600" defTabSz="92075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9000" indent="-228600" defTabSz="92075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6200" indent="-228600" defTabSz="92075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algn="r" eaLnBrk="1" hangingPunct="1">
              <a:spcBef>
                <a:spcPct val="0"/>
              </a:spcBef>
            </a:pPr>
            <a:fld id="{7320843E-EED3-4760-8B1D-FD8783ACB04E}" type="slidenum">
              <a:rPr lang="en-GB" altLang="en-US">
                <a:latin typeface="Times New Roman" pitchFamily="18" charset="0"/>
              </a:rPr>
              <a:pPr algn="r" eaLnBrk="1" hangingPunct="1">
                <a:spcBef>
                  <a:spcPct val="0"/>
                </a:spcBef>
              </a:pPr>
              <a:t>2</a:t>
            </a:fld>
            <a:endParaRPr lang="en-GB"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A7675-4BA8-4590-9422-C37141709C96}" type="slidenum">
              <a:rPr lang="en-GB" smtClean="0"/>
              <a:t>27</a:t>
            </a:fld>
            <a:endParaRPr lang="en-GB"/>
          </a:p>
        </p:txBody>
      </p:sp>
    </p:spTree>
    <p:extLst>
      <p:ext uri="{BB962C8B-B14F-4D97-AF65-F5344CB8AC3E}">
        <p14:creationId xmlns:p14="http://schemas.microsoft.com/office/powerpoint/2010/main" val="3035624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cs typeface="Arial" charset="0"/>
            </a:endParaRPr>
          </a:p>
        </p:txBody>
      </p:sp>
      <p:pic>
        <p:nvPicPr>
          <p:cNvPr id="6"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15467316"/>
      </p:ext>
    </p:extLst>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prstClr val="black"/>
              </a:solidFill>
              <a:latin typeface="Times New Roman" pitchFamily="18" charset="0"/>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B9997E-995E-4510-AC65-6E153230B5FF}"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213497754"/>
      </p:ext>
    </p:extLst>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prstClr val="black"/>
              </a:solidFill>
              <a:latin typeface="Times New Roman" pitchFamily="18" charset="0"/>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D0FBE5-CA92-4191-A619-469F16D65490}"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535223804"/>
      </p:ext>
    </p:extLst>
  </p:cSld>
  <p:clrMapOvr>
    <a:masterClrMapping/>
  </p:clrMapOvr>
  <p:transition>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31800" y="1727200"/>
            <a:ext cx="4076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60900" y="1727200"/>
            <a:ext cx="407828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60900" y="3860800"/>
            <a:ext cx="407828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prstClr val="black"/>
              </a:solidFill>
              <a:latin typeface="Times New Roman" pitchFamily="18" charset="0"/>
              <a:cs typeface="Arial" charset="0"/>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C10BB94-DE62-4E88-84A6-B80C37AA8C7D}"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805386651"/>
      </p:ext>
    </p:extLst>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Table Placeholder 2"/>
          <p:cNvSpPr>
            <a:spLocks noGrp="1"/>
          </p:cNvSpPr>
          <p:nvPr>
            <p:ph type="tbl" idx="1"/>
          </p:nvPr>
        </p:nvSpPr>
        <p:spPr>
          <a:xfrm>
            <a:off x="431800" y="1727200"/>
            <a:ext cx="8307388" cy="4114800"/>
          </a:xfrm>
        </p:spPr>
        <p:txBody>
          <a:bodyPr/>
          <a:lstStyle/>
          <a:p>
            <a:pPr lvl="0"/>
            <a:endParaRPr lang="en-GB"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prstClr val="black"/>
              </a:solidFill>
              <a:latin typeface="Times New Roman" pitchFamily="18" charset="0"/>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0E81-1AC2-430F-B18B-BD27BAD8F1B8}"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23676920"/>
      </p:ext>
    </p:extLst>
  </p:cSld>
  <p:clrMapOvr>
    <a:masterClrMapping/>
  </p:clrMapOvr>
  <p:transition>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31800" y="1727200"/>
            <a:ext cx="4076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60900" y="1727200"/>
            <a:ext cx="4078288" cy="4114800"/>
          </a:xfrm>
        </p:spPr>
        <p:txBody>
          <a:bodyPr/>
          <a:lstStyle/>
          <a:p>
            <a:pPr lvl="0"/>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base">
              <a:spcBef>
                <a:spcPct val="0"/>
              </a:spcBef>
              <a:spcAft>
                <a:spcPct val="0"/>
              </a:spcAft>
              <a:defRPr/>
            </a:pPr>
            <a:endParaRPr lang="en-GB" sz="2400">
              <a:solidFill>
                <a:prstClr val="black"/>
              </a:solidFill>
              <a:latin typeface="Times New Roman" pitchFamily="18" charset="0"/>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2E79D9-85EA-43A6-9A15-E1C8171E8B90}"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090856618"/>
      </p:ext>
    </p:extLst>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394197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343924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78895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348680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342930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DEBB9E00-0A8D-4CBA-B6A5-A004BB668BCD}" type="slidenum">
              <a:rPr lang="en-GB" smtClean="0">
                <a:solidFill>
                  <a:prstClr val="white"/>
                </a:solidFill>
              </a:rPr>
              <a:pPr>
                <a:defRPr/>
              </a:pPr>
              <a:t>‹#›</a:t>
            </a:fld>
            <a:endParaRPr lang="en-GB">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2615269348"/>
      </p:ext>
    </p:extLst>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PHE_3268_SML_AW.png"/>
          <p:cNvPicPr>
            <a:picLocks noChangeAspect="1"/>
          </p:cNvPicPr>
          <p:nvPr/>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196754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r>
              <a:rPr lang="en-US" noProof="0"/>
              <a:t>Click icon to add picture</a:t>
            </a:r>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fld id="{D6327D67-5637-462E-B642-CFA5DC321A8B}" type="slidenum">
              <a:rPr lang="en-GB" smtClean="0">
                <a:solidFill>
                  <a:prstClr val="white"/>
                </a:solidFill>
              </a:rPr>
              <a:pPr>
                <a:defRPr/>
              </a:pPr>
              <a:t>‹#›</a:t>
            </a:fld>
            <a:endParaRPr lang="en-GB">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endParaRPr lang="en-GB">
              <a:solidFill>
                <a:prstClr val="white"/>
              </a:solidFill>
            </a:endParaRPr>
          </a:p>
        </p:txBody>
      </p:sp>
    </p:spTree>
    <p:extLst>
      <p:ext uri="{BB962C8B-B14F-4D97-AF65-F5344CB8AC3E}">
        <p14:creationId xmlns:p14="http://schemas.microsoft.com/office/powerpoint/2010/main" val="102718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fld id="{D6327D67-5637-462E-B642-CFA5DC321A8B}" type="slidenum">
              <a:rPr lang="en-GB" smtClean="0">
                <a:solidFill>
                  <a:prstClr val="white"/>
                </a:solidFill>
                <a:latin typeface="Times New Roman" pitchFamily="18" charset="0"/>
                <a:cs typeface="Arial" charset="0"/>
              </a:rPr>
              <a:pPr fontAlgn="base">
                <a:spcBef>
                  <a:spcPct val="0"/>
                </a:spcBef>
                <a:spcAft>
                  <a:spcPct val="0"/>
                </a:spcAft>
                <a:defRPr/>
              </a:pPr>
              <a:t>‹#›</a:t>
            </a:fld>
            <a:endParaRPr lang="en-GB">
              <a:solidFill>
                <a:prstClr val="white"/>
              </a:solidFill>
              <a:latin typeface="Times New Roman" pitchFamily="18" charset="0"/>
              <a:cs typeface="Arial" charset="0"/>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endParaRPr lang="en-GB">
              <a:solidFill>
                <a:prstClr val="white"/>
              </a:solidFill>
            </a:endParaRPr>
          </a:p>
        </p:txBody>
      </p:sp>
    </p:spTree>
    <p:extLst>
      <p:ext uri="{BB962C8B-B14F-4D97-AF65-F5344CB8AC3E}">
        <p14:creationId xmlns:p14="http://schemas.microsoft.com/office/powerpoint/2010/main" val="133157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cover dir="rd"/>
  </p:transition>
  <p:txStyles>
    <p:title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1" fontAlgn="base" hangingPunct="1">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Monitoring of imported food: </a:t>
            </a:r>
            <a:br>
              <a:rPr lang="en-GB" dirty="0"/>
            </a:br>
            <a:r>
              <a:rPr lang="en-GB" dirty="0"/>
              <a:t>Food Water and Environmental Microbiology Services preparation for Brexit</a:t>
            </a:r>
          </a:p>
        </p:txBody>
      </p:sp>
      <p:sp>
        <p:nvSpPr>
          <p:cNvPr id="3" name="Subtitle 2"/>
          <p:cNvSpPr>
            <a:spLocks noGrp="1"/>
          </p:cNvSpPr>
          <p:nvPr>
            <p:ph type="subTitle" idx="1"/>
          </p:nvPr>
        </p:nvSpPr>
        <p:spPr/>
        <p:txBody>
          <a:bodyPr>
            <a:normAutofit fontScale="70000" lnSpcReduction="20000"/>
          </a:bodyPr>
          <a:lstStyle/>
          <a:p>
            <a:r>
              <a:rPr lang="en-GB" sz="3600" dirty="0"/>
              <a:t>Jim McLauchlin	</a:t>
            </a:r>
            <a:r>
              <a:rPr lang="en-GB" dirty="0"/>
              <a:t>		</a:t>
            </a:r>
            <a:r>
              <a:rPr lang="en-GB" sz="1600" dirty="0"/>
              <a:t>jim.mclauchlin@phe.gov.uk</a:t>
            </a:r>
          </a:p>
        </p:txBody>
      </p:sp>
    </p:spTree>
    <p:extLst>
      <p:ext uri="{BB962C8B-B14F-4D97-AF65-F5344CB8AC3E}">
        <p14:creationId xmlns:p14="http://schemas.microsoft.com/office/powerpoint/2010/main" val="84563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2" name="Title 1"/>
          <p:cNvSpPr>
            <a:spLocks noGrp="1"/>
          </p:cNvSpPr>
          <p:nvPr>
            <p:ph type="title"/>
          </p:nvPr>
        </p:nvSpPr>
        <p:spPr>
          <a:xfrm>
            <a:off x="1835696" y="116632"/>
            <a:ext cx="7056784" cy="1800200"/>
          </a:xfrm>
        </p:spPr>
        <p:txBody>
          <a:bodyPr>
            <a:normAutofit/>
          </a:bodyPr>
          <a:lstStyle/>
          <a:p>
            <a:r>
              <a:rPr lang="en-GB" sz="2600" b="1" i="1" dirty="0">
                <a:solidFill>
                  <a:srgbClr val="00B09F"/>
                </a:solidFill>
              </a:rPr>
              <a:t>QMRA: Salmonella</a:t>
            </a:r>
            <a:r>
              <a:rPr lang="en-GB" sz="2600" b="1" dirty="0">
                <a:solidFill>
                  <a:srgbClr val="00B09F"/>
                </a:solidFill>
              </a:rPr>
              <a:t> spp. contamination of betel leaves collected at Border Inspection Posts in four English airports  </a:t>
            </a:r>
            <a:endParaRPr lang="en-GB" sz="2600" dirty="0">
              <a:solidFill>
                <a:srgbClr val="00B09F"/>
              </a:solidFill>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4319D5D9-F7ED-4C40-8E1A-3B405A11DF8A}" type="slidenum">
              <a:rPr lang="en-US" smtClean="0"/>
              <a:pPr>
                <a:defRPr/>
              </a:pPr>
              <a:t>10</a:t>
            </a:fld>
            <a:endParaRPr lang="en-US"/>
          </a:p>
        </p:txBody>
      </p:sp>
      <p:graphicFrame>
        <p:nvGraphicFramePr>
          <p:cNvPr id="8" name="Picture Placeholder 3"/>
          <p:cNvGraphicFramePr>
            <a:graphicFrameLocks/>
          </p:cNvGraphicFramePr>
          <p:nvPr>
            <p:extLst>
              <p:ext uri="{D42A27DB-BD31-4B8C-83A1-F6EECF244321}">
                <p14:modId xmlns:p14="http://schemas.microsoft.com/office/powerpoint/2010/main" val="2502626672"/>
              </p:ext>
            </p:extLst>
          </p:nvPr>
        </p:nvGraphicFramePr>
        <p:xfrm>
          <a:off x="107504" y="1484784"/>
          <a:ext cx="8784978" cy="5120640"/>
        </p:xfrm>
        <a:graphic>
          <a:graphicData uri="http://schemas.openxmlformats.org/drawingml/2006/table">
            <a:tbl>
              <a:tblPr firstRow="1" firstCol="1" bandRow="1">
                <a:tableStyleId>{5C22544A-7EE6-4342-B048-85BDC9FD1C3A}</a:tableStyleId>
              </a:tblPr>
              <a:tblGrid>
                <a:gridCol w="932440">
                  <a:extLst>
                    <a:ext uri="{9D8B030D-6E8A-4147-A177-3AD203B41FA5}">
                      <a16:colId xmlns:a16="http://schemas.microsoft.com/office/drawing/2014/main" val="20000"/>
                    </a:ext>
                  </a:extLst>
                </a:gridCol>
                <a:gridCol w="1308976">
                  <a:extLst>
                    <a:ext uri="{9D8B030D-6E8A-4147-A177-3AD203B41FA5}">
                      <a16:colId xmlns:a16="http://schemas.microsoft.com/office/drawing/2014/main" val="20001"/>
                    </a:ext>
                  </a:extLst>
                </a:gridCol>
                <a:gridCol w="1308976">
                  <a:extLst>
                    <a:ext uri="{9D8B030D-6E8A-4147-A177-3AD203B41FA5}">
                      <a16:colId xmlns:a16="http://schemas.microsoft.com/office/drawing/2014/main" val="20002"/>
                    </a:ext>
                  </a:extLst>
                </a:gridCol>
                <a:gridCol w="1308976">
                  <a:extLst>
                    <a:ext uri="{9D8B030D-6E8A-4147-A177-3AD203B41FA5}">
                      <a16:colId xmlns:a16="http://schemas.microsoft.com/office/drawing/2014/main" val="20003"/>
                    </a:ext>
                  </a:extLst>
                </a:gridCol>
                <a:gridCol w="1308976">
                  <a:extLst>
                    <a:ext uri="{9D8B030D-6E8A-4147-A177-3AD203B41FA5}">
                      <a16:colId xmlns:a16="http://schemas.microsoft.com/office/drawing/2014/main" val="20004"/>
                    </a:ext>
                  </a:extLst>
                </a:gridCol>
                <a:gridCol w="1308317">
                  <a:extLst>
                    <a:ext uri="{9D8B030D-6E8A-4147-A177-3AD203B41FA5}">
                      <a16:colId xmlns:a16="http://schemas.microsoft.com/office/drawing/2014/main" val="20005"/>
                    </a:ext>
                  </a:extLst>
                </a:gridCol>
                <a:gridCol w="1308317">
                  <a:extLst>
                    <a:ext uri="{9D8B030D-6E8A-4147-A177-3AD203B41FA5}">
                      <a16:colId xmlns:a16="http://schemas.microsoft.com/office/drawing/2014/main" val="20006"/>
                    </a:ext>
                  </a:extLst>
                </a:gridCol>
              </a:tblGrid>
              <a:tr h="351597">
                <a:tc rowSpan="3">
                  <a:txBody>
                    <a:bodyPr/>
                    <a:lstStyle/>
                    <a:p>
                      <a:pPr>
                        <a:lnSpc>
                          <a:spcPct val="150000"/>
                        </a:lnSpc>
                        <a:spcAft>
                          <a:spcPts val="0"/>
                        </a:spcAft>
                      </a:pPr>
                      <a:r>
                        <a:rPr lang="en-GB" sz="1600" dirty="0">
                          <a:effectLst/>
                        </a:rPr>
                        <a:t>Year</a:t>
                      </a:r>
                      <a:endParaRPr lang="en-GB" sz="1600" dirty="0">
                        <a:effectLst/>
                        <a:latin typeface="Calibri"/>
                        <a:ea typeface="Times New Roman"/>
                        <a:cs typeface="Times New Roman"/>
                      </a:endParaRPr>
                    </a:p>
                  </a:txBody>
                  <a:tcPr marL="68580" marR="68580" marT="0" marB="0"/>
                </a:tc>
                <a:tc gridSpan="4">
                  <a:txBody>
                    <a:bodyPr/>
                    <a:lstStyle/>
                    <a:p>
                      <a:pPr algn="ctr">
                        <a:lnSpc>
                          <a:spcPct val="150000"/>
                        </a:lnSpc>
                        <a:spcAft>
                          <a:spcPts val="0"/>
                        </a:spcAft>
                      </a:pPr>
                      <a:r>
                        <a:rPr lang="en-GB" sz="1600">
                          <a:effectLst/>
                        </a:rPr>
                        <a:t>Collected at Border Inspection Posts</a:t>
                      </a:r>
                      <a:endParaRPr lang="en-GB" sz="1600">
                        <a:effectLst/>
                        <a:latin typeface="Calibri"/>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rowSpan="2" gridSpan="2">
                  <a:txBody>
                    <a:bodyPr/>
                    <a:lstStyle/>
                    <a:p>
                      <a:pPr algn="ctr">
                        <a:lnSpc>
                          <a:spcPct val="150000"/>
                        </a:lnSpc>
                        <a:spcAft>
                          <a:spcPts val="0"/>
                        </a:spcAft>
                      </a:pPr>
                      <a:r>
                        <a:rPr lang="en-GB" sz="1600" dirty="0">
                          <a:effectLst/>
                        </a:rPr>
                        <a:t>Samples collected at retail, wholesale or catering</a:t>
                      </a:r>
                      <a:endParaRPr lang="en-GB" sz="1600" dirty="0">
                        <a:effectLst/>
                        <a:latin typeface="Calibri"/>
                        <a:ea typeface="Times New Roman"/>
                        <a:cs typeface="Times New Roman"/>
                      </a:endParaRPr>
                    </a:p>
                  </a:txBody>
                  <a:tcPr marL="68580" marR="68580" marT="0" marB="0"/>
                </a:tc>
                <a:tc rowSpan="2" hMerge="1">
                  <a:txBody>
                    <a:bodyPr/>
                    <a:lstStyle/>
                    <a:p>
                      <a:endParaRPr lang="en-GB"/>
                    </a:p>
                  </a:txBody>
                  <a:tcPr/>
                </a:tc>
                <a:extLst>
                  <a:ext uri="{0D108BD9-81ED-4DB2-BD59-A6C34878D82A}">
                    <a16:rowId xmlns:a16="http://schemas.microsoft.com/office/drawing/2014/main" val="10000"/>
                  </a:ext>
                </a:extLst>
              </a:tr>
              <a:tr h="351597">
                <a:tc vMerge="1">
                  <a:txBody>
                    <a:bodyPr/>
                    <a:lstStyle/>
                    <a:p>
                      <a:endParaRPr lang="en-GB"/>
                    </a:p>
                  </a:txBody>
                  <a:tcPr/>
                </a:tc>
                <a:tc gridSpan="2">
                  <a:txBody>
                    <a:bodyPr/>
                    <a:lstStyle/>
                    <a:p>
                      <a:pPr algn="ctr">
                        <a:lnSpc>
                          <a:spcPct val="150000"/>
                        </a:lnSpc>
                        <a:spcAft>
                          <a:spcPts val="0"/>
                        </a:spcAft>
                      </a:pPr>
                      <a:r>
                        <a:rPr lang="en-GB" sz="1600">
                          <a:effectLst/>
                        </a:rPr>
                        <a:t>Number of samples</a:t>
                      </a:r>
                      <a:endParaRPr lang="en-GB" sz="1600">
                        <a:effectLst/>
                        <a:latin typeface="Calibri"/>
                        <a:ea typeface="Times New Roman"/>
                        <a:cs typeface="Times New Roman"/>
                      </a:endParaRPr>
                    </a:p>
                  </a:txBody>
                  <a:tcPr marL="68580" marR="68580" marT="0" marB="0"/>
                </a:tc>
                <a:tc hMerge="1">
                  <a:txBody>
                    <a:bodyPr/>
                    <a:lstStyle/>
                    <a:p>
                      <a:endParaRPr lang="en-GB"/>
                    </a:p>
                  </a:txBody>
                  <a:tcPr/>
                </a:tc>
                <a:tc gridSpan="2">
                  <a:txBody>
                    <a:bodyPr/>
                    <a:lstStyle/>
                    <a:p>
                      <a:pPr algn="ctr">
                        <a:lnSpc>
                          <a:spcPct val="150000"/>
                        </a:lnSpc>
                        <a:spcAft>
                          <a:spcPts val="0"/>
                        </a:spcAft>
                      </a:pPr>
                      <a:r>
                        <a:rPr lang="en-GB" sz="1600">
                          <a:effectLst/>
                        </a:rPr>
                        <a:t>Number of consignments</a:t>
                      </a:r>
                      <a:endParaRPr lang="en-GB" sz="1600">
                        <a:effectLst/>
                        <a:latin typeface="Calibri"/>
                        <a:ea typeface="Times New Roman"/>
                        <a:cs typeface="Times New Roman"/>
                      </a:endParaRPr>
                    </a:p>
                  </a:txBody>
                  <a:tcPr marL="68580" marR="68580" marT="0" marB="0"/>
                </a:tc>
                <a:tc h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1"/>
                  </a:ext>
                </a:extLst>
              </a:tr>
              <a:tr h="966895">
                <a:tc vMerge="1">
                  <a:txBody>
                    <a:bodyPr/>
                    <a:lstStyle/>
                    <a:p>
                      <a:endParaRPr lang="en-GB"/>
                    </a:p>
                  </a:txBody>
                  <a:tcPr/>
                </a:tc>
                <a:tc>
                  <a:txBody>
                    <a:bodyPr/>
                    <a:lstStyle/>
                    <a:p>
                      <a:pPr algn="ctr">
                        <a:lnSpc>
                          <a:spcPct val="150000"/>
                        </a:lnSpc>
                        <a:spcAft>
                          <a:spcPts val="0"/>
                        </a:spcAft>
                      </a:pPr>
                      <a:r>
                        <a:rPr lang="en-GB" sz="1600">
                          <a:effectLst/>
                        </a:rPr>
                        <a:t>Total</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Salmonella spp. detected (%)</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Total</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Salmonella spp. detected (%)</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dirty="0">
                          <a:effectLst/>
                        </a:rPr>
                        <a:t>Total</a:t>
                      </a:r>
                      <a:endParaRPr lang="en-GB" sz="16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Salmonella spp. detected (%)</a:t>
                      </a:r>
                      <a:endParaRPr lang="en-GB" sz="16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22298">
                <a:tc>
                  <a:txBody>
                    <a:bodyPr/>
                    <a:lstStyle/>
                    <a:p>
                      <a:pPr>
                        <a:lnSpc>
                          <a:spcPct val="150000"/>
                        </a:lnSpc>
                        <a:spcAft>
                          <a:spcPts val="0"/>
                        </a:spcAft>
                      </a:pPr>
                      <a:r>
                        <a:rPr lang="en-GB" sz="1600">
                          <a:effectLst/>
                        </a:rPr>
                        <a:t>2011</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539</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198 (37%)</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108</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83 (77%)</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67</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17 (25%)</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3"/>
                  </a:ext>
                </a:extLst>
              </a:tr>
              <a:tr h="322298">
                <a:tc>
                  <a:txBody>
                    <a:bodyPr/>
                    <a:lstStyle/>
                    <a:p>
                      <a:pPr>
                        <a:lnSpc>
                          <a:spcPct val="150000"/>
                        </a:lnSpc>
                        <a:spcAft>
                          <a:spcPts val="0"/>
                        </a:spcAft>
                      </a:pPr>
                      <a:r>
                        <a:rPr lang="en-GB" sz="1600">
                          <a:effectLst/>
                        </a:rPr>
                        <a:t>2012</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515</a:t>
                      </a:r>
                      <a:endParaRPr lang="en-GB" sz="16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GB" sz="1600">
                          <a:effectLst/>
                        </a:rPr>
                        <a:t>120 (23%)</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dirty="0">
                          <a:effectLst/>
                        </a:rPr>
                        <a:t>103</a:t>
                      </a:r>
                      <a:endParaRPr lang="en-GB" sz="160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62 (60%)</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0</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4"/>
                  </a:ext>
                </a:extLst>
              </a:tr>
              <a:tr h="322298">
                <a:tc>
                  <a:txBody>
                    <a:bodyPr/>
                    <a:lstStyle/>
                    <a:p>
                      <a:pPr>
                        <a:lnSpc>
                          <a:spcPct val="150000"/>
                        </a:lnSpc>
                        <a:spcAft>
                          <a:spcPts val="0"/>
                        </a:spcAft>
                      </a:pPr>
                      <a:r>
                        <a:rPr lang="en-GB" sz="1600">
                          <a:effectLst/>
                        </a:rPr>
                        <a:t>2013</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481</a:t>
                      </a:r>
                      <a:endParaRPr lang="en-GB" sz="16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GB" sz="1600" dirty="0">
                          <a:effectLst/>
                        </a:rPr>
                        <a:t>78 (16%)</a:t>
                      </a:r>
                      <a:endParaRPr lang="en-GB" sz="1600" dirty="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97</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42 (43%)</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11</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1  (9%)</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5"/>
                  </a:ext>
                </a:extLst>
              </a:tr>
              <a:tr h="322298">
                <a:tc>
                  <a:txBody>
                    <a:bodyPr/>
                    <a:lstStyle/>
                    <a:p>
                      <a:pPr>
                        <a:lnSpc>
                          <a:spcPct val="150000"/>
                        </a:lnSpc>
                        <a:spcAft>
                          <a:spcPts val="0"/>
                        </a:spcAft>
                      </a:pPr>
                      <a:r>
                        <a:rPr lang="en-GB" sz="1600">
                          <a:effectLst/>
                        </a:rPr>
                        <a:t>2014</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145</a:t>
                      </a:r>
                      <a:endParaRPr lang="en-GB" sz="16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GB" sz="1600">
                          <a:effectLst/>
                        </a:rPr>
                        <a:t>16 (11%)</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24</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8 (33%)</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42</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1 (2%)</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6"/>
                  </a:ext>
                </a:extLst>
              </a:tr>
              <a:tr h="322298">
                <a:tc>
                  <a:txBody>
                    <a:bodyPr/>
                    <a:lstStyle/>
                    <a:p>
                      <a:pPr>
                        <a:lnSpc>
                          <a:spcPct val="150000"/>
                        </a:lnSpc>
                        <a:spcAft>
                          <a:spcPts val="0"/>
                        </a:spcAft>
                      </a:pPr>
                      <a:r>
                        <a:rPr lang="en-GB" sz="1600">
                          <a:effectLst/>
                        </a:rPr>
                        <a:t>2015</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116</a:t>
                      </a:r>
                      <a:endParaRPr lang="en-GB" sz="16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GB" sz="1600">
                          <a:effectLst/>
                        </a:rPr>
                        <a:t>24 (21%)</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19</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9 (47%)</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22</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3 (14%)</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7"/>
                  </a:ext>
                </a:extLst>
              </a:tr>
              <a:tr h="322298">
                <a:tc>
                  <a:txBody>
                    <a:bodyPr/>
                    <a:lstStyle/>
                    <a:p>
                      <a:pPr>
                        <a:lnSpc>
                          <a:spcPct val="150000"/>
                        </a:lnSpc>
                        <a:spcAft>
                          <a:spcPts val="0"/>
                        </a:spcAft>
                      </a:pPr>
                      <a:r>
                        <a:rPr lang="en-GB" sz="1600">
                          <a:effectLst/>
                        </a:rPr>
                        <a:t>2016</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78</a:t>
                      </a:r>
                      <a:endParaRPr lang="en-GB" sz="16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GB" sz="1600">
                          <a:effectLst/>
                        </a:rPr>
                        <a:t>19 (24%)</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21</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10 (77%)</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1</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0</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8"/>
                  </a:ext>
                </a:extLst>
              </a:tr>
              <a:tr h="322298">
                <a:tc>
                  <a:txBody>
                    <a:bodyPr/>
                    <a:lstStyle/>
                    <a:p>
                      <a:pPr>
                        <a:lnSpc>
                          <a:spcPct val="150000"/>
                        </a:lnSpc>
                        <a:spcAft>
                          <a:spcPts val="0"/>
                        </a:spcAft>
                      </a:pPr>
                      <a:r>
                        <a:rPr lang="en-GB" sz="1600">
                          <a:effectLst/>
                        </a:rPr>
                        <a:t>2017</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16</a:t>
                      </a:r>
                      <a:endParaRPr lang="en-GB" sz="160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GB" sz="1600">
                          <a:effectLst/>
                        </a:rPr>
                        <a:t>0</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6</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0</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77</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a:effectLst/>
                        </a:rPr>
                        <a:t>11 (14%)</a:t>
                      </a:r>
                      <a:endParaRPr lang="en-GB" sz="160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09"/>
                  </a:ext>
                </a:extLst>
              </a:tr>
              <a:tr h="322298">
                <a:tc>
                  <a:txBody>
                    <a:bodyPr/>
                    <a:lstStyle/>
                    <a:p>
                      <a:pPr>
                        <a:lnSpc>
                          <a:spcPct val="150000"/>
                        </a:lnSpc>
                        <a:spcAft>
                          <a:spcPts val="0"/>
                        </a:spcAft>
                      </a:pPr>
                      <a:r>
                        <a:rPr lang="en-GB" sz="1600">
                          <a:effectLst/>
                        </a:rPr>
                        <a:t>Total</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1890</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455 (24%)</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378</a:t>
                      </a:r>
                      <a:endParaRPr lang="en-GB" sz="1600">
                        <a:effectLst/>
                        <a:latin typeface="Calibri"/>
                        <a:ea typeface="Times New Roman"/>
                        <a:cs typeface="Times New Roman"/>
                      </a:endParaRPr>
                    </a:p>
                  </a:txBody>
                  <a:tcPr marL="68580" marR="68580" marT="0" marB="0"/>
                </a:tc>
                <a:tc>
                  <a:txBody>
                    <a:bodyPr/>
                    <a:lstStyle/>
                    <a:p>
                      <a:pPr algn="ctr">
                        <a:lnSpc>
                          <a:spcPct val="150000"/>
                        </a:lnSpc>
                        <a:spcAft>
                          <a:spcPts val="0"/>
                        </a:spcAft>
                      </a:pPr>
                      <a:r>
                        <a:rPr lang="en-GB" sz="1600">
                          <a:effectLst/>
                        </a:rPr>
                        <a:t>214 (57%)</a:t>
                      </a:r>
                      <a:endParaRPr lang="en-GB" sz="16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a:effectLst/>
                        </a:rPr>
                        <a:t>220</a:t>
                      </a:r>
                      <a:endParaRPr lang="en-GB" sz="1600">
                        <a:effectLst/>
                        <a:latin typeface="Calibri"/>
                        <a:ea typeface="Times New Roman"/>
                        <a:cs typeface="Times New Roman"/>
                      </a:endParaRPr>
                    </a:p>
                  </a:txBody>
                  <a:tcPr marL="68580" marR="68580" marT="0" marB="0" anchor="b"/>
                </a:tc>
                <a:tc>
                  <a:txBody>
                    <a:bodyPr/>
                    <a:lstStyle/>
                    <a:p>
                      <a:pPr algn="ctr">
                        <a:lnSpc>
                          <a:spcPct val="115000"/>
                        </a:lnSpc>
                        <a:spcAft>
                          <a:spcPts val="0"/>
                        </a:spcAft>
                      </a:pPr>
                      <a:r>
                        <a:rPr lang="en-GB" sz="1600" dirty="0">
                          <a:effectLst/>
                        </a:rPr>
                        <a:t>33 (15%)</a:t>
                      </a:r>
                      <a:endParaRPr lang="en-GB" sz="1600" dirty="0">
                        <a:effectLst/>
                        <a:latin typeface="Calibri"/>
                        <a:ea typeface="Times New Roman"/>
                        <a:cs typeface="Times New Roman"/>
                      </a:endParaRPr>
                    </a:p>
                  </a:txBody>
                  <a:tcPr marL="68580" marR="6858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5014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32656"/>
            <a:ext cx="7092280" cy="648072"/>
          </a:xfrm>
        </p:spPr>
        <p:txBody>
          <a:bodyPr>
            <a:normAutofit/>
          </a:bodyPr>
          <a:lstStyle/>
          <a:p>
            <a:r>
              <a:rPr lang="en-GB" dirty="0"/>
              <a:t>  </a:t>
            </a:r>
            <a:r>
              <a:rPr lang="en-GB" dirty="0">
                <a:solidFill>
                  <a:srgbClr val="00B050"/>
                </a:solidFill>
              </a:rPr>
              <a:t>Actions by Risk Managers</a:t>
            </a:r>
          </a:p>
        </p:txBody>
      </p:sp>
      <p:sp>
        <p:nvSpPr>
          <p:cNvPr id="3" name="Content Placeholder 2"/>
          <p:cNvSpPr>
            <a:spLocks noGrp="1"/>
          </p:cNvSpPr>
          <p:nvPr>
            <p:ph idx="1"/>
          </p:nvPr>
        </p:nvSpPr>
        <p:spPr>
          <a:xfrm>
            <a:off x="395536" y="1268760"/>
            <a:ext cx="8028000" cy="4896544"/>
          </a:xfrm>
        </p:spPr>
        <p:txBody>
          <a:bodyPr>
            <a:normAutofit lnSpcReduction="10000"/>
          </a:bodyPr>
          <a:lstStyle/>
          <a:p>
            <a:r>
              <a:rPr lang="en-GB" b="1" dirty="0">
                <a:solidFill>
                  <a:srgbClr val="00B050"/>
                </a:solidFill>
              </a:rPr>
              <a:t>2011</a:t>
            </a:r>
            <a:r>
              <a:rPr lang="en-GB" dirty="0">
                <a:solidFill>
                  <a:srgbClr val="00B050"/>
                </a:solidFill>
              </a:rPr>
              <a:t> </a:t>
            </a:r>
            <a:r>
              <a:rPr lang="en-GB" dirty="0"/>
              <a:t>after initial isolation of </a:t>
            </a:r>
            <a:r>
              <a:rPr lang="en-GB" dirty="0" err="1"/>
              <a:t>S.Augustenborg</a:t>
            </a:r>
            <a:r>
              <a:rPr lang="en-GB" dirty="0"/>
              <a:t>, FSA informed who issued  RASFFs, discussions held between the EU Commission and the Bangladeshi and Indian High Commissions to ascertain what is being done to reduce contamination in the country of origin</a:t>
            </a:r>
          </a:p>
          <a:p>
            <a:r>
              <a:rPr lang="en-GB" b="1" dirty="0">
                <a:solidFill>
                  <a:srgbClr val="00B050"/>
                </a:solidFill>
              </a:rPr>
              <a:t>2014</a:t>
            </a:r>
            <a:r>
              <a:rPr lang="en-GB" dirty="0"/>
              <a:t> EU Commission implemented a temporary suspension of imported betel leaves originating or consigned by Bangladesh (Decision 2014/88/EU) which was extended in June 2015 (Commission Implementing Decision 2014/510/EU) and then to June 2018 and then to June 2020 (Commission Implementing Decision 2018/935). </a:t>
            </a:r>
          </a:p>
          <a:p>
            <a:r>
              <a:rPr lang="en-GB" b="1" dirty="0">
                <a:solidFill>
                  <a:srgbClr val="00B050"/>
                </a:solidFill>
              </a:rPr>
              <a:t>2014</a:t>
            </a:r>
            <a:r>
              <a:rPr lang="en-GB" dirty="0"/>
              <a:t> Betel leaves from India and Thailand were subjected to an increased level of official control at the designated point of (Commission Implementing Regulation (EU) 323/2014) and this continued for India in September 2015 (Commission Implementing Regulation (EU) 2015/1607).</a:t>
            </a:r>
          </a:p>
          <a:p>
            <a:r>
              <a:rPr lang="en-GB" b="1" dirty="0">
                <a:solidFill>
                  <a:srgbClr val="00B050"/>
                </a:solidFill>
              </a:rPr>
              <a:t>2016 </a:t>
            </a:r>
            <a:r>
              <a:rPr lang="en-GB" dirty="0"/>
              <a:t>control of betel leaves from India was extended requiring that consignments be accompanied by results of sampling and analysis by the competent authorities in India for the absence of </a:t>
            </a:r>
            <a:r>
              <a:rPr lang="en-GB" i="1" dirty="0"/>
              <a:t>Salmonella</a:t>
            </a:r>
            <a:r>
              <a:rPr lang="en-GB" dirty="0"/>
              <a:t> (Commission Implementing Regulation (EU) 2016/166).</a:t>
            </a:r>
          </a:p>
          <a:p>
            <a:endParaRPr lang="en-GB"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4319D5D9-F7ED-4C40-8E1A-3B405A11DF8A}" type="slidenum">
              <a:rPr lang="en-US" smtClean="0"/>
              <a:pPr>
                <a:defRPr/>
              </a:pPr>
              <a:t>11</a:t>
            </a:fld>
            <a:endParaRPr lang="en-US"/>
          </a:p>
        </p:txBody>
      </p:sp>
      <p:sp>
        <p:nvSpPr>
          <p:cNvPr id="6"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50407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408712" cy="1944216"/>
          </a:xfrm>
        </p:spPr>
        <p:txBody>
          <a:bodyPr>
            <a:normAutofit/>
          </a:bodyPr>
          <a:lstStyle/>
          <a:p>
            <a:r>
              <a:rPr lang="en-GB" dirty="0">
                <a:solidFill>
                  <a:srgbClr val="00B050"/>
                </a:solidFill>
              </a:rPr>
              <a:t>Actions by Risk Managers</a:t>
            </a:r>
          </a:p>
        </p:txBody>
      </p:sp>
      <p:sp>
        <p:nvSpPr>
          <p:cNvPr id="3" name="Content Placeholder 2"/>
          <p:cNvSpPr>
            <a:spLocks noGrp="1"/>
          </p:cNvSpPr>
          <p:nvPr>
            <p:ph idx="1"/>
          </p:nvPr>
        </p:nvSpPr>
        <p:spPr>
          <a:xfrm>
            <a:off x="467544" y="1988840"/>
            <a:ext cx="8028000" cy="3312368"/>
          </a:xfrm>
        </p:spPr>
        <p:txBody>
          <a:bodyPr>
            <a:normAutofit fontScale="85000" lnSpcReduction="20000"/>
          </a:bodyPr>
          <a:lstStyle/>
          <a:p>
            <a:r>
              <a:rPr lang="en-GB" sz="4000" dirty="0"/>
              <a:t>Rapid Alert System for Food and Feed (RASFF) </a:t>
            </a:r>
          </a:p>
          <a:p>
            <a:endParaRPr lang="en-GB" sz="4000" dirty="0"/>
          </a:p>
          <a:p>
            <a:r>
              <a:rPr lang="en-GB" sz="4000" dirty="0"/>
              <a:t>2011-2017</a:t>
            </a:r>
          </a:p>
          <a:p>
            <a:r>
              <a:rPr lang="en-GB" sz="4000" dirty="0"/>
              <a:t>	More than 180 notifications</a:t>
            </a:r>
          </a:p>
          <a:p>
            <a:r>
              <a:rPr lang="en-GB" sz="4000" dirty="0"/>
              <a:t>	96% were from the UK</a:t>
            </a: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12</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12</a:t>
            </a:fld>
            <a:endParaRPr lang="en-US" dirty="0">
              <a:solidFill>
                <a:prstClr val="white"/>
              </a:solidFill>
            </a:endParaRPr>
          </a:p>
        </p:txBody>
      </p:sp>
      <p:sp>
        <p:nvSpPr>
          <p:cNvPr id="9"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389906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906614"/>
            <a:ext cx="3672408" cy="2163142"/>
          </a:xfrm>
        </p:spPr>
        <p:txBody>
          <a:bodyPr>
            <a:normAutofit fontScale="85000" lnSpcReduction="10000"/>
          </a:bodyPr>
          <a:lstStyle/>
          <a:p>
            <a:r>
              <a:rPr lang="en-GB" sz="2400" dirty="0"/>
              <a:t>2017, </a:t>
            </a:r>
          </a:p>
          <a:p>
            <a:r>
              <a:rPr lang="en-GB" sz="2400" dirty="0"/>
              <a:t>11 (14%) out of 77 </a:t>
            </a:r>
          </a:p>
          <a:p>
            <a:r>
              <a:rPr lang="en-GB" sz="2400" dirty="0"/>
              <a:t>sampled on retail sale </a:t>
            </a:r>
          </a:p>
          <a:p>
            <a:r>
              <a:rPr lang="en-GB" sz="2400" dirty="0"/>
              <a:t>were from Bangladesh,</a:t>
            </a:r>
          </a:p>
          <a:p>
            <a:r>
              <a:rPr lang="en-GB" sz="2400" i="1" dirty="0"/>
              <a:t>Salmonella </a:t>
            </a:r>
            <a:r>
              <a:rPr lang="en-GB" sz="2400" dirty="0"/>
              <a:t>detected in 4 (36%) </a:t>
            </a:r>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13</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pic>
        <p:nvPicPr>
          <p:cNvPr id="1026" name="Picture 2" descr="C:\Users\Jim.McLauchlin\AppData\Local\Microsoft\Windows\Temporary Internet Files\Content.Outlook\4UO4IMLY\IMG_078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44" t="17627" r="-11144" b="17627"/>
          <a:stretch/>
        </p:blipFill>
        <p:spPr bwMode="auto">
          <a:xfrm>
            <a:off x="3923928" y="1556792"/>
            <a:ext cx="5553720" cy="4794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332656"/>
            <a:ext cx="6552728" cy="1077218"/>
          </a:xfrm>
          <a:prstGeom prst="rect">
            <a:avLst/>
          </a:prstGeom>
          <a:noFill/>
        </p:spPr>
        <p:txBody>
          <a:bodyPr wrap="square" rtlCol="0">
            <a:spAutoFit/>
          </a:bodyPr>
          <a:lstStyle/>
          <a:p>
            <a:r>
              <a:rPr lang="en-GB" sz="3200" dirty="0">
                <a:solidFill>
                  <a:srgbClr val="00B09F"/>
                </a:solidFill>
              </a:rPr>
              <a:t>EU import prohibition for products from Bangladesh, but…</a:t>
            </a:r>
          </a:p>
        </p:txBody>
      </p:sp>
      <p:sp>
        <p:nvSpPr>
          <p:cNvPr id="6" name="TextBox 5"/>
          <p:cNvSpPr txBox="1"/>
          <p:nvPr/>
        </p:nvSpPr>
        <p:spPr>
          <a:xfrm>
            <a:off x="179512" y="4941168"/>
            <a:ext cx="3312368" cy="984885"/>
          </a:xfrm>
          <a:prstGeom prst="rect">
            <a:avLst/>
          </a:prstGeom>
          <a:noFill/>
        </p:spPr>
        <p:txBody>
          <a:bodyPr wrap="square" rtlCol="0">
            <a:spAutoFit/>
          </a:bodyPr>
          <a:lstStyle/>
          <a:p>
            <a:r>
              <a:rPr lang="en-GB" sz="2000" dirty="0">
                <a:solidFill>
                  <a:srgbClr val="00B09F"/>
                </a:solidFill>
              </a:rPr>
              <a:t>Bangladesh betel leaves on sale in London April 2018</a:t>
            </a:r>
          </a:p>
          <a:p>
            <a:endParaRPr lang="en-GB" dirty="0"/>
          </a:p>
        </p:txBody>
      </p:sp>
      <p:sp>
        <p:nvSpPr>
          <p:cNvPr id="8" name="Slide Number Placeholder 3"/>
          <p:cNvSpPr txBox="1">
            <a:spLocks noGrp="1"/>
          </p:cNvSpPr>
          <p:nvPr/>
        </p:nvSpPr>
        <p:spPr bwMode="auto">
          <a:xfrm>
            <a:off x="0" y="6308724"/>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47083B38-38E0-41DD-A66E-1D50CDB92E7B}" type="slidenum">
              <a:rPr lang="en-US" altLang="en-US" sz="1200">
                <a:solidFill>
                  <a:schemeClr val="bg1"/>
                </a:solidFill>
              </a:rPr>
              <a:pPr eaLnBrk="1" hangingPunct="1">
                <a:spcBef>
                  <a:spcPct val="0"/>
                </a:spcBef>
                <a:buFontTx/>
                <a:buNone/>
              </a:pPr>
              <a:t>13</a:t>
            </a:fld>
            <a:endParaRPr lang="en-US" altLang="en-US" sz="1200">
              <a:solidFill>
                <a:schemeClr val="bg1"/>
              </a:solidFill>
            </a:endParaRPr>
          </a:p>
        </p:txBody>
      </p:sp>
      <p:sp>
        <p:nvSpPr>
          <p:cNvPr id="10"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359260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16632"/>
            <a:ext cx="6984776" cy="1728192"/>
          </a:xfrm>
        </p:spPr>
        <p:txBody>
          <a:bodyPr>
            <a:normAutofit fontScale="90000"/>
          </a:bodyPr>
          <a:lstStyle/>
          <a:p>
            <a:r>
              <a:rPr lang="en-GB" dirty="0">
                <a:solidFill>
                  <a:srgbClr val="00B050"/>
                </a:solidFill>
              </a:rPr>
              <a:t>Detection of </a:t>
            </a:r>
            <a:r>
              <a:rPr lang="en-GB" i="1" dirty="0">
                <a:solidFill>
                  <a:srgbClr val="00B050"/>
                </a:solidFill>
              </a:rPr>
              <a:t>Salmonella</a:t>
            </a:r>
            <a:r>
              <a:rPr lang="en-GB" dirty="0">
                <a:solidFill>
                  <a:srgbClr val="00B050"/>
                </a:solidFill>
              </a:rPr>
              <a:t> in replicate samples taken from consignments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255564"/>
              </p:ext>
            </p:extLst>
          </p:nvPr>
        </p:nvGraphicFramePr>
        <p:xfrm>
          <a:off x="179512" y="1484786"/>
          <a:ext cx="8856987" cy="3884955"/>
        </p:xfrm>
        <a:graphic>
          <a:graphicData uri="http://schemas.openxmlformats.org/drawingml/2006/table">
            <a:tbl>
              <a:tblPr>
                <a:tableStyleId>{5C22544A-7EE6-4342-B048-85BDC9FD1C3A}</a:tableStyleId>
              </a:tblPr>
              <a:tblGrid>
                <a:gridCol w="1150089">
                  <a:extLst>
                    <a:ext uri="{9D8B030D-6E8A-4147-A177-3AD203B41FA5}">
                      <a16:colId xmlns:a16="http://schemas.microsoft.com/office/drawing/2014/main" val="20000"/>
                    </a:ext>
                  </a:extLst>
                </a:gridCol>
                <a:gridCol w="856322">
                  <a:extLst>
                    <a:ext uri="{9D8B030D-6E8A-4147-A177-3AD203B41FA5}">
                      <a16:colId xmlns:a16="http://schemas.microsoft.com/office/drawing/2014/main" val="20001"/>
                    </a:ext>
                  </a:extLst>
                </a:gridCol>
                <a:gridCol w="856322">
                  <a:extLst>
                    <a:ext uri="{9D8B030D-6E8A-4147-A177-3AD203B41FA5}">
                      <a16:colId xmlns:a16="http://schemas.microsoft.com/office/drawing/2014/main" val="20002"/>
                    </a:ext>
                  </a:extLst>
                </a:gridCol>
                <a:gridCol w="856322">
                  <a:extLst>
                    <a:ext uri="{9D8B030D-6E8A-4147-A177-3AD203B41FA5}">
                      <a16:colId xmlns:a16="http://schemas.microsoft.com/office/drawing/2014/main" val="20003"/>
                    </a:ext>
                  </a:extLst>
                </a:gridCol>
                <a:gridCol w="856322">
                  <a:extLst>
                    <a:ext uri="{9D8B030D-6E8A-4147-A177-3AD203B41FA5}">
                      <a16:colId xmlns:a16="http://schemas.microsoft.com/office/drawing/2014/main" val="20004"/>
                    </a:ext>
                  </a:extLst>
                </a:gridCol>
                <a:gridCol w="856322">
                  <a:extLst>
                    <a:ext uri="{9D8B030D-6E8A-4147-A177-3AD203B41FA5}">
                      <a16:colId xmlns:a16="http://schemas.microsoft.com/office/drawing/2014/main" val="20005"/>
                    </a:ext>
                  </a:extLst>
                </a:gridCol>
                <a:gridCol w="856322">
                  <a:extLst>
                    <a:ext uri="{9D8B030D-6E8A-4147-A177-3AD203B41FA5}">
                      <a16:colId xmlns:a16="http://schemas.microsoft.com/office/drawing/2014/main" val="20006"/>
                    </a:ext>
                  </a:extLst>
                </a:gridCol>
                <a:gridCol w="856322">
                  <a:extLst>
                    <a:ext uri="{9D8B030D-6E8A-4147-A177-3AD203B41FA5}">
                      <a16:colId xmlns:a16="http://schemas.microsoft.com/office/drawing/2014/main" val="20007"/>
                    </a:ext>
                  </a:extLst>
                </a:gridCol>
                <a:gridCol w="856322">
                  <a:extLst>
                    <a:ext uri="{9D8B030D-6E8A-4147-A177-3AD203B41FA5}">
                      <a16:colId xmlns:a16="http://schemas.microsoft.com/office/drawing/2014/main" val="20008"/>
                    </a:ext>
                  </a:extLst>
                </a:gridCol>
                <a:gridCol w="856322">
                  <a:extLst>
                    <a:ext uri="{9D8B030D-6E8A-4147-A177-3AD203B41FA5}">
                      <a16:colId xmlns:a16="http://schemas.microsoft.com/office/drawing/2014/main" val="20009"/>
                    </a:ext>
                  </a:extLst>
                </a:gridCol>
              </a:tblGrid>
              <a:tr h="432046">
                <a:tc rowSpan="2">
                  <a:txBody>
                    <a:bodyPr/>
                    <a:lstStyle/>
                    <a:p>
                      <a:pPr algn="ctr" fontAlgn="b"/>
                      <a:r>
                        <a:rPr lang="en-GB" sz="1400" b="1" i="0" u="none" strike="noStrike" dirty="0">
                          <a:solidFill>
                            <a:schemeClr val="bg1"/>
                          </a:solidFill>
                          <a:effectLst/>
                          <a:latin typeface="+mn-lt"/>
                        </a:rPr>
                        <a:t>No.</a:t>
                      </a:r>
                      <a:r>
                        <a:rPr lang="en-GB" sz="1400" b="1" i="0" u="none" strike="noStrike" baseline="0" dirty="0">
                          <a:solidFill>
                            <a:schemeClr val="bg1"/>
                          </a:solidFill>
                          <a:effectLst/>
                          <a:latin typeface="+mn-lt"/>
                        </a:rPr>
                        <a:t> of samples per consignment</a:t>
                      </a:r>
                      <a:endParaRPr lang="en-GB" sz="1400" b="1" i="0" u="none" strike="noStrike" dirty="0">
                        <a:solidFill>
                          <a:schemeClr val="bg1"/>
                        </a:solidFill>
                        <a:effectLst/>
                        <a:latin typeface="Calibri"/>
                      </a:endParaRPr>
                    </a:p>
                  </a:txBody>
                  <a:tcPr marL="9525" marR="9525" marT="9525" marB="0" anchor="b">
                    <a:solidFill>
                      <a:srgbClr val="002060"/>
                    </a:solidFill>
                  </a:tcPr>
                </a:tc>
                <a:tc rowSpan="2">
                  <a:txBody>
                    <a:bodyPr/>
                    <a:lstStyle/>
                    <a:p>
                      <a:pPr algn="ctr" fontAlgn="b"/>
                      <a:r>
                        <a:rPr lang="en-GB" sz="1600" b="1" u="none" strike="noStrike" dirty="0">
                          <a:solidFill>
                            <a:schemeClr val="bg1"/>
                          </a:solidFill>
                          <a:effectLst/>
                        </a:rPr>
                        <a:t>Total</a:t>
                      </a:r>
                      <a:endParaRPr lang="en-GB" sz="1600" b="1" i="0" u="none" strike="noStrike" dirty="0">
                        <a:solidFill>
                          <a:schemeClr val="bg1"/>
                        </a:solidFill>
                        <a:effectLst/>
                        <a:latin typeface="Calibri"/>
                      </a:endParaRPr>
                    </a:p>
                  </a:txBody>
                  <a:tcPr marL="9525" marR="9525" marT="9525" marB="0" anchor="b">
                    <a:solidFill>
                      <a:srgbClr val="002060"/>
                    </a:solidFill>
                  </a:tcPr>
                </a:tc>
                <a:tc gridSpan="8">
                  <a:txBody>
                    <a:bodyPr/>
                    <a:lstStyle/>
                    <a:p>
                      <a:pPr algn="ctr" fontAlgn="b"/>
                      <a:r>
                        <a:rPr lang="en-GB" sz="1800" b="1" u="none" strike="noStrike" dirty="0">
                          <a:solidFill>
                            <a:schemeClr val="bg1"/>
                          </a:solidFill>
                          <a:effectLst/>
                        </a:rPr>
                        <a:t>Number</a:t>
                      </a:r>
                      <a:r>
                        <a:rPr lang="en-GB" sz="1800" b="1" u="none" strike="noStrike" baseline="0" dirty="0">
                          <a:solidFill>
                            <a:schemeClr val="bg1"/>
                          </a:solidFill>
                          <a:effectLst/>
                        </a:rPr>
                        <a:t> </a:t>
                      </a:r>
                      <a:r>
                        <a:rPr lang="en-GB" sz="1800" b="1" u="none" strike="noStrike" dirty="0">
                          <a:solidFill>
                            <a:schemeClr val="bg1"/>
                          </a:solidFill>
                          <a:effectLst/>
                        </a:rPr>
                        <a:t>of 25g samples where </a:t>
                      </a:r>
                      <a:r>
                        <a:rPr lang="en-GB" sz="1800" b="1" i="1" u="none" strike="noStrike" dirty="0">
                          <a:solidFill>
                            <a:schemeClr val="bg1"/>
                          </a:solidFill>
                          <a:effectLst/>
                        </a:rPr>
                        <a:t>Salmonella</a:t>
                      </a:r>
                      <a:r>
                        <a:rPr lang="en-GB" sz="1800" b="1" u="none" strike="noStrike" dirty="0">
                          <a:solidFill>
                            <a:schemeClr val="bg1"/>
                          </a:solidFill>
                          <a:effectLst/>
                        </a:rPr>
                        <a:t> detected</a:t>
                      </a:r>
                      <a:endParaRPr lang="en-GB" sz="1800" b="1" i="0" u="none" strike="noStrike" dirty="0">
                        <a:solidFill>
                          <a:schemeClr val="bg1"/>
                        </a:solidFill>
                        <a:effectLst/>
                        <a:latin typeface="Calibri"/>
                      </a:endParaRPr>
                    </a:p>
                  </a:txBody>
                  <a:tcPr marL="9525" marR="9525" marT="9525" marB="0" anchor="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c hMerge="1">
                  <a:txBody>
                    <a:bodyPr/>
                    <a:lstStyle/>
                    <a:p>
                      <a:pPr algn="l" fontAlgn="b"/>
                      <a:endParaRPr lang="en-GB" sz="1100" b="0" i="0" u="none" strike="noStrike" dirty="0">
                        <a:solidFill>
                          <a:srgbClr val="000000"/>
                        </a:solidFill>
                        <a:effectLst/>
                        <a:latin typeface="Calibri"/>
                      </a:endParaRPr>
                    </a:p>
                  </a:txBody>
                  <a:tcPr marL="9525" marR="9525" marT="9525" marB="0" anchor="b"/>
                </a:tc>
                <a:tc hMerge="1">
                  <a:txBody>
                    <a:bodyPr/>
                    <a:lstStyle/>
                    <a:p>
                      <a:pPr algn="l" fontAlgn="b"/>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700025">
                <a:tc vMerge="1">
                  <a:txBody>
                    <a:bodyPr/>
                    <a:lstStyle/>
                    <a:p>
                      <a:pPr algn="ctr" fontAlgn="b"/>
                      <a:endParaRPr lang="en-GB" sz="1400" b="1" i="0" u="none" strike="noStrike" dirty="0">
                        <a:solidFill>
                          <a:srgbClr val="000000"/>
                        </a:solidFill>
                        <a:effectLst/>
                        <a:latin typeface="Calibri"/>
                      </a:endParaRPr>
                    </a:p>
                  </a:txBody>
                  <a:tcPr marL="9525" marR="9525" marT="9525" marB="0" anchor="b"/>
                </a:tc>
                <a:tc vMerge="1">
                  <a:txBody>
                    <a:bodyPr/>
                    <a:lstStyle/>
                    <a:p>
                      <a:pPr algn="ctr" fontAlgn="b"/>
                      <a:endParaRPr lang="en-GB" sz="1600" b="1" i="0" u="none" strike="noStrike" dirty="0">
                        <a:solidFill>
                          <a:srgbClr val="000000"/>
                        </a:solidFill>
                        <a:effectLst/>
                        <a:latin typeface="Calibri"/>
                      </a:endParaRPr>
                    </a:p>
                  </a:txBody>
                  <a:tcPr marL="9525" marR="9525" marT="9525" marB="0" anchor="b"/>
                </a:tc>
                <a:tc>
                  <a:txBody>
                    <a:bodyPr/>
                    <a:lstStyle/>
                    <a:p>
                      <a:pPr algn="ctr" fontAlgn="b"/>
                      <a:r>
                        <a:rPr lang="en-GB" sz="1800" b="1" u="none" strike="noStrike">
                          <a:solidFill>
                            <a:schemeClr val="bg1"/>
                          </a:solidFill>
                          <a:effectLst/>
                        </a:rPr>
                        <a:t>0</a:t>
                      </a:r>
                      <a:endParaRPr lang="en-GB" sz="1800" b="1" i="0" u="none" strike="noStrike">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1</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2</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3</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4</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5</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6</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solidFill>
                            <a:schemeClr val="bg1"/>
                          </a:solidFill>
                          <a:effectLst/>
                        </a:rPr>
                        <a:t>13</a:t>
                      </a:r>
                      <a:endParaRPr lang="en-GB" sz="1800" b="1" i="0" u="none" strike="noStrike" dirty="0">
                        <a:solidFill>
                          <a:schemeClr val="bg1"/>
                        </a:solidFill>
                        <a:effectLst/>
                        <a:latin typeface="Calibri"/>
                      </a:endParaRPr>
                    </a:p>
                  </a:txBody>
                  <a:tcPr marL="9525" marR="9525" marT="9525" marB="0" anchor="b">
                    <a:solidFill>
                      <a:srgbClr val="002060"/>
                    </a:solidFill>
                  </a:tcPr>
                </a:tc>
                <a:extLst>
                  <a:ext uri="{0D108BD9-81ED-4DB2-BD59-A6C34878D82A}">
                    <a16:rowId xmlns:a16="http://schemas.microsoft.com/office/drawing/2014/main" val="10001"/>
                  </a:ext>
                </a:extLst>
              </a:tr>
              <a:tr h="305876">
                <a:tc>
                  <a:txBody>
                    <a:bodyPr/>
                    <a:lstStyle/>
                    <a:p>
                      <a:pPr algn="ctr" fontAlgn="b"/>
                      <a:r>
                        <a:rPr lang="en-GB" sz="1800" b="1" u="none" strike="noStrike" dirty="0">
                          <a:solidFill>
                            <a:schemeClr val="bg1"/>
                          </a:solidFill>
                          <a:effectLst/>
                        </a:rPr>
                        <a:t>1</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effectLst/>
                          <a:latin typeface="+mn-lt"/>
                        </a:rPr>
                        <a:t>11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305876">
                <a:tc>
                  <a:txBody>
                    <a:bodyPr/>
                    <a:lstStyle/>
                    <a:p>
                      <a:pPr algn="ctr" fontAlgn="b"/>
                      <a:r>
                        <a:rPr lang="en-GB" sz="1800" b="1" u="none" strike="noStrike" dirty="0">
                          <a:solidFill>
                            <a:schemeClr val="bg1"/>
                          </a:solidFill>
                          <a:effectLst/>
                        </a:rPr>
                        <a:t>2</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effectLst/>
                          <a:latin typeface="+mn-lt"/>
                        </a:rPr>
                        <a:t>6</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3</a:t>
                      </a:r>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305876">
                <a:tc>
                  <a:txBody>
                    <a:bodyPr/>
                    <a:lstStyle/>
                    <a:p>
                      <a:pPr algn="ctr" fontAlgn="b"/>
                      <a:r>
                        <a:rPr lang="en-GB" sz="1800" b="1" u="none" strike="noStrike" dirty="0">
                          <a:solidFill>
                            <a:schemeClr val="bg1"/>
                          </a:solidFill>
                          <a:effectLst/>
                        </a:rPr>
                        <a:t>3</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effectLst/>
                          <a:latin typeface="+mn-lt"/>
                        </a:rPr>
                        <a:t>7</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6</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305876">
                <a:tc>
                  <a:txBody>
                    <a:bodyPr/>
                    <a:lstStyle/>
                    <a:p>
                      <a:pPr algn="ctr" fontAlgn="b"/>
                      <a:r>
                        <a:rPr lang="en-GB" sz="1800" b="1" u="none" strike="noStrike" dirty="0">
                          <a:solidFill>
                            <a:schemeClr val="bg1"/>
                          </a:solidFill>
                          <a:effectLst/>
                        </a:rPr>
                        <a:t>4</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effectLst/>
                          <a:latin typeface="+mn-lt"/>
                        </a:rPr>
                        <a:t>7</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5</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305876">
                <a:tc>
                  <a:txBody>
                    <a:bodyPr/>
                    <a:lstStyle/>
                    <a:p>
                      <a:pPr algn="ctr" fontAlgn="b"/>
                      <a:r>
                        <a:rPr lang="en-GB" sz="1800" b="1" u="none" strike="noStrike" dirty="0">
                          <a:solidFill>
                            <a:schemeClr val="bg1"/>
                          </a:solidFill>
                          <a:effectLst/>
                        </a:rPr>
                        <a:t>5</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effectLst/>
                          <a:latin typeface="+mn-lt"/>
                        </a:rPr>
                        <a:t>335</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139</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85</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53</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30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18</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10</a:t>
                      </a:r>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305876">
                <a:tc>
                  <a:txBody>
                    <a:bodyPr/>
                    <a:lstStyle/>
                    <a:p>
                      <a:pPr algn="ctr" fontAlgn="b"/>
                      <a:r>
                        <a:rPr lang="en-GB" sz="1800" b="1" u="none" strike="noStrike" dirty="0">
                          <a:solidFill>
                            <a:schemeClr val="bg1"/>
                          </a:solidFill>
                          <a:effectLst/>
                        </a:rPr>
                        <a:t>10</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dirty="0">
                          <a:effectLst/>
                          <a:latin typeface="+mn-lt"/>
                        </a:rPr>
                        <a:t>7</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2</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endParaRPr lang="en-GB" sz="1800" b="1"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10007"/>
                  </a:ext>
                </a:extLst>
              </a:tr>
              <a:tr h="305876">
                <a:tc>
                  <a:txBody>
                    <a:bodyPr/>
                    <a:lstStyle/>
                    <a:p>
                      <a:pPr algn="ctr" fontAlgn="b"/>
                      <a:r>
                        <a:rPr lang="en-GB" sz="1800" b="1" u="none" strike="noStrike" dirty="0">
                          <a:solidFill>
                            <a:schemeClr val="bg1"/>
                          </a:solidFill>
                          <a:effectLst/>
                        </a:rPr>
                        <a:t>14</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a:effectLst/>
                          <a:latin typeface="+mn-lt"/>
                        </a:rPr>
                        <a:t>1</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tc>
                  <a:txBody>
                    <a:bodyPr/>
                    <a:lstStyle/>
                    <a:p>
                      <a:pPr algn="ctr" fontAlgn="b"/>
                      <a:endParaRPr lang="en-GB" sz="18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305876">
                <a:tc>
                  <a:txBody>
                    <a:bodyPr/>
                    <a:lstStyle/>
                    <a:p>
                      <a:pPr algn="ctr" fontAlgn="b"/>
                      <a:r>
                        <a:rPr lang="en-GB" sz="1800" b="1" u="none" strike="noStrike" dirty="0">
                          <a:solidFill>
                            <a:schemeClr val="bg1"/>
                          </a:solidFill>
                          <a:effectLst/>
                        </a:rPr>
                        <a:t>15</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a:effectLst/>
                          <a:latin typeface="+mn-lt"/>
                        </a:rPr>
                        <a:t>1</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tc>
                  <a:txBody>
                    <a:bodyPr/>
                    <a:lstStyle/>
                    <a:p>
                      <a:pPr algn="ctr" fontAlgn="b"/>
                      <a:r>
                        <a:rPr lang="en-GB" sz="1800" b="1"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0009"/>
                  </a:ext>
                </a:extLst>
              </a:tr>
              <a:tr h="305876">
                <a:tc>
                  <a:txBody>
                    <a:bodyPr/>
                    <a:lstStyle/>
                    <a:p>
                      <a:pPr algn="ctr" fontAlgn="b"/>
                      <a:r>
                        <a:rPr lang="en-GB" sz="1800" b="1" u="none" strike="noStrike" dirty="0">
                          <a:solidFill>
                            <a:schemeClr val="bg1"/>
                          </a:solidFill>
                          <a:effectLst/>
                        </a:rPr>
                        <a:t>28</a:t>
                      </a:r>
                      <a:endParaRPr lang="en-GB" sz="1800" b="1" i="0" u="none" strike="noStrike" dirty="0">
                        <a:solidFill>
                          <a:schemeClr val="bg1"/>
                        </a:solidFill>
                        <a:effectLst/>
                        <a:latin typeface="Calibri"/>
                      </a:endParaRPr>
                    </a:p>
                  </a:txBody>
                  <a:tcPr marL="9525" marR="9525" marT="9525" marB="0" anchor="b">
                    <a:solidFill>
                      <a:srgbClr val="002060"/>
                    </a:solidFill>
                  </a:tcPr>
                </a:tc>
                <a:tc>
                  <a:txBody>
                    <a:bodyPr/>
                    <a:lstStyle/>
                    <a:p>
                      <a:pPr algn="ctr" fontAlgn="b"/>
                      <a:r>
                        <a:rPr lang="en-GB" sz="1800" b="1" u="none" strike="noStrike">
                          <a:effectLst/>
                          <a:latin typeface="+mn-lt"/>
                        </a:rPr>
                        <a:t>1</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a:effectLst/>
                          <a:latin typeface="+mn-lt"/>
                        </a:rPr>
                        <a:t>0</a:t>
                      </a:r>
                      <a:endParaRPr lang="en-GB" sz="1800" b="1" i="0" u="none" strike="noStrike">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0</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u="none" strike="noStrike" dirty="0">
                          <a:effectLst/>
                          <a:latin typeface="+mn-lt"/>
                        </a:rPr>
                        <a:t>1</a:t>
                      </a:r>
                      <a:endParaRPr lang="en-GB" sz="18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4319D5D9-F7ED-4C40-8E1A-3B405A11DF8A}" type="slidenum">
              <a:rPr lang="en-US" smtClean="0"/>
              <a:pPr>
                <a:defRPr/>
              </a:pPr>
              <a:t>14</a:t>
            </a:fld>
            <a:endParaRPr lang="en-US"/>
          </a:p>
        </p:txBody>
      </p:sp>
      <p:sp>
        <p:nvSpPr>
          <p:cNvPr id="8"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1994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7043548" cy="2016224"/>
          </a:xfrm>
        </p:spPr>
        <p:txBody>
          <a:bodyPr>
            <a:noAutofit/>
          </a:bodyPr>
          <a:lstStyle/>
          <a:p>
            <a:r>
              <a:rPr lang="en-GB" sz="3200" b="1" dirty="0">
                <a:solidFill>
                  <a:srgbClr val="00B050"/>
                </a:solidFill>
              </a:rPr>
              <a:t>Using an MPN the estimated probability of a betel leaf having at least one </a:t>
            </a:r>
            <a:r>
              <a:rPr lang="en-GB" sz="3200" b="1" i="1" dirty="0">
                <a:solidFill>
                  <a:srgbClr val="00B050"/>
                </a:solidFill>
              </a:rPr>
              <a:t>Salmonella</a:t>
            </a:r>
            <a:r>
              <a:rPr lang="en-GB" sz="3200" b="1" dirty="0">
                <a:solidFill>
                  <a:srgbClr val="00B050"/>
                </a:solidFill>
              </a:rPr>
              <a:t> by quarter and country of origin</a:t>
            </a:r>
            <a:endParaRPr lang="en-GB" sz="3200" dirty="0">
              <a:solidFill>
                <a:srgbClr val="00B050"/>
              </a:solidFill>
            </a:endParaRP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15</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a:solidFill>
                  <a:prstClr val="white"/>
                </a:solidFill>
              </a:rPr>
              <a:t>Salmonella NGS at PHE</a:t>
            </a:r>
            <a:endParaRPr lang="en-US" dirty="0">
              <a:solidFill>
                <a:prstClr val="white"/>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411701" cy="4226302"/>
          </a:xfrm>
          <a:prstGeom prst="rect">
            <a:avLst/>
          </a:prstGeom>
          <a:noFill/>
        </p:spPr>
      </p:pic>
      <p:sp>
        <p:nvSpPr>
          <p:cNvPr id="7" name="Slide Number Placeholder 3"/>
          <p:cNvSpPr>
            <a:spLocks noGrp="1"/>
          </p:cNvSpPr>
          <p:nvPr>
            <p:ph type="sldNum" sz="quarter" idx="4294967295"/>
          </p:nvPr>
        </p:nvSpPr>
        <p:spPr>
          <a:xfrm>
            <a:off x="29386" y="6309320"/>
            <a:ext cx="9144000" cy="548680"/>
          </a:xfrm>
          <a:prstGeom prst="rect">
            <a:avLst/>
          </a:prstGeom>
        </p:spPr>
        <p:txBody>
          <a:bodyPr/>
          <a:lstStyle/>
          <a:p>
            <a:fld id="{E051598E-9D06-4046-8EF2-7702044C4E81}" type="slidenum">
              <a:rPr lang="en-US" smtClean="0">
                <a:solidFill>
                  <a:prstClr val="white"/>
                </a:solidFill>
              </a:rPr>
              <a:pPr/>
              <a:t>15</a:t>
            </a:fld>
            <a:endParaRPr lang="en-US" dirty="0">
              <a:solidFill>
                <a:prstClr val="white"/>
              </a:solidFill>
            </a:endParaRPr>
          </a:p>
        </p:txBody>
      </p:sp>
      <p:sp>
        <p:nvSpPr>
          <p:cNvPr id="9"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17918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39"/>
            <a:ext cx="6084168" cy="1514281"/>
          </a:xfrm>
        </p:spPr>
        <p:txBody>
          <a:bodyPr>
            <a:normAutofit fontScale="90000"/>
          </a:bodyPr>
          <a:lstStyle/>
          <a:p>
            <a:r>
              <a:rPr lang="el-GR" dirty="0">
                <a:solidFill>
                  <a:srgbClr val="00B050"/>
                </a:solidFill>
              </a:rPr>
              <a:t>β</a:t>
            </a:r>
            <a:r>
              <a:rPr lang="en-GB" dirty="0">
                <a:solidFill>
                  <a:srgbClr val="00B050"/>
                </a:solidFill>
              </a:rPr>
              <a:t>-Poisson dose response model</a:t>
            </a:r>
            <a:br>
              <a:rPr lang="en-GB" dirty="0">
                <a:solidFill>
                  <a:srgbClr val="00B050"/>
                </a:solidFill>
              </a:rPr>
            </a:br>
            <a:r>
              <a:rPr lang="en-GB" dirty="0">
                <a:solidFill>
                  <a:srgbClr val="00B050"/>
                </a:solidFill>
              </a:rPr>
              <a:t>Will you get infected! </a:t>
            </a: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16</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80" r="11102"/>
          <a:stretch/>
        </p:blipFill>
        <p:spPr bwMode="auto">
          <a:xfrm>
            <a:off x="2407991" y="2132856"/>
            <a:ext cx="6512841" cy="416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2921"/>
            <a:ext cx="3052539" cy="85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7504" y="3140968"/>
            <a:ext cx="2448272" cy="2554545"/>
          </a:xfrm>
          <a:prstGeom prst="rect">
            <a:avLst/>
          </a:prstGeom>
          <a:noFill/>
        </p:spPr>
        <p:txBody>
          <a:bodyPr wrap="square" rtlCol="0">
            <a:spAutoFit/>
          </a:bodyPr>
          <a:lstStyle/>
          <a:p>
            <a:r>
              <a:rPr lang="en-GB" sz="2000" dirty="0"/>
              <a:t>Quantitative data on contamination of betel leaves used</a:t>
            </a:r>
          </a:p>
          <a:p>
            <a:endParaRPr lang="en-GB" sz="2000" dirty="0"/>
          </a:p>
          <a:p>
            <a:r>
              <a:rPr lang="en-GB" sz="2000" dirty="0"/>
              <a:t>Estimation used  probability of contamination at retail </a:t>
            </a:r>
          </a:p>
        </p:txBody>
      </p:sp>
      <p:sp>
        <p:nvSpPr>
          <p:cNvPr id="9" name="Slide Number Placeholder 3"/>
          <p:cNvSpPr>
            <a:spLocks noGrp="1"/>
          </p:cNvSpPr>
          <p:nvPr>
            <p:ph type="sldNum" sz="quarter" idx="4294967295"/>
          </p:nvPr>
        </p:nvSpPr>
        <p:spPr>
          <a:xfrm>
            <a:off x="0" y="6323175"/>
            <a:ext cx="9144000" cy="548680"/>
          </a:xfrm>
          <a:prstGeom prst="rect">
            <a:avLst/>
          </a:prstGeom>
        </p:spPr>
        <p:txBody>
          <a:bodyPr/>
          <a:lstStyle/>
          <a:p>
            <a:fld id="{E051598E-9D06-4046-8EF2-7702044C4E81}" type="slidenum">
              <a:rPr lang="en-US" smtClean="0">
                <a:solidFill>
                  <a:prstClr val="white"/>
                </a:solidFill>
              </a:rPr>
              <a:pPr/>
              <a:t>16</a:t>
            </a:fld>
            <a:endParaRPr lang="en-US" dirty="0">
              <a:solidFill>
                <a:prstClr val="white"/>
              </a:solidFill>
            </a:endParaRPr>
          </a:p>
        </p:txBody>
      </p:sp>
      <p:sp>
        <p:nvSpPr>
          <p:cNvPr id="11"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535251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16632"/>
            <a:ext cx="7272808" cy="1656184"/>
          </a:xfrm>
        </p:spPr>
        <p:txBody>
          <a:bodyPr>
            <a:normAutofit/>
          </a:bodyPr>
          <a:lstStyle/>
          <a:p>
            <a:r>
              <a:rPr lang="en-GB" sz="3200" b="1" dirty="0">
                <a:solidFill>
                  <a:srgbClr val="00B09F"/>
                </a:solidFill>
              </a:rPr>
              <a:t>Estimated probability of illness to an individual by quarter and country using the dose response model</a:t>
            </a:r>
            <a:endParaRPr lang="en-GB" sz="3200" dirty="0">
              <a:solidFill>
                <a:srgbClr val="00B09F"/>
              </a:solidFill>
            </a:endParaRP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17</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graphicFrame>
        <p:nvGraphicFramePr>
          <p:cNvPr id="7" name="Chart 6"/>
          <p:cNvGraphicFramePr>
            <a:graphicFrameLocks/>
          </p:cNvGraphicFramePr>
          <p:nvPr>
            <p:extLst>
              <p:ext uri="{D42A27DB-BD31-4B8C-83A1-F6EECF244321}">
                <p14:modId xmlns:p14="http://schemas.microsoft.com/office/powerpoint/2010/main" val="905207742"/>
              </p:ext>
            </p:extLst>
          </p:nvPr>
        </p:nvGraphicFramePr>
        <p:xfrm>
          <a:off x="611560" y="1700808"/>
          <a:ext cx="7920879" cy="439583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47083B38-38E0-41DD-A66E-1D50CDB92E7B}" type="slidenum">
              <a:rPr lang="en-US" altLang="en-US" sz="1200">
                <a:solidFill>
                  <a:schemeClr val="bg1"/>
                </a:solidFill>
              </a:rPr>
              <a:pPr eaLnBrk="1" hangingPunct="1">
                <a:spcBef>
                  <a:spcPct val="0"/>
                </a:spcBef>
                <a:buFontTx/>
                <a:buNone/>
              </a:pPr>
              <a:t>17</a:t>
            </a:fld>
            <a:endParaRPr lang="en-US" altLang="en-US" sz="1200">
              <a:solidFill>
                <a:schemeClr val="bg1"/>
              </a:solidFill>
            </a:endParaRPr>
          </a:p>
        </p:txBody>
      </p:sp>
      <p:sp>
        <p:nvSpPr>
          <p:cNvPr id="9"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99983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476672"/>
            <a:ext cx="6552728" cy="648072"/>
          </a:xfrm>
        </p:spPr>
        <p:txBody>
          <a:bodyPr>
            <a:normAutofit/>
          </a:bodyPr>
          <a:lstStyle/>
          <a:p>
            <a:r>
              <a:rPr lang="en-GB" dirty="0">
                <a:solidFill>
                  <a:srgbClr val="00B050"/>
                </a:solidFill>
              </a:rPr>
              <a:t>Using betel leaves from India</a:t>
            </a:r>
          </a:p>
        </p:txBody>
      </p:sp>
      <p:sp>
        <p:nvSpPr>
          <p:cNvPr id="3" name="Content Placeholder 2"/>
          <p:cNvSpPr>
            <a:spLocks noGrp="1"/>
          </p:cNvSpPr>
          <p:nvPr>
            <p:ph idx="1"/>
          </p:nvPr>
        </p:nvSpPr>
        <p:spPr>
          <a:xfrm>
            <a:off x="539552" y="1844824"/>
            <a:ext cx="8028000" cy="4064455"/>
          </a:xfrm>
        </p:spPr>
        <p:txBody>
          <a:bodyPr>
            <a:normAutofit/>
          </a:bodyPr>
          <a:lstStyle/>
          <a:p>
            <a:r>
              <a:rPr lang="en-GB" sz="2800" dirty="0"/>
              <a:t>The probability of acquiring infection following a single exposure (serving comprised a single leaf) varied between: </a:t>
            </a:r>
          </a:p>
          <a:p>
            <a:pPr marL="457200" indent="-457200">
              <a:buFont typeface="Arial" panose="020B0604020202020204" pitchFamily="34" charset="0"/>
              <a:buChar char="•"/>
            </a:pPr>
            <a:r>
              <a:rPr lang="en-GB" sz="2800" dirty="0"/>
              <a:t>quarter 1; 0.00003 (range 0.00002 to 0.00004) </a:t>
            </a:r>
          </a:p>
          <a:p>
            <a:pPr marL="457200" indent="-457200">
              <a:buFont typeface="Arial" panose="020B0604020202020204" pitchFamily="34" charset="0"/>
              <a:buChar char="•"/>
            </a:pPr>
            <a:r>
              <a:rPr lang="en-GB" sz="2800" dirty="0"/>
              <a:t>quarter 3; 0.0001 (range 0.00007 to 0.00012) </a:t>
            </a: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18</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18</a:t>
            </a:fld>
            <a:endParaRPr lang="en-US" dirty="0">
              <a:solidFill>
                <a:prstClr val="white"/>
              </a:solidFill>
            </a:endParaRPr>
          </a:p>
        </p:txBody>
      </p:sp>
      <p:sp>
        <p:nvSpPr>
          <p:cNvPr id="8"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163682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6912768" cy="1080120"/>
          </a:xfrm>
        </p:spPr>
        <p:txBody>
          <a:bodyPr>
            <a:normAutofit fontScale="90000"/>
          </a:bodyPr>
          <a:lstStyle/>
          <a:p>
            <a:r>
              <a:rPr lang="en-GB" dirty="0">
                <a:solidFill>
                  <a:srgbClr val="00B050"/>
                </a:solidFill>
              </a:rPr>
              <a:t>Population estimate of number of infections</a:t>
            </a:r>
          </a:p>
        </p:txBody>
      </p:sp>
      <p:sp>
        <p:nvSpPr>
          <p:cNvPr id="3" name="Content Placeholder 2"/>
          <p:cNvSpPr>
            <a:spLocks noGrp="1"/>
          </p:cNvSpPr>
          <p:nvPr>
            <p:ph idx="1"/>
          </p:nvPr>
        </p:nvSpPr>
        <p:spPr>
          <a:xfrm>
            <a:off x="467544" y="1556792"/>
            <a:ext cx="8028000" cy="4608512"/>
          </a:xfrm>
        </p:spPr>
        <p:txBody>
          <a:bodyPr>
            <a:normAutofit fontScale="92500" lnSpcReduction="10000"/>
          </a:bodyPr>
          <a:lstStyle/>
          <a:p>
            <a:r>
              <a:rPr lang="en-GB" sz="2400" dirty="0"/>
              <a:t>No direct consumption data available</a:t>
            </a:r>
          </a:p>
          <a:p>
            <a:r>
              <a:rPr lang="en-GB" sz="2400" dirty="0"/>
              <a:t>Not possible to obtain </a:t>
            </a:r>
          </a:p>
          <a:p>
            <a:r>
              <a:rPr lang="en-GB" sz="2400" dirty="0"/>
              <a:t>   quantitative import data</a:t>
            </a:r>
          </a:p>
          <a:p>
            <a:r>
              <a:rPr lang="en-GB" sz="2400" dirty="0"/>
              <a:t>However import data may be </a:t>
            </a:r>
          </a:p>
          <a:p>
            <a:r>
              <a:rPr lang="en-GB" sz="2400" dirty="0"/>
              <a:t>    problematic since:</a:t>
            </a:r>
          </a:p>
          <a:p>
            <a:pPr marL="342900" indent="-342900">
              <a:buFont typeface="Arial" panose="020B0604020202020204" pitchFamily="34" charset="0"/>
              <a:buChar char="•"/>
            </a:pPr>
            <a:r>
              <a:rPr lang="en-GB" sz="2400" dirty="0"/>
              <a:t>Not all betel leaves eaten</a:t>
            </a:r>
          </a:p>
          <a:p>
            <a:r>
              <a:rPr lang="en-GB" sz="2400" dirty="0"/>
              <a:t>     also used for rituals and </a:t>
            </a:r>
          </a:p>
          <a:p>
            <a:r>
              <a:rPr lang="en-GB" sz="2400" dirty="0"/>
              <a:t>     decoration</a:t>
            </a:r>
          </a:p>
          <a:p>
            <a:pPr marL="342900" indent="-342900">
              <a:buFont typeface="Arial" panose="020B0604020202020204" pitchFamily="34" charset="0"/>
              <a:buChar char="•"/>
            </a:pPr>
            <a:r>
              <a:rPr lang="en-GB" sz="2400" dirty="0"/>
              <a:t>Clandestine importation </a:t>
            </a:r>
          </a:p>
          <a:p>
            <a:r>
              <a:rPr lang="en-GB" sz="2400" dirty="0"/>
              <a:t>     occurs </a:t>
            </a:r>
          </a:p>
          <a:p>
            <a:endParaRPr lang="en-GB" sz="2400" dirty="0"/>
          </a:p>
          <a:p>
            <a:endParaRPr lang="en-GB" dirty="0"/>
          </a:p>
          <a:p>
            <a:endParaRPr lang="en-GB" dirty="0"/>
          </a:p>
          <a:p>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19</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7" name="Slide Number Placeholder 3"/>
          <p:cNvSpPr>
            <a:spLocks noGrp="1"/>
          </p:cNvSpPr>
          <p:nvPr>
            <p:ph type="sldNum" sz="quarter" idx="4294967295"/>
          </p:nvPr>
        </p:nvSpPr>
        <p:spPr>
          <a:xfrm>
            <a:off x="0" y="6480720"/>
            <a:ext cx="9144000" cy="548680"/>
          </a:xfrm>
          <a:prstGeom prst="rect">
            <a:avLst/>
          </a:prstGeom>
        </p:spPr>
        <p:txBody>
          <a:bodyPr/>
          <a:lstStyle/>
          <a:p>
            <a:fld id="{E051598E-9D06-4046-8EF2-7702044C4E81}" type="slidenum">
              <a:rPr lang="en-US" smtClean="0">
                <a:solidFill>
                  <a:prstClr val="white"/>
                </a:solidFill>
              </a:rPr>
              <a:pPr/>
              <a:t>19</a:t>
            </a:fld>
            <a:endParaRPr lang="en-US" dirty="0">
              <a:solidFill>
                <a:prstClr val="white"/>
              </a:solidFill>
            </a:endParaRPr>
          </a:p>
        </p:txBody>
      </p:sp>
      <p:pic>
        <p:nvPicPr>
          <p:cNvPr id="6" name="Picture 2" descr="C:\Users\Jim.McLauchlin\AppData\Local\Microsoft\Windows\Temporary Internet Files\Content.Outlook\4UO4IMLY\IMG_078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44" t="17627" r="-11144" b="17627"/>
          <a:stretch/>
        </p:blipFill>
        <p:spPr bwMode="auto">
          <a:xfrm>
            <a:off x="4499991" y="2132856"/>
            <a:ext cx="5007633" cy="4322999"/>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180031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214313" y="1484313"/>
            <a:ext cx="8715375"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lstStyle/>
          <a:p>
            <a:pPr>
              <a:lnSpc>
                <a:spcPct val="150000"/>
              </a:lnSpc>
              <a:buClr>
                <a:schemeClr val="hlink"/>
              </a:buClr>
              <a:buFont typeface="Arial" pitchFamily="34" charset="0"/>
              <a:buChar char="•"/>
            </a:pPr>
            <a:r>
              <a:rPr lang="en-GB" altLang="en-US" sz="2000" b="1">
                <a:ea typeface="ヒラギノ角ゴ Pro W3"/>
                <a:cs typeface="ヒラギノ角ゴ Pro W3"/>
              </a:rPr>
              <a:t>Expert advice and access </a:t>
            </a:r>
            <a:r>
              <a:rPr lang="en-GB" altLang="en-US" sz="2000">
                <a:solidFill>
                  <a:schemeClr val="tx1"/>
                </a:solidFill>
                <a:ea typeface="ヒラギノ角ゴ Pro W3"/>
                <a:cs typeface="ヒラギノ角ゴ Pro W3"/>
              </a:rPr>
              <a:t>to laboratory services for food, dairy, environmental and water microbiology </a:t>
            </a:r>
          </a:p>
          <a:p>
            <a:pPr>
              <a:lnSpc>
                <a:spcPct val="150000"/>
              </a:lnSpc>
              <a:buClr>
                <a:schemeClr val="hlink"/>
              </a:buClr>
              <a:buFont typeface="Arial" pitchFamily="34" charset="0"/>
              <a:buChar char="•"/>
            </a:pPr>
            <a:r>
              <a:rPr lang="en-GB" altLang="en-US" sz="2000" b="1">
                <a:ea typeface="ヒラギノ角ゴ Pro W3"/>
                <a:cs typeface="ヒラギノ角ゴ Pro W3"/>
              </a:rPr>
              <a:t>National microbiological </a:t>
            </a:r>
            <a:r>
              <a:rPr lang="en-GB" altLang="en-US" sz="2000">
                <a:solidFill>
                  <a:schemeClr val="tx1"/>
                </a:solidFill>
                <a:ea typeface="ヒラギノ角ゴ Pro W3"/>
                <a:cs typeface="ヒラギノ角ゴ Pro W3"/>
              </a:rPr>
              <a:t>survey and surveillance data </a:t>
            </a:r>
          </a:p>
          <a:p>
            <a:pPr>
              <a:lnSpc>
                <a:spcPct val="150000"/>
              </a:lnSpc>
              <a:buClr>
                <a:schemeClr val="hlink"/>
              </a:buClr>
              <a:buFont typeface="Arial" pitchFamily="34" charset="0"/>
              <a:buChar char="•"/>
            </a:pPr>
            <a:r>
              <a:rPr lang="en-GB" altLang="en-US" sz="2000" b="1">
                <a:ea typeface="ヒラギノ角ゴ Pro W3"/>
                <a:cs typeface="ヒラギノ角ゴ Pro W3"/>
              </a:rPr>
              <a:t>Early recognition, </a:t>
            </a:r>
            <a:r>
              <a:rPr lang="en-GB" altLang="en-US" sz="2000">
                <a:solidFill>
                  <a:schemeClr val="tx1"/>
                </a:solidFill>
                <a:ea typeface="ヒラギノ角ゴ Pro W3"/>
                <a:cs typeface="ヒラギノ角ゴ Pro W3"/>
              </a:rPr>
              <a:t>notification, investigation and control of unusual events and outbreaks </a:t>
            </a:r>
          </a:p>
          <a:p>
            <a:pPr>
              <a:lnSpc>
                <a:spcPct val="150000"/>
              </a:lnSpc>
              <a:buClr>
                <a:schemeClr val="hlink"/>
              </a:buClr>
              <a:buFont typeface="Arial" pitchFamily="34" charset="0"/>
              <a:buChar char="•"/>
            </a:pPr>
            <a:r>
              <a:rPr lang="en-GB" altLang="en-US" sz="2000" b="1">
                <a:ea typeface="ヒラギノ角ゴ Pro W3"/>
                <a:cs typeface="ヒラギノ角ゴ Pro W3"/>
              </a:rPr>
              <a:t>Evidence base </a:t>
            </a:r>
            <a:r>
              <a:rPr lang="en-GB" altLang="en-US" sz="2000">
                <a:solidFill>
                  <a:schemeClr val="tx1"/>
                </a:solidFill>
                <a:ea typeface="ヒラギノ角ゴ Pro W3"/>
                <a:cs typeface="ヒラギノ角ゴ Pro W3"/>
              </a:rPr>
              <a:t>to inform the actions of PHE and others </a:t>
            </a:r>
          </a:p>
          <a:p>
            <a:pPr>
              <a:lnSpc>
                <a:spcPct val="150000"/>
              </a:lnSpc>
              <a:buClr>
                <a:schemeClr val="hlink"/>
              </a:buClr>
              <a:buFont typeface="Arial" pitchFamily="34" charset="0"/>
              <a:buChar char="•"/>
            </a:pPr>
            <a:r>
              <a:rPr lang="en-GB" altLang="en-US" sz="2000" b="1">
                <a:ea typeface="ヒラギノ角ゴ Pro W3"/>
                <a:cs typeface="ヒラギノ角ゴ Pro W3"/>
              </a:rPr>
              <a:t>Training</a:t>
            </a:r>
            <a:r>
              <a:rPr lang="en-GB" altLang="en-US" sz="2000">
                <a:solidFill>
                  <a:schemeClr val="tx1"/>
                </a:solidFill>
                <a:ea typeface="ヒラギノ角ゴ Pro W3"/>
                <a:cs typeface="ヒラギノ角ゴ Pro W3"/>
              </a:rPr>
              <a:t> of staff in the PHE and external partners </a:t>
            </a:r>
          </a:p>
          <a:p>
            <a:pPr>
              <a:lnSpc>
                <a:spcPct val="150000"/>
              </a:lnSpc>
              <a:buClr>
                <a:schemeClr val="hlink"/>
              </a:buClr>
              <a:buFont typeface="Arial" pitchFamily="34" charset="0"/>
              <a:buChar char="•"/>
            </a:pPr>
            <a:r>
              <a:rPr lang="en-GB" altLang="en-US" sz="2000" b="1">
                <a:ea typeface="ヒラギノ角ゴ Pro W3"/>
                <a:cs typeface="ヒラギノ角ゴ Pro W3"/>
              </a:rPr>
              <a:t>Applied R&amp;D </a:t>
            </a:r>
            <a:r>
              <a:rPr lang="en-GB" altLang="en-US" sz="2000">
                <a:solidFill>
                  <a:schemeClr val="tx1"/>
                </a:solidFill>
                <a:ea typeface="ヒラギノ角ゴ Pro W3"/>
                <a:cs typeface="ヒラギノ角ゴ Pro W3"/>
              </a:rPr>
              <a:t>to support and progress all of the above </a:t>
            </a:r>
          </a:p>
          <a:p>
            <a:pPr>
              <a:lnSpc>
                <a:spcPct val="150000"/>
              </a:lnSpc>
              <a:buClr>
                <a:schemeClr val="hlink"/>
              </a:buClr>
              <a:buFont typeface="Wingdings" pitchFamily="2" charset="2"/>
              <a:buNone/>
            </a:pPr>
            <a:endParaRPr lang="en-GB" altLang="en-US">
              <a:solidFill>
                <a:schemeClr val="tx1"/>
              </a:solidFill>
              <a:ea typeface="ヒラギノ角ゴ Pro W3"/>
              <a:cs typeface="ヒラギノ角ゴ Pro W3"/>
            </a:endParaRPr>
          </a:p>
        </p:txBody>
      </p:sp>
      <p:sp>
        <p:nvSpPr>
          <p:cNvPr id="12291" name="Text Box 5"/>
          <p:cNvSpPr txBox="1">
            <a:spLocks noChangeArrowheads="1"/>
          </p:cNvSpPr>
          <p:nvPr/>
        </p:nvSpPr>
        <p:spPr bwMode="auto">
          <a:xfrm>
            <a:off x="2195513" y="260350"/>
            <a:ext cx="66246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50000"/>
              </a:spcBef>
              <a:buFontTx/>
              <a:buNone/>
            </a:pPr>
            <a:r>
              <a:rPr lang="en-GB" altLang="en-US" sz="3600" b="1"/>
              <a:t>FW&amp;E Microbiology Services</a:t>
            </a:r>
          </a:p>
        </p:txBody>
      </p:sp>
      <p:sp>
        <p:nvSpPr>
          <p:cNvPr id="12292"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D699341D-073C-46E7-B4A6-FD61D7373160}" type="slidenum">
              <a:rPr lang="en-US" altLang="en-US" sz="1200">
                <a:solidFill>
                  <a:schemeClr val="bg1"/>
                </a:solidFill>
              </a:rPr>
              <a:pPr eaLnBrk="1" hangingPunct="1">
                <a:spcBef>
                  <a:spcPct val="0"/>
                </a:spcBef>
                <a:buFontTx/>
                <a:buNone/>
              </a:pPr>
              <a:t>2</a:t>
            </a:fld>
            <a:endParaRPr lang="en-US" altLang="en-US" sz="1200">
              <a:solidFill>
                <a:schemeClr val="bg1"/>
              </a:solidFill>
            </a:endParaRPr>
          </a:p>
        </p:txBody>
      </p:sp>
      <p:sp>
        <p:nvSpPr>
          <p:cNvPr id="12293" name="TextBox 1"/>
          <p:cNvSpPr txBox="1">
            <a:spLocks noChangeArrowheads="1"/>
          </p:cNvSpPr>
          <p:nvPr/>
        </p:nvSpPr>
        <p:spPr bwMode="auto">
          <a:xfrm>
            <a:off x="-252413" y="6921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endParaRPr lang="en-GB" altLang="en-US">
              <a:solidFill>
                <a:schemeClr val="tx1"/>
              </a:solidFill>
            </a:endParaRPr>
          </a:p>
        </p:txBody>
      </p:sp>
      <p:sp>
        <p:nvSpPr>
          <p:cNvPr id="8"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3340145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32656"/>
            <a:ext cx="6624736" cy="1296144"/>
          </a:xfrm>
        </p:spPr>
        <p:txBody>
          <a:bodyPr>
            <a:normAutofit/>
          </a:bodyPr>
          <a:lstStyle/>
          <a:p>
            <a:r>
              <a:rPr lang="en-GB" dirty="0">
                <a:solidFill>
                  <a:srgbClr val="00B050"/>
                </a:solidFill>
              </a:rPr>
              <a:t>Assessment of the population </a:t>
            </a:r>
            <a:br>
              <a:rPr lang="en-GB" dirty="0">
                <a:solidFill>
                  <a:srgbClr val="00B050"/>
                </a:solidFill>
              </a:rPr>
            </a:br>
            <a:r>
              <a:rPr lang="en-GB" dirty="0">
                <a:solidFill>
                  <a:srgbClr val="00B050"/>
                </a:solidFill>
              </a:rPr>
              <a:t>risk</a:t>
            </a:r>
          </a:p>
        </p:txBody>
      </p:sp>
      <p:sp>
        <p:nvSpPr>
          <p:cNvPr id="3" name="Content Placeholder 2"/>
          <p:cNvSpPr>
            <a:spLocks noGrp="1"/>
          </p:cNvSpPr>
          <p:nvPr>
            <p:ph idx="1"/>
          </p:nvPr>
        </p:nvSpPr>
        <p:spPr>
          <a:xfrm>
            <a:off x="539552" y="1916832"/>
            <a:ext cx="8028000" cy="4064455"/>
          </a:xfrm>
        </p:spPr>
        <p:txBody>
          <a:bodyPr>
            <a:normAutofit lnSpcReduction="10000"/>
          </a:bodyPr>
          <a:lstStyle/>
          <a:p>
            <a:r>
              <a:rPr lang="en-GB" sz="2000" b="1" dirty="0">
                <a:solidFill>
                  <a:srgbClr val="00B050"/>
                </a:solidFill>
              </a:rPr>
              <a:t>Assumptions</a:t>
            </a:r>
          </a:p>
          <a:p>
            <a:pPr marL="285750" indent="-285750">
              <a:buFont typeface="Arial" panose="020B0604020202020204" pitchFamily="34" charset="0"/>
              <a:buChar char="•"/>
            </a:pPr>
            <a:r>
              <a:rPr lang="en-GB" sz="2000" dirty="0"/>
              <a:t>consumption only occurred in individuals over 30 years of age </a:t>
            </a:r>
          </a:p>
          <a:p>
            <a:pPr marL="285750" indent="-285750">
              <a:buFont typeface="Arial" panose="020B0604020202020204" pitchFamily="34" charset="0"/>
              <a:buChar char="•"/>
            </a:pPr>
            <a:r>
              <a:rPr lang="en-GB" sz="2000" dirty="0"/>
              <a:t>men more likely to consume betel leaves than women</a:t>
            </a:r>
          </a:p>
          <a:p>
            <a:pPr marL="285750" indent="-285750">
              <a:buFont typeface="Arial" panose="020B0604020202020204" pitchFamily="34" charset="0"/>
              <a:buChar char="•"/>
            </a:pPr>
            <a:r>
              <a:rPr lang="en-GB" sz="2000" dirty="0"/>
              <a:t>serving constituted eating a single leaf</a:t>
            </a:r>
          </a:p>
          <a:p>
            <a:endParaRPr lang="en-GB" sz="2000" dirty="0"/>
          </a:p>
          <a:p>
            <a:r>
              <a:rPr lang="en-GB" sz="2000" dirty="0"/>
              <a:t>Two scenarios were modelled: </a:t>
            </a:r>
          </a:p>
          <a:p>
            <a:pPr marL="285750" indent="-285750">
              <a:buFont typeface="Arial" panose="020B0604020202020204" pitchFamily="34" charset="0"/>
              <a:buChar char="•"/>
            </a:pPr>
            <a:r>
              <a:rPr lang="en-GB" sz="2000" b="1" dirty="0"/>
              <a:t>scenario 1</a:t>
            </a:r>
            <a:r>
              <a:rPr lang="en-GB" sz="2000" dirty="0"/>
              <a:t>, two servings per year for men and one per year for women;</a:t>
            </a:r>
          </a:p>
          <a:p>
            <a:pPr marL="285750" indent="-285750">
              <a:buFont typeface="Arial" panose="020B0604020202020204" pitchFamily="34" charset="0"/>
              <a:buChar char="•"/>
            </a:pPr>
            <a:r>
              <a:rPr lang="en-GB" sz="2000" b="1" dirty="0"/>
              <a:t>scenario 2</a:t>
            </a:r>
            <a:r>
              <a:rPr lang="en-GB" sz="2000" dirty="0"/>
              <a:t>, 12 servings per year for men and six per year for women.</a:t>
            </a:r>
          </a:p>
          <a:p>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20</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20</a:t>
            </a:fld>
            <a:endParaRPr lang="en-US" dirty="0">
              <a:solidFill>
                <a:prstClr val="white"/>
              </a:solidFill>
            </a:endParaRPr>
          </a:p>
        </p:txBody>
      </p:sp>
      <p:sp>
        <p:nvSpPr>
          <p:cNvPr id="7" name="Footer Placeholder 4"/>
          <p:cNvSpPr>
            <a:spLocks noGrp="1"/>
          </p:cNvSpPr>
          <p:nvPr>
            <p:ph type="ftr" sz="quarter" idx="4294967295"/>
          </p:nvPr>
        </p:nvSpPr>
        <p:spPr>
          <a:xfrm>
            <a:off x="1043608" y="6334147"/>
            <a:ext cx="7704000" cy="548680"/>
          </a:xfrm>
          <a:prstGeom prst="rect">
            <a:avLst/>
          </a:prstGeom>
        </p:spPr>
        <p:txBody>
          <a:bodyPr/>
          <a:lstStyle/>
          <a:p>
            <a:r>
              <a:rPr lang="en-US" dirty="0">
                <a:solidFill>
                  <a:prstClr val="white"/>
                </a:solidFill>
              </a:rPr>
              <a:t>Work of FW&amp;E Microbiology Services</a:t>
            </a:r>
          </a:p>
        </p:txBody>
      </p:sp>
    </p:spTree>
    <p:extLst>
      <p:ext uri="{BB962C8B-B14F-4D97-AF65-F5344CB8AC3E}">
        <p14:creationId xmlns:p14="http://schemas.microsoft.com/office/powerpoint/2010/main" val="8825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6"/>
            <a:ext cx="4734080" cy="648072"/>
          </a:xfrm>
        </p:spPr>
        <p:txBody>
          <a:bodyPr/>
          <a:lstStyle/>
          <a:p>
            <a:r>
              <a:rPr lang="en-GB" dirty="0">
                <a:solidFill>
                  <a:srgbClr val="00B050"/>
                </a:solidFill>
              </a:rPr>
              <a:t>ONS Population data</a:t>
            </a:r>
          </a:p>
        </p:txBody>
      </p:sp>
      <p:sp>
        <p:nvSpPr>
          <p:cNvPr id="3" name="Content Placeholder 2"/>
          <p:cNvSpPr>
            <a:spLocks noGrp="1"/>
          </p:cNvSpPr>
          <p:nvPr>
            <p:ph idx="1"/>
          </p:nvPr>
        </p:nvSpPr>
        <p:spPr>
          <a:xfrm>
            <a:off x="323528" y="1340768"/>
            <a:ext cx="8028000" cy="4896544"/>
          </a:xfrm>
        </p:spPr>
        <p:txBody>
          <a:bodyPr>
            <a:normAutofit fontScale="85000" lnSpcReduction="20000"/>
          </a:bodyPr>
          <a:lstStyle/>
          <a:p>
            <a:r>
              <a:rPr lang="en-GB" sz="2800" dirty="0"/>
              <a:t>British Asian Indian, Pakistani and Bangladeshi over 30 years of age in England in 2011</a:t>
            </a:r>
          </a:p>
          <a:p>
            <a:pPr marL="501104" lvl="2" indent="-285750"/>
            <a:r>
              <a:rPr lang="en-GB" sz="2800" dirty="0"/>
              <a:t>718,509 men </a:t>
            </a:r>
          </a:p>
          <a:p>
            <a:pPr marL="501104" lvl="2" indent="-285750"/>
            <a:r>
              <a:rPr lang="en-GB" sz="2800" dirty="0"/>
              <a:t>696,644 women</a:t>
            </a:r>
          </a:p>
          <a:p>
            <a:pPr marL="501104" lvl="2" indent="-285750"/>
            <a:endParaRPr lang="en-GB" sz="2800" dirty="0"/>
          </a:p>
          <a:p>
            <a:pPr marL="285750" indent="-285750">
              <a:buFont typeface="Arial" panose="020B0604020202020204" pitchFamily="34" charset="0"/>
              <a:buChar char="•"/>
            </a:pPr>
            <a:r>
              <a:rPr lang="en-GB" sz="2800" b="1" dirty="0"/>
              <a:t>scenario 1</a:t>
            </a:r>
            <a:r>
              <a:rPr lang="en-GB" sz="2800" dirty="0"/>
              <a:t>, two servings per year for men and one per year for women</a:t>
            </a:r>
          </a:p>
          <a:p>
            <a:r>
              <a:rPr lang="en-GB" sz="2800" b="1" dirty="0"/>
              <a:t>          2.1 million servings per year</a:t>
            </a:r>
          </a:p>
          <a:p>
            <a:endParaRPr lang="en-GB" sz="2800" b="1" dirty="0"/>
          </a:p>
          <a:p>
            <a:pPr marL="285750" indent="-285750">
              <a:buFont typeface="Arial" panose="020B0604020202020204" pitchFamily="34" charset="0"/>
              <a:buChar char="•"/>
            </a:pPr>
            <a:r>
              <a:rPr lang="en-GB" sz="2800" b="1" dirty="0"/>
              <a:t>scenario 2</a:t>
            </a:r>
            <a:r>
              <a:rPr lang="en-GB" sz="2800" dirty="0"/>
              <a:t>, 12 servings per year for men and six per year for women</a:t>
            </a:r>
          </a:p>
          <a:p>
            <a:r>
              <a:rPr lang="en-GB" sz="2800" b="1" dirty="0"/>
              <a:t>          12.8 million servings per year </a:t>
            </a:r>
          </a:p>
          <a:p>
            <a:pPr marL="501104" lvl="2" indent="-285750"/>
            <a:endParaRPr lang="en-GB" dirty="0"/>
          </a:p>
          <a:p>
            <a:pPr marL="501104" lvl="2" indent="-285750"/>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21</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21</a:t>
            </a:fld>
            <a:endParaRPr lang="en-US" dirty="0">
              <a:solidFill>
                <a:prstClr val="white"/>
              </a:solidFill>
            </a:endParaRPr>
          </a:p>
        </p:txBody>
      </p:sp>
      <p:sp>
        <p:nvSpPr>
          <p:cNvPr id="8"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80229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840760" cy="1224136"/>
          </a:xfrm>
        </p:spPr>
        <p:txBody>
          <a:bodyPr>
            <a:noAutofit/>
          </a:bodyPr>
          <a:lstStyle/>
          <a:p>
            <a:r>
              <a:rPr lang="en-GB" sz="4200" dirty="0">
                <a:solidFill>
                  <a:srgbClr val="00B050"/>
                </a:solidFill>
              </a:rPr>
              <a:t>Population estimate of infection</a:t>
            </a:r>
          </a:p>
        </p:txBody>
      </p:sp>
      <p:sp>
        <p:nvSpPr>
          <p:cNvPr id="3" name="Content Placeholder 2"/>
          <p:cNvSpPr>
            <a:spLocks noGrp="1"/>
          </p:cNvSpPr>
          <p:nvPr>
            <p:ph idx="1"/>
          </p:nvPr>
        </p:nvSpPr>
        <p:spPr>
          <a:xfrm>
            <a:off x="323528" y="1340768"/>
            <a:ext cx="8028000" cy="4680520"/>
          </a:xfrm>
        </p:spPr>
        <p:txBody>
          <a:bodyPr>
            <a:normAutofit/>
          </a:bodyPr>
          <a:lstStyle/>
          <a:p>
            <a:r>
              <a:rPr lang="en-GB" sz="3100" b="1" dirty="0"/>
              <a:t>scenario 1:</a:t>
            </a:r>
            <a:r>
              <a:rPr lang="en-GB" sz="3100" dirty="0"/>
              <a:t> 2.1 million servings per year</a:t>
            </a:r>
          </a:p>
          <a:p>
            <a:pPr marL="672554" lvl="2" indent="-457200"/>
            <a:r>
              <a:rPr lang="en-GB" sz="3100" dirty="0"/>
              <a:t>160 cases per year (range 102 to 242) </a:t>
            </a:r>
          </a:p>
          <a:p>
            <a:pPr marL="672554" lvl="2" indent="-457200"/>
            <a:r>
              <a:rPr lang="en-GB" sz="3100" dirty="0"/>
              <a:t>34 cases per year (range 22 to 51) reported to national surveillance</a:t>
            </a:r>
          </a:p>
          <a:p>
            <a:r>
              <a:rPr lang="en-GB" sz="3100" b="1" dirty="0"/>
              <a:t>scenario 2:</a:t>
            </a:r>
            <a:r>
              <a:rPr lang="en-GB" sz="3100" dirty="0"/>
              <a:t> 12.8 million servings per year </a:t>
            </a:r>
          </a:p>
          <a:p>
            <a:pPr marL="501104" lvl="2" indent="-285750"/>
            <a:r>
              <a:rPr lang="en-GB" sz="3100" dirty="0"/>
              <a:t>960 cases per year (range 612 to 1456) </a:t>
            </a:r>
          </a:p>
          <a:p>
            <a:pPr marL="501104" lvl="2" indent="-285750"/>
            <a:r>
              <a:rPr lang="en-GB" sz="3100" dirty="0"/>
              <a:t>204 cases per year (range 130 to 310)    </a:t>
            </a:r>
          </a:p>
          <a:p>
            <a:pPr lvl="2" indent="0">
              <a:buNone/>
            </a:pPr>
            <a:r>
              <a:rPr lang="en-GB" sz="3100" dirty="0"/>
              <a:t>    reported to national surveillance </a:t>
            </a:r>
          </a:p>
          <a:p>
            <a:pPr marL="501104" lvl="2" indent="-285750"/>
            <a:endParaRPr lang="en-GB" dirty="0"/>
          </a:p>
          <a:p>
            <a:pPr lvl="2" indent="0">
              <a:buNone/>
            </a:pPr>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22</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9809" y="6328498"/>
            <a:ext cx="9144000" cy="548680"/>
          </a:xfrm>
          <a:prstGeom prst="rect">
            <a:avLst/>
          </a:prstGeom>
        </p:spPr>
        <p:txBody>
          <a:bodyPr/>
          <a:lstStyle/>
          <a:p>
            <a:fld id="{E051598E-9D06-4046-8EF2-7702044C4E81}" type="slidenum">
              <a:rPr lang="en-US" smtClean="0">
                <a:solidFill>
                  <a:prstClr val="white"/>
                </a:solidFill>
              </a:rPr>
              <a:pPr/>
              <a:t>22</a:t>
            </a:fld>
            <a:endParaRPr lang="en-US" dirty="0">
              <a:solidFill>
                <a:prstClr val="white"/>
              </a:solidFill>
            </a:endParaRPr>
          </a:p>
        </p:txBody>
      </p:sp>
      <p:sp>
        <p:nvSpPr>
          <p:cNvPr id="8"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368749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6120680" cy="648072"/>
          </a:xfrm>
        </p:spPr>
        <p:txBody>
          <a:bodyPr>
            <a:normAutofit/>
          </a:bodyPr>
          <a:lstStyle/>
          <a:p>
            <a:r>
              <a:rPr lang="en-GB" dirty="0">
                <a:solidFill>
                  <a:srgbClr val="00B050"/>
                </a:solidFill>
              </a:rPr>
              <a:t>Two sporadic human cases</a:t>
            </a:r>
          </a:p>
        </p:txBody>
      </p:sp>
      <p:sp>
        <p:nvSpPr>
          <p:cNvPr id="3" name="Content Placeholder 2"/>
          <p:cNvSpPr>
            <a:spLocks noGrp="1"/>
          </p:cNvSpPr>
          <p:nvPr>
            <p:ph idx="1"/>
          </p:nvPr>
        </p:nvSpPr>
        <p:spPr>
          <a:xfrm>
            <a:off x="467544" y="1340768"/>
            <a:ext cx="8028000" cy="4896544"/>
          </a:xfrm>
        </p:spPr>
        <p:txBody>
          <a:bodyPr>
            <a:normAutofit/>
          </a:bodyPr>
          <a:lstStyle/>
          <a:p>
            <a:r>
              <a:rPr lang="en-GB" sz="2000" b="1" dirty="0">
                <a:solidFill>
                  <a:srgbClr val="00B050"/>
                </a:solidFill>
              </a:rPr>
              <a:t>Patient 1</a:t>
            </a:r>
            <a:r>
              <a:rPr lang="en-GB" sz="2000" dirty="0"/>
              <a:t>. 74 year-old female of Asian origin </a:t>
            </a:r>
          </a:p>
          <a:p>
            <a:pPr>
              <a:buFont typeface="Arial" panose="020B0604020202020204" pitchFamily="34" charset="0"/>
              <a:buChar char="•"/>
            </a:pPr>
            <a:r>
              <a:rPr lang="en-GB" sz="2000" i="1" dirty="0" err="1"/>
              <a:t>S.</a:t>
            </a:r>
            <a:r>
              <a:rPr lang="en-GB" sz="2000" dirty="0" err="1"/>
              <a:t>Bareilly</a:t>
            </a:r>
            <a:r>
              <a:rPr lang="en-GB" sz="2000" dirty="0"/>
              <a:t> (ST 203) isolated from the faeces in August 2015 </a:t>
            </a:r>
          </a:p>
          <a:p>
            <a:pPr marL="285750" indent="-285750">
              <a:buFont typeface="Arial" panose="020B0604020202020204" pitchFamily="34" charset="0"/>
              <a:buChar char="•"/>
            </a:pPr>
            <a:r>
              <a:rPr lang="en-GB" sz="2000" i="1" dirty="0" err="1"/>
              <a:t>S.</a:t>
            </a:r>
            <a:r>
              <a:rPr lang="en-GB" sz="2000" dirty="0" err="1"/>
              <a:t>Bareilly</a:t>
            </a:r>
            <a:r>
              <a:rPr lang="en-GB" sz="2000" dirty="0"/>
              <a:t> (ST 203) matched at the 0-SNP level to an isolate from betel leaves , country of origin not known</a:t>
            </a:r>
          </a:p>
          <a:p>
            <a:pPr marL="285750" indent="-285750">
              <a:buFont typeface="Arial" panose="020B0604020202020204" pitchFamily="34" charset="0"/>
              <a:buChar char="•"/>
            </a:pPr>
            <a:r>
              <a:rPr lang="en-GB" sz="2000" dirty="0"/>
              <a:t>Sampled in June 2015 from a retail establishment from the same region &lt;18 miles from patient’s home address   </a:t>
            </a:r>
          </a:p>
          <a:p>
            <a:r>
              <a:rPr lang="en-GB" sz="2000" b="1" dirty="0">
                <a:solidFill>
                  <a:srgbClr val="00B050"/>
                </a:solidFill>
              </a:rPr>
              <a:t>Patient 2. </a:t>
            </a:r>
            <a:r>
              <a:rPr lang="en-GB" sz="2000" dirty="0"/>
              <a:t>44 year old male of East Asian origin </a:t>
            </a:r>
          </a:p>
          <a:p>
            <a:pPr marL="285750" indent="-285750">
              <a:buFont typeface="Arial" panose="020B0604020202020204" pitchFamily="34" charset="0"/>
              <a:buChar char="•"/>
            </a:pPr>
            <a:r>
              <a:rPr lang="en-GB" sz="2000" i="1" dirty="0" err="1"/>
              <a:t>S.</a:t>
            </a:r>
            <a:r>
              <a:rPr lang="en-GB" sz="2000" dirty="0" err="1"/>
              <a:t>Newport</a:t>
            </a:r>
            <a:r>
              <a:rPr lang="en-GB" sz="2000" dirty="0"/>
              <a:t> (ST 31)  isolated from the faeces  in October 2017</a:t>
            </a:r>
          </a:p>
          <a:p>
            <a:pPr marL="285750" indent="-285750">
              <a:buFont typeface="Arial" panose="020B0604020202020204" pitchFamily="34" charset="0"/>
              <a:buChar char="•"/>
            </a:pPr>
            <a:r>
              <a:rPr lang="en-GB" sz="2000" i="1" dirty="0" err="1"/>
              <a:t>S.</a:t>
            </a:r>
            <a:r>
              <a:rPr lang="en-GB" sz="2000" dirty="0" err="1"/>
              <a:t>Newport</a:t>
            </a:r>
            <a:r>
              <a:rPr lang="en-GB" sz="2000" dirty="0"/>
              <a:t> (ST 31) matched at the &lt;5-SNP level to an isolate from betel leaves from Bangladesh</a:t>
            </a:r>
          </a:p>
          <a:p>
            <a:pPr marL="285750" indent="-285750">
              <a:buFont typeface="Arial" panose="020B0604020202020204" pitchFamily="34" charset="0"/>
              <a:buChar char="•"/>
            </a:pPr>
            <a:r>
              <a:rPr lang="en-GB" sz="2000" dirty="0"/>
              <a:t>Betel leaves collected from retail sale in July 2017 from a different region to the patient’s home address  </a:t>
            </a:r>
            <a:r>
              <a:rPr lang="en-GB" sz="1600" dirty="0"/>
              <a:t> </a:t>
            </a:r>
            <a:endParaRPr lang="en-GB" dirty="0"/>
          </a:p>
          <a:p>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23</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0" y="6350884"/>
            <a:ext cx="9144000" cy="548680"/>
          </a:xfrm>
          <a:prstGeom prst="rect">
            <a:avLst/>
          </a:prstGeom>
        </p:spPr>
        <p:txBody>
          <a:bodyPr/>
          <a:lstStyle/>
          <a:p>
            <a:fld id="{E051598E-9D06-4046-8EF2-7702044C4E81}" type="slidenum">
              <a:rPr lang="en-US" smtClean="0">
                <a:solidFill>
                  <a:prstClr val="white"/>
                </a:solidFill>
              </a:rPr>
              <a:pPr/>
              <a:t>23</a:t>
            </a:fld>
            <a:endParaRPr lang="en-US" dirty="0">
              <a:solidFill>
                <a:prstClr val="white"/>
              </a:solidFill>
            </a:endParaRPr>
          </a:p>
        </p:txBody>
      </p:sp>
      <p:sp>
        <p:nvSpPr>
          <p:cNvPr id="8"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404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640"/>
            <a:ext cx="6624736" cy="1224136"/>
          </a:xfrm>
        </p:spPr>
        <p:txBody>
          <a:bodyPr>
            <a:normAutofit/>
          </a:bodyPr>
          <a:lstStyle/>
          <a:p>
            <a:r>
              <a:rPr lang="en-GB" dirty="0">
                <a:solidFill>
                  <a:srgbClr val="00B050"/>
                </a:solidFill>
              </a:rPr>
              <a:t>Characterisation </a:t>
            </a:r>
            <a:r>
              <a:rPr lang="en-GB" i="1" dirty="0">
                <a:solidFill>
                  <a:srgbClr val="00B050"/>
                </a:solidFill>
              </a:rPr>
              <a:t>Salmonella</a:t>
            </a:r>
            <a:r>
              <a:rPr lang="en-GB" dirty="0">
                <a:solidFill>
                  <a:srgbClr val="00B050"/>
                </a:solidFill>
              </a:rPr>
              <a:t> from Border Inspection Posts</a:t>
            </a:r>
          </a:p>
        </p:txBody>
      </p:sp>
      <p:sp>
        <p:nvSpPr>
          <p:cNvPr id="3" name="Content Placeholder 2"/>
          <p:cNvSpPr>
            <a:spLocks noGrp="1"/>
          </p:cNvSpPr>
          <p:nvPr>
            <p:ph idx="1"/>
          </p:nvPr>
        </p:nvSpPr>
        <p:spPr>
          <a:xfrm>
            <a:off x="1079612" y="2636912"/>
            <a:ext cx="7524836" cy="4064455"/>
          </a:xfrm>
        </p:spPr>
        <p:txBody>
          <a:bodyPr>
            <a:normAutofit fontScale="92500"/>
          </a:bodyPr>
          <a:lstStyle/>
          <a:p>
            <a:r>
              <a:rPr lang="en-GB" sz="2400" dirty="0"/>
              <a:t>332 representative isolates</a:t>
            </a:r>
          </a:p>
          <a:p>
            <a:r>
              <a:rPr lang="en-GB" sz="2400" dirty="0"/>
              <a:t>46 </a:t>
            </a:r>
            <a:r>
              <a:rPr lang="en-GB" sz="2400" dirty="0" err="1"/>
              <a:t>S.enterica</a:t>
            </a:r>
            <a:r>
              <a:rPr lang="en-GB" sz="2400" dirty="0"/>
              <a:t> subspecies I </a:t>
            </a:r>
            <a:r>
              <a:rPr lang="en-GB" sz="2400" dirty="0" err="1"/>
              <a:t>serovars</a:t>
            </a:r>
            <a:r>
              <a:rPr lang="en-GB" sz="2400" dirty="0"/>
              <a:t> identified, </a:t>
            </a:r>
          </a:p>
          <a:p>
            <a:r>
              <a:rPr lang="en-GB" sz="2400" dirty="0"/>
              <a:t>plus un-named, </a:t>
            </a:r>
            <a:r>
              <a:rPr lang="en-GB" sz="2400" i="1" dirty="0"/>
              <a:t>Salmonella di </a:t>
            </a:r>
            <a:r>
              <a:rPr lang="en-GB" sz="2400" i="1" dirty="0" err="1"/>
              <a:t>arizonae</a:t>
            </a:r>
            <a:r>
              <a:rPr lang="en-GB" sz="2400" i="1" dirty="0"/>
              <a:t>,</a:t>
            </a:r>
            <a:r>
              <a:rPr lang="en-GB" sz="2400" dirty="0"/>
              <a:t> </a:t>
            </a:r>
            <a:r>
              <a:rPr lang="en-GB" sz="2400" i="1" dirty="0"/>
              <a:t>Salmonella </a:t>
            </a:r>
            <a:r>
              <a:rPr lang="en-GB" sz="2400" i="1" dirty="0" err="1"/>
              <a:t>salamae</a:t>
            </a:r>
            <a:endParaRPr lang="en-GB" sz="2400" i="1" dirty="0"/>
          </a:p>
          <a:p>
            <a:pPr marL="1240200" lvl="3" indent="-342900"/>
            <a:r>
              <a:rPr lang="en-GB" sz="2000" i="1" dirty="0"/>
              <a:t>17% Salmonella</a:t>
            </a:r>
            <a:r>
              <a:rPr lang="en-GB" sz="2000" dirty="0"/>
              <a:t> Virchow </a:t>
            </a:r>
            <a:endParaRPr lang="en-GB" sz="2000" i="1" dirty="0"/>
          </a:p>
          <a:p>
            <a:pPr marL="1240200" lvl="3" indent="-342900"/>
            <a:r>
              <a:rPr lang="en-GB" sz="2000" i="1" dirty="0"/>
              <a:t>10% Salmonella</a:t>
            </a:r>
            <a:r>
              <a:rPr lang="en-GB" sz="2000" dirty="0"/>
              <a:t> Java</a:t>
            </a:r>
          </a:p>
          <a:p>
            <a:pPr marL="1240200" lvl="3" indent="-342900"/>
            <a:r>
              <a:rPr lang="en-GB" sz="2000" dirty="0"/>
              <a:t>8% </a:t>
            </a:r>
            <a:r>
              <a:rPr lang="en-GB" sz="2000" i="1" dirty="0"/>
              <a:t>Salmonella </a:t>
            </a:r>
            <a:r>
              <a:rPr lang="en-GB" sz="2000" i="1" dirty="0" err="1"/>
              <a:t>enterica</a:t>
            </a:r>
            <a:r>
              <a:rPr lang="en-GB" sz="2000" dirty="0"/>
              <a:t> (un-named)</a:t>
            </a:r>
          </a:p>
          <a:p>
            <a:pPr marL="1240200" lvl="3" indent="-342900"/>
            <a:r>
              <a:rPr lang="en-GB" sz="2000" dirty="0"/>
              <a:t>7% </a:t>
            </a:r>
            <a:r>
              <a:rPr lang="en-GB" sz="2000" i="1" dirty="0"/>
              <a:t>Salmonella</a:t>
            </a:r>
            <a:r>
              <a:rPr lang="en-GB" sz="2000" dirty="0"/>
              <a:t> Brunei</a:t>
            </a:r>
          </a:p>
          <a:p>
            <a:pPr marL="1240200" lvl="3" indent="-342900"/>
            <a:r>
              <a:rPr lang="en-GB" sz="2000" dirty="0"/>
              <a:t>7% </a:t>
            </a:r>
            <a:r>
              <a:rPr lang="en-GB" sz="2000" i="1" dirty="0"/>
              <a:t>Salmonella </a:t>
            </a:r>
            <a:r>
              <a:rPr lang="en-GB" sz="2000" dirty="0"/>
              <a:t>Litchfield</a:t>
            </a:r>
          </a:p>
          <a:p>
            <a:pPr marL="1240200" lvl="3" indent="-342900"/>
            <a:r>
              <a:rPr lang="en-GB" sz="2000" dirty="0"/>
              <a:t>6% </a:t>
            </a:r>
            <a:r>
              <a:rPr lang="en-GB" sz="2000" i="1" dirty="0"/>
              <a:t>Salmonella</a:t>
            </a:r>
            <a:r>
              <a:rPr lang="en-GB" sz="2000" dirty="0"/>
              <a:t> Newport</a:t>
            </a:r>
          </a:p>
          <a:p>
            <a:r>
              <a:rPr lang="en-GB" dirty="0"/>
              <a:t>	</a:t>
            </a: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24</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TextBox 5"/>
          <p:cNvSpPr txBox="1"/>
          <p:nvPr/>
        </p:nvSpPr>
        <p:spPr>
          <a:xfrm>
            <a:off x="251520" y="1412776"/>
            <a:ext cx="8568952" cy="1384995"/>
          </a:xfrm>
          <a:prstGeom prst="rect">
            <a:avLst/>
          </a:prstGeom>
          <a:noFill/>
        </p:spPr>
        <p:txBody>
          <a:bodyPr wrap="square" rtlCol="0">
            <a:spAutoFit/>
          </a:bodyPr>
          <a:lstStyle/>
          <a:p>
            <a:r>
              <a:rPr lang="en-GB" sz="2200" dirty="0"/>
              <a:t>Where multiple cultures from the same sample or consignment were characterised, only one representative isolate per </a:t>
            </a:r>
            <a:r>
              <a:rPr lang="en-GB" sz="2200" dirty="0" err="1"/>
              <a:t>serovar</a:t>
            </a:r>
            <a:r>
              <a:rPr lang="en-GB" sz="2200" dirty="0"/>
              <a:t> per consignment has been included </a:t>
            </a:r>
          </a:p>
          <a:p>
            <a:endParaRPr lang="en-GB" dirty="0"/>
          </a:p>
        </p:txBody>
      </p:sp>
      <p:sp>
        <p:nvSpPr>
          <p:cNvPr id="7"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24</a:t>
            </a:fld>
            <a:endParaRPr lang="en-US" dirty="0">
              <a:solidFill>
                <a:prstClr val="white"/>
              </a:solidFill>
            </a:endParaRPr>
          </a:p>
        </p:txBody>
      </p:sp>
      <p:sp>
        <p:nvSpPr>
          <p:cNvPr id="8" name="Footer Placeholder 4"/>
          <p:cNvSpPr>
            <a:spLocks noGrp="1"/>
          </p:cNvSpPr>
          <p:nvPr>
            <p:ph type="ftr" sz="quarter" idx="4294967295"/>
          </p:nvPr>
        </p:nvSpPr>
        <p:spPr>
          <a:xfrm>
            <a:off x="1116472" y="6309320"/>
            <a:ext cx="7704000" cy="548680"/>
          </a:xfrm>
          <a:prstGeom prst="rect">
            <a:avLst/>
          </a:prstGeom>
        </p:spPr>
        <p:txBody>
          <a:bodyPr/>
          <a:lstStyle/>
          <a:p>
            <a:r>
              <a:rPr lang="en-US" dirty="0">
                <a:solidFill>
                  <a:prstClr val="white"/>
                </a:solidFill>
              </a:rPr>
              <a:t>Work of FW&amp;E Microbiology Services</a:t>
            </a:r>
          </a:p>
        </p:txBody>
      </p:sp>
    </p:spTree>
    <p:extLst>
      <p:ext uri="{BB962C8B-B14F-4D97-AF65-F5344CB8AC3E}">
        <p14:creationId xmlns:p14="http://schemas.microsoft.com/office/powerpoint/2010/main" val="328918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88640"/>
            <a:ext cx="6696744" cy="1368152"/>
          </a:xfrm>
        </p:spPr>
        <p:txBody>
          <a:bodyPr>
            <a:normAutofit/>
          </a:bodyPr>
          <a:lstStyle/>
          <a:p>
            <a:r>
              <a:rPr lang="en-GB" dirty="0">
                <a:solidFill>
                  <a:srgbClr val="00B050"/>
                </a:solidFill>
              </a:rPr>
              <a:t>Salmonella diversity </a:t>
            </a:r>
            <a:br>
              <a:rPr lang="en-GB" dirty="0">
                <a:solidFill>
                  <a:srgbClr val="00B050"/>
                </a:solidFill>
              </a:rPr>
            </a:br>
            <a:r>
              <a:rPr lang="en-GB" dirty="0">
                <a:solidFill>
                  <a:srgbClr val="00B050"/>
                </a:solidFill>
              </a:rPr>
              <a:t>within a consignment</a:t>
            </a:r>
          </a:p>
        </p:txBody>
      </p:sp>
      <p:sp>
        <p:nvSpPr>
          <p:cNvPr id="3" name="Content Placeholder 2"/>
          <p:cNvSpPr>
            <a:spLocks noGrp="1"/>
          </p:cNvSpPr>
          <p:nvPr>
            <p:ph idx="1"/>
          </p:nvPr>
        </p:nvSpPr>
        <p:spPr>
          <a:xfrm>
            <a:off x="395536" y="1550680"/>
            <a:ext cx="8568952" cy="4451679"/>
          </a:xfrm>
        </p:spPr>
        <p:txBody>
          <a:bodyPr>
            <a:noAutofit/>
          </a:bodyPr>
          <a:lstStyle/>
          <a:p>
            <a:r>
              <a:rPr lang="en-GB" sz="2400" dirty="0"/>
              <a:t>214 consignments where </a:t>
            </a:r>
            <a:r>
              <a:rPr lang="en-GB" sz="2400" i="1" dirty="0"/>
              <a:t>Salmonella</a:t>
            </a:r>
            <a:r>
              <a:rPr lang="en-GB" sz="2400" dirty="0"/>
              <a:t> was detected in at least one of the replicate samples</a:t>
            </a:r>
          </a:p>
          <a:p>
            <a:pPr marL="1183050" lvl="3" indent="-285750"/>
            <a:r>
              <a:rPr lang="en-GB" sz="2400" dirty="0"/>
              <a:t>between one and 13 cultures submitted for characterisation per consignment. </a:t>
            </a:r>
          </a:p>
          <a:p>
            <a:r>
              <a:rPr lang="en-GB" sz="2400" dirty="0"/>
              <a:t>119 consignments, 2 or more cultures were submitted, </a:t>
            </a:r>
          </a:p>
          <a:p>
            <a:pPr marL="1183050" lvl="3" indent="-285750"/>
            <a:r>
              <a:rPr lang="en-GB" sz="2400" dirty="0"/>
              <a:t>24 (21%) consignments the same </a:t>
            </a:r>
            <a:r>
              <a:rPr lang="en-GB" sz="2400" dirty="0" err="1"/>
              <a:t>serovar</a:t>
            </a:r>
            <a:r>
              <a:rPr lang="en-GB" sz="2400" dirty="0"/>
              <a:t> was identified on more than one occasion, </a:t>
            </a:r>
          </a:p>
          <a:p>
            <a:pPr marL="1183050" lvl="3" indent="-285750"/>
            <a:r>
              <a:rPr lang="en-GB" sz="2400" dirty="0"/>
              <a:t>95 (79%) consignments, between 2 and 8 different </a:t>
            </a:r>
            <a:r>
              <a:rPr lang="en-GB" sz="2400" dirty="0" err="1"/>
              <a:t>serovars</a:t>
            </a:r>
            <a:r>
              <a:rPr lang="en-GB" sz="2400" dirty="0"/>
              <a:t> (or species) were identified </a:t>
            </a:r>
          </a:p>
          <a:p>
            <a:pPr marL="285750" lvl="1" indent="-285750"/>
            <a:r>
              <a:rPr lang="en-GB" sz="2400" dirty="0"/>
              <a:t>Amongst all 214 contaminated consignments, at least 95 (44%) had two or more </a:t>
            </a:r>
            <a:r>
              <a:rPr lang="en-GB" sz="2400" i="1" dirty="0"/>
              <a:t>Salmonella</a:t>
            </a:r>
            <a:r>
              <a:rPr lang="en-GB" sz="2400" dirty="0"/>
              <a:t> </a:t>
            </a:r>
            <a:r>
              <a:rPr lang="en-GB" sz="2400" dirty="0" err="1"/>
              <a:t>serovars</a:t>
            </a:r>
            <a:r>
              <a:rPr lang="en-GB" sz="2400" dirty="0"/>
              <a:t> (or species) present</a:t>
            </a: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25</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a:spLocks noGrp="1"/>
          </p:cNvSpPr>
          <p:nvPr>
            <p:ph type="sldNum" sz="quarter" idx="4294967295"/>
          </p:nvPr>
        </p:nvSpPr>
        <p:spPr>
          <a:xfrm>
            <a:off x="0" y="6314644"/>
            <a:ext cx="9144000" cy="548680"/>
          </a:xfrm>
          <a:prstGeom prst="rect">
            <a:avLst/>
          </a:prstGeom>
        </p:spPr>
        <p:txBody>
          <a:bodyPr/>
          <a:lstStyle/>
          <a:p>
            <a:fld id="{E051598E-9D06-4046-8EF2-7702044C4E81}"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1649209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912768" cy="1368152"/>
          </a:xfrm>
        </p:spPr>
        <p:txBody>
          <a:bodyPr>
            <a:normAutofit/>
          </a:bodyPr>
          <a:lstStyle/>
          <a:p>
            <a:r>
              <a:rPr lang="en-GB" dirty="0"/>
              <a:t>Diversity within </a:t>
            </a:r>
            <a:r>
              <a:rPr lang="en-GB" i="1" dirty="0"/>
              <a:t>Salmonella</a:t>
            </a:r>
            <a:r>
              <a:rPr lang="en-GB" dirty="0"/>
              <a:t> </a:t>
            </a:r>
            <a:br>
              <a:rPr lang="en-GB" dirty="0"/>
            </a:br>
            <a:r>
              <a:rPr lang="en-GB" dirty="0" err="1"/>
              <a:t>serovars</a:t>
            </a:r>
            <a:r>
              <a:rPr lang="en-GB" dirty="0"/>
              <a:t>: </a:t>
            </a:r>
            <a:r>
              <a:rPr lang="en-GB" i="1" dirty="0"/>
              <a:t>S</a:t>
            </a:r>
            <a:r>
              <a:rPr lang="en-GB" dirty="0"/>
              <a:t>. Bareilly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460652"/>
              </p:ext>
            </p:extLst>
          </p:nvPr>
        </p:nvGraphicFramePr>
        <p:xfrm>
          <a:off x="251521" y="1628800"/>
          <a:ext cx="8699068" cy="4072845"/>
        </p:xfrm>
        <a:graphic>
          <a:graphicData uri="http://schemas.openxmlformats.org/drawingml/2006/table">
            <a:tbl>
              <a:tblPr firstRow="1" firstCol="1" bandRow="1">
                <a:tableStyleId>{5C22544A-7EE6-4342-B048-85BDC9FD1C3A}</a:tableStyleId>
              </a:tblPr>
              <a:tblGrid>
                <a:gridCol w="1563951">
                  <a:extLst>
                    <a:ext uri="{9D8B030D-6E8A-4147-A177-3AD203B41FA5}">
                      <a16:colId xmlns:a16="http://schemas.microsoft.com/office/drawing/2014/main" val="20000"/>
                    </a:ext>
                  </a:extLst>
                </a:gridCol>
                <a:gridCol w="1563951">
                  <a:extLst>
                    <a:ext uri="{9D8B030D-6E8A-4147-A177-3AD203B41FA5}">
                      <a16:colId xmlns:a16="http://schemas.microsoft.com/office/drawing/2014/main" val="20001"/>
                    </a:ext>
                  </a:extLst>
                </a:gridCol>
                <a:gridCol w="1266056">
                  <a:extLst>
                    <a:ext uri="{9D8B030D-6E8A-4147-A177-3AD203B41FA5}">
                      <a16:colId xmlns:a16="http://schemas.microsoft.com/office/drawing/2014/main" val="20002"/>
                    </a:ext>
                  </a:extLst>
                </a:gridCol>
                <a:gridCol w="2350171">
                  <a:extLst>
                    <a:ext uri="{9D8B030D-6E8A-4147-A177-3AD203B41FA5}">
                      <a16:colId xmlns:a16="http://schemas.microsoft.com/office/drawing/2014/main" val="20003"/>
                    </a:ext>
                  </a:extLst>
                </a:gridCol>
                <a:gridCol w="1954939">
                  <a:extLst>
                    <a:ext uri="{9D8B030D-6E8A-4147-A177-3AD203B41FA5}">
                      <a16:colId xmlns:a16="http://schemas.microsoft.com/office/drawing/2014/main" val="20004"/>
                    </a:ext>
                  </a:extLst>
                </a:gridCol>
              </a:tblGrid>
              <a:tr h="1080120">
                <a:tc>
                  <a:txBody>
                    <a:bodyPr/>
                    <a:lstStyle/>
                    <a:p>
                      <a:pPr>
                        <a:lnSpc>
                          <a:spcPct val="250000"/>
                        </a:lnSpc>
                        <a:spcAft>
                          <a:spcPts val="0"/>
                        </a:spcAft>
                      </a:pPr>
                      <a:r>
                        <a:rPr lang="en-GB" sz="2000" dirty="0">
                          <a:effectLst/>
                        </a:rPr>
                        <a:t> Country</a:t>
                      </a:r>
                      <a:endParaRPr lang="en-GB" sz="2000" dirty="0">
                        <a:effectLst/>
                        <a:latin typeface="Times New Roman"/>
                        <a:ea typeface="Times New Roman"/>
                      </a:endParaRPr>
                    </a:p>
                  </a:txBody>
                  <a:tcPr marL="68580" marR="68580" marT="0" marB="0"/>
                </a:tc>
                <a:tc>
                  <a:txBody>
                    <a:bodyPr/>
                    <a:lstStyle/>
                    <a:p>
                      <a:pPr algn="l" fontAlgn="b">
                        <a:lnSpc>
                          <a:spcPct val="115000"/>
                        </a:lnSpc>
                        <a:spcAft>
                          <a:spcPts val="0"/>
                        </a:spcAft>
                      </a:pPr>
                      <a:r>
                        <a:rPr lang="en-GB" sz="2000" kern="1200" dirty="0">
                          <a:effectLst/>
                        </a:rPr>
                        <a:t>Setting</a:t>
                      </a:r>
                      <a:endParaRPr lang="en-GB" sz="2000" dirty="0">
                        <a:effectLst/>
                        <a:latin typeface="Calibri"/>
                        <a:ea typeface="Calibri"/>
                        <a:cs typeface="Times New Roman"/>
                      </a:endParaRPr>
                    </a:p>
                  </a:txBody>
                  <a:tcPr marL="5314" marR="5314" marT="5314" marB="0" anchor="b"/>
                </a:tc>
                <a:tc>
                  <a:txBody>
                    <a:bodyPr/>
                    <a:lstStyle/>
                    <a:p>
                      <a:pPr algn="ctr" fontAlgn="b">
                        <a:lnSpc>
                          <a:spcPct val="115000"/>
                        </a:lnSpc>
                        <a:spcAft>
                          <a:spcPts val="0"/>
                        </a:spcAft>
                      </a:pPr>
                      <a:r>
                        <a:rPr lang="en-GB" sz="2000" kern="1200" dirty="0">
                          <a:effectLst/>
                        </a:rPr>
                        <a:t>MLST</a:t>
                      </a:r>
                      <a:endParaRPr lang="en-GB" sz="2000" dirty="0">
                        <a:effectLst/>
                        <a:latin typeface="Calibri"/>
                        <a:ea typeface="Calibri"/>
                        <a:cs typeface="Times New Roman"/>
                      </a:endParaRPr>
                    </a:p>
                  </a:txBody>
                  <a:tcPr marL="5314" marR="5314" marT="5314" marB="0" anchor="b"/>
                </a:tc>
                <a:tc>
                  <a:txBody>
                    <a:bodyPr/>
                    <a:lstStyle/>
                    <a:p>
                      <a:pPr algn="l" fontAlgn="b">
                        <a:lnSpc>
                          <a:spcPct val="115000"/>
                        </a:lnSpc>
                        <a:spcAft>
                          <a:spcPts val="0"/>
                        </a:spcAft>
                      </a:pPr>
                      <a:r>
                        <a:rPr lang="en-GB" sz="2000" kern="1200" dirty="0">
                          <a:effectLst/>
                        </a:rPr>
                        <a:t>SNP</a:t>
                      </a:r>
                      <a:endParaRPr lang="en-GB" sz="2000" dirty="0">
                        <a:effectLst/>
                        <a:latin typeface="Calibri"/>
                        <a:ea typeface="Calibri"/>
                        <a:cs typeface="Times New Roman"/>
                      </a:endParaRPr>
                    </a:p>
                  </a:txBody>
                  <a:tcPr marL="5314" marR="5314" marT="5314" marB="0" anchor="b"/>
                </a:tc>
                <a:tc>
                  <a:txBody>
                    <a:bodyPr/>
                    <a:lstStyle/>
                    <a:p>
                      <a:pPr algn="l" fontAlgn="b">
                        <a:lnSpc>
                          <a:spcPct val="115000"/>
                        </a:lnSpc>
                        <a:spcAft>
                          <a:spcPts val="0"/>
                        </a:spcAft>
                      </a:pPr>
                      <a:r>
                        <a:rPr lang="en-GB" sz="2000" kern="1200" dirty="0">
                          <a:effectLst/>
                        </a:rPr>
                        <a:t>Relationship</a:t>
                      </a:r>
                      <a:endParaRPr lang="en-GB" sz="2000" dirty="0">
                        <a:effectLst/>
                        <a:latin typeface="Calibri"/>
                        <a:ea typeface="Calibri"/>
                        <a:cs typeface="Times New Roman"/>
                      </a:endParaRPr>
                    </a:p>
                  </a:txBody>
                  <a:tcPr marL="5314" marR="5314" marT="5314" marB="0" anchor="b"/>
                </a:tc>
                <a:extLst>
                  <a:ext uri="{0D108BD9-81ED-4DB2-BD59-A6C34878D82A}">
                    <a16:rowId xmlns:a16="http://schemas.microsoft.com/office/drawing/2014/main" val="10000"/>
                  </a:ext>
                </a:extLst>
              </a:tr>
              <a:tr h="360040">
                <a:tc>
                  <a:txBody>
                    <a:bodyPr/>
                    <a:lstStyle/>
                    <a:p>
                      <a:pPr algn="l" fontAlgn="t"/>
                      <a:r>
                        <a:rPr lang="en-GB" sz="2000" b="0" i="0" u="none" strike="noStrike" dirty="0">
                          <a:solidFill>
                            <a:schemeClr val="bg1"/>
                          </a:solidFill>
                          <a:effectLst/>
                          <a:latin typeface="Calibri"/>
                        </a:rPr>
                        <a:t>India</a:t>
                      </a:r>
                    </a:p>
                  </a:txBody>
                  <a:tcPr marL="9525" marR="9525" marT="9525" marB="0"/>
                </a:tc>
                <a:tc>
                  <a:txBody>
                    <a:bodyPr/>
                    <a:lstStyle/>
                    <a:p>
                      <a:pPr algn="l" fontAlgn="b"/>
                      <a:r>
                        <a:rPr lang="en-GB" sz="1800" b="1" i="0" u="none" strike="noStrike" dirty="0">
                          <a:solidFill>
                            <a:srgbClr val="000000"/>
                          </a:solidFill>
                          <a:effectLst/>
                          <a:latin typeface="+mn-lt"/>
                        </a:rPr>
                        <a:t>Retail 2017</a:t>
                      </a:r>
                    </a:p>
                  </a:txBody>
                  <a:tcPr marL="9525" marR="9525" marT="9525" marB="0" anchor="b">
                    <a:solidFill>
                      <a:schemeClr val="bg1"/>
                    </a:solidFill>
                  </a:tcPr>
                </a:tc>
                <a:tc>
                  <a:txBody>
                    <a:bodyPr/>
                    <a:lstStyle/>
                    <a:p>
                      <a:pPr algn="ctr" fontAlgn="b"/>
                      <a:r>
                        <a:rPr lang="en-GB" sz="1800" b="1" i="0" u="none" strike="noStrike" dirty="0">
                          <a:solidFill>
                            <a:srgbClr val="000000"/>
                          </a:solidFill>
                          <a:effectLst/>
                          <a:latin typeface="+mn-lt"/>
                        </a:rPr>
                        <a:t>909</a:t>
                      </a:r>
                    </a:p>
                  </a:txBody>
                  <a:tcPr marL="9525" marR="9525" marT="9525" marB="0" anchor="b">
                    <a:solidFill>
                      <a:schemeClr val="bg1"/>
                    </a:solidFill>
                  </a:tcPr>
                </a:tc>
                <a:tc>
                  <a:txBody>
                    <a:bodyPr/>
                    <a:lstStyle/>
                    <a:p>
                      <a:pPr algn="l" fontAlgn="b"/>
                      <a:r>
                        <a:rPr lang="en-GB" sz="1800" b="1" i="0" u="none" strike="noStrike" dirty="0">
                          <a:solidFill>
                            <a:srgbClr val="000000"/>
                          </a:solidFill>
                          <a:effectLst/>
                          <a:latin typeface="+mn-lt"/>
                        </a:rPr>
                        <a:t>not </a:t>
                      </a:r>
                      <a:r>
                        <a:rPr lang="en-GB" sz="1800" b="1" i="0" u="none" strike="noStrike" dirty="0" err="1">
                          <a:solidFill>
                            <a:srgbClr val="000000"/>
                          </a:solidFill>
                          <a:effectLst/>
                          <a:latin typeface="+mn-lt"/>
                        </a:rPr>
                        <a:t>SNP'd</a:t>
                      </a:r>
                      <a:endParaRPr lang="en-GB" sz="1800" b="1" i="0" u="none" strike="noStrike" dirty="0">
                        <a:solidFill>
                          <a:srgbClr val="000000"/>
                        </a:solidFill>
                        <a:effectLst/>
                        <a:latin typeface="+mn-lt"/>
                      </a:endParaRPr>
                    </a:p>
                  </a:txBody>
                  <a:tcPr marL="9525" marR="9525" marT="9525" marB="0" anchor="b">
                    <a:solidFill>
                      <a:schemeClr val="bg1"/>
                    </a:solidFill>
                  </a:tcPr>
                </a:tc>
                <a:tc>
                  <a:txBody>
                    <a:bodyPr/>
                    <a:lstStyle/>
                    <a:p>
                      <a:pPr algn="l" fontAlgn="b"/>
                      <a:endParaRPr lang="en-GB" sz="1800" b="1" i="0" u="none" strike="noStrike" dirty="0">
                        <a:solidFill>
                          <a:srgbClr val="000000"/>
                        </a:solidFill>
                        <a:effectLst/>
                        <a:latin typeface="+mn-lt"/>
                      </a:endParaRPr>
                    </a:p>
                  </a:txBody>
                  <a:tcPr marL="9525" marR="9525" marT="9525" marB="0" anchor="b">
                    <a:solidFill>
                      <a:schemeClr val="bg1"/>
                    </a:solidFill>
                  </a:tcPr>
                </a:tc>
                <a:extLst>
                  <a:ext uri="{0D108BD9-81ED-4DB2-BD59-A6C34878D82A}">
                    <a16:rowId xmlns:a16="http://schemas.microsoft.com/office/drawing/2014/main" val="10001"/>
                  </a:ext>
                </a:extLst>
              </a:tr>
              <a:tr h="360040">
                <a:tc rowSpan="3">
                  <a:txBody>
                    <a:bodyPr/>
                    <a:lstStyle/>
                    <a:p>
                      <a:pPr algn="l" fontAlgn="t">
                        <a:lnSpc>
                          <a:spcPct val="200000"/>
                        </a:lnSpc>
                      </a:pPr>
                      <a:r>
                        <a:rPr lang="en-GB" sz="2000" b="0" i="0" u="none" strike="noStrike" dirty="0">
                          <a:solidFill>
                            <a:schemeClr val="bg1"/>
                          </a:solidFill>
                          <a:effectLst/>
                          <a:latin typeface="Calibri"/>
                        </a:rPr>
                        <a:t>Not stated</a:t>
                      </a:r>
                    </a:p>
                  </a:txBody>
                  <a:tcPr marL="9525" marR="9525" marT="9525" marB="0"/>
                </a:tc>
                <a:tc rowSpan="3">
                  <a:txBody>
                    <a:bodyPr/>
                    <a:lstStyle/>
                    <a:p>
                      <a:pPr algn="l" fontAlgn="b">
                        <a:lnSpc>
                          <a:spcPct val="200000"/>
                        </a:lnSpc>
                      </a:pPr>
                      <a:r>
                        <a:rPr lang="en-GB" sz="1800" b="1" i="0" u="none" strike="noStrike" dirty="0">
                          <a:solidFill>
                            <a:srgbClr val="FF0000"/>
                          </a:solidFill>
                          <a:effectLst/>
                          <a:latin typeface="+mn-lt"/>
                        </a:rPr>
                        <a:t>Retail 2015</a:t>
                      </a:r>
                    </a:p>
                    <a:p>
                      <a:pPr algn="l" fontAlgn="b"/>
                      <a:r>
                        <a:rPr lang="en-GB" sz="1800" b="1" i="0" u="none" strike="noStrike" dirty="0">
                          <a:solidFill>
                            <a:srgbClr val="FF0000"/>
                          </a:solidFill>
                          <a:effectLst/>
                          <a:latin typeface="+mn-lt"/>
                        </a:rPr>
                        <a:t> </a:t>
                      </a:r>
                    </a:p>
                  </a:txBody>
                  <a:tcPr marL="9525" marR="9525" marT="9525" marB="0" anchor="b">
                    <a:solidFill>
                      <a:schemeClr val="bg1">
                        <a:lumMod val="85000"/>
                      </a:schemeClr>
                    </a:solidFill>
                  </a:tcPr>
                </a:tc>
                <a:tc>
                  <a:txBody>
                    <a:bodyPr/>
                    <a:lstStyle/>
                    <a:p>
                      <a:pPr algn="ctr" fontAlgn="b"/>
                      <a:r>
                        <a:rPr lang="en-GB" sz="1800" b="1" i="0" u="none" strike="noStrike" dirty="0">
                          <a:solidFill>
                            <a:srgbClr val="FF0000"/>
                          </a:solidFill>
                          <a:effectLst/>
                          <a:latin typeface="+mn-lt"/>
                        </a:rPr>
                        <a:t>203</a:t>
                      </a:r>
                    </a:p>
                  </a:txBody>
                  <a:tcPr marL="9525" marR="9525" marT="9525" marB="0" anchor="b">
                    <a:solidFill>
                      <a:schemeClr val="bg1">
                        <a:lumMod val="85000"/>
                      </a:schemeClr>
                    </a:solidFill>
                  </a:tcPr>
                </a:tc>
                <a:tc>
                  <a:txBody>
                    <a:bodyPr/>
                    <a:lstStyle/>
                    <a:p>
                      <a:pPr algn="l" fontAlgn="b"/>
                      <a:r>
                        <a:rPr lang="en-GB" sz="1800" b="1" i="0" u="none" strike="noStrike" dirty="0">
                          <a:solidFill>
                            <a:srgbClr val="FF0000"/>
                          </a:solidFill>
                          <a:effectLst/>
                          <a:latin typeface="+mn-lt"/>
                        </a:rPr>
                        <a:t>1.1.2.2.2.2.2</a:t>
                      </a:r>
                    </a:p>
                  </a:txBody>
                  <a:tcPr marL="9525" marR="9525" marT="9525" marB="0" anchor="b">
                    <a:solidFill>
                      <a:schemeClr val="bg1">
                        <a:lumMod val="85000"/>
                      </a:schemeClr>
                    </a:solidFill>
                  </a:tcPr>
                </a:tc>
                <a:tc rowSpan="3">
                  <a:txBody>
                    <a:bodyPr/>
                    <a:lstStyle/>
                    <a:p>
                      <a:pPr algn="ctr" fontAlgn="b"/>
                      <a:r>
                        <a:rPr lang="en-GB" sz="1800" b="1" i="0" u="none" strike="noStrike" dirty="0">
                          <a:solidFill>
                            <a:srgbClr val="FF0000"/>
                          </a:solidFill>
                          <a:effectLst/>
                          <a:latin typeface="+mn-lt"/>
                        </a:rPr>
                        <a:t>Same sample</a:t>
                      </a:r>
                    </a:p>
                    <a:p>
                      <a:pPr algn="ctr" fontAlgn="b"/>
                      <a:r>
                        <a:rPr lang="en-GB" sz="1800" b="1" i="0" u="none" strike="noStrike" dirty="0">
                          <a:solidFill>
                            <a:srgbClr val="FF0000"/>
                          </a:solidFill>
                          <a:effectLst/>
                          <a:latin typeface="+mn-lt"/>
                        </a:rPr>
                        <a:t>&lt;5 SNP to a case</a:t>
                      </a:r>
                    </a:p>
                    <a:p>
                      <a:pPr algn="ctr" fontAlgn="b"/>
                      <a:endParaRPr lang="en-GB" sz="1800" b="1" i="0" u="none" strike="noStrike" dirty="0">
                        <a:solidFill>
                          <a:srgbClr val="FF0000"/>
                        </a:solidFill>
                        <a:effectLst/>
                        <a:latin typeface="+mn-lt"/>
                      </a:endParaRPr>
                    </a:p>
                  </a:txBody>
                  <a:tcPr marL="9525" marR="9525" marT="9525" marB="0" anchor="b">
                    <a:solidFill>
                      <a:schemeClr val="bg1">
                        <a:lumMod val="85000"/>
                      </a:schemeClr>
                    </a:solidFill>
                  </a:tcPr>
                </a:tc>
                <a:extLst>
                  <a:ext uri="{0D108BD9-81ED-4DB2-BD59-A6C34878D82A}">
                    <a16:rowId xmlns:a16="http://schemas.microsoft.com/office/drawing/2014/main" val="10002"/>
                  </a:ext>
                </a:extLst>
              </a:tr>
              <a:tr h="360040">
                <a:tc vMerge="1">
                  <a:txBody>
                    <a:bodyPr/>
                    <a:lstStyle/>
                    <a:p>
                      <a:pPr algn="l" fontAlgn="t"/>
                      <a:endParaRPr lang="en-GB" sz="2000" b="0" i="0" u="none" strike="noStrike" dirty="0">
                        <a:solidFill>
                          <a:schemeClr val="bg1"/>
                        </a:solidFill>
                        <a:effectLst/>
                        <a:latin typeface="Calibri"/>
                      </a:endParaRPr>
                    </a:p>
                  </a:txBody>
                  <a:tcPr marL="9525" marR="9525" marT="9525" marB="0"/>
                </a:tc>
                <a:tc vMerge="1">
                  <a:txBody>
                    <a:bodyPr/>
                    <a:lstStyle/>
                    <a:p>
                      <a:pPr algn="l" fontAlgn="b"/>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i="0" u="none" strike="noStrike" dirty="0">
                          <a:solidFill>
                            <a:srgbClr val="FF0000"/>
                          </a:solidFill>
                          <a:effectLst/>
                          <a:latin typeface="+mn-lt"/>
                        </a:rPr>
                        <a:t>203</a:t>
                      </a:r>
                    </a:p>
                  </a:txBody>
                  <a:tcPr marL="9525" marR="9525" marT="9525" marB="0" anchor="b">
                    <a:solidFill>
                      <a:schemeClr val="bg1">
                        <a:lumMod val="85000"/>
                      </a:schemeClr>
                    </a:solidFill>
                  </a:tcPr>
                </a:tc>
                <a:tc>
                  <a:txBody>
                    <a:bodyPr/>
                    <a:lstStyle/>
                    <a:p>
                      <a:pPr algn="l" fontAlgn="b"/>
                      <a:r>
                        <a:rPr lang="en-GB" sz="1800" b="1" i="0" u="none" strike="noStrike" dirty="0">
                          <a:solidFill>
                            <a:srgbClr val="FF0000"/>
                          </a:solidFill>
                          <a:effectLst/>
                          <a:latin typeface="+mn-lt"/>
                        </a:rPr>
                        <a:t>1.1.2.2.2.2.2</a:t>
                      </a:r>
                    </a:p>
                  </a:txBody>
                  <a:tcPr marL="9525" marR="9525" marT="9525" marB="0" anchor="b">
                    <a:solidFill>
                      <a:schemeClr val="bg1">
                        <a:lumMod val="85000"/>
                      </a:schemeClr>
                    </a:solidFill>
                  </a:tcPr>
                </a:tc>
                <a:tc vMerge="1">
                  <a:txBody>
                    <a:bodyPr/>
                    <a:lstStyle/>
                    <a:p>
                      <a:pPr algn="l" fontAlgn="b"/>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60040">
                <a:tc vMerge="1">
                  <a:txBody>
                    <a:bodyPr/>
                    <a:lstStyle/>
                    <a:p>
                      <a:pPr algn="l" fontAlgn="t"/>
                      <a:endParaRPr lang="en-GB" sz="2000" b="0" i="0" u="none" strike="noStrike" dirty="0">
                        <a:solidFill>
                          <a:schemeClr val="bg1"/>
                        </a:solidFill>
                        <a:effectLst/>
                        <a:latin typeface="Calibri"/>
                      </a:endParaRPr>
                    </a:p>
                  </a:txBody>
                  <a:tcPr marL="9525" marR="9525" marT="9525" marB="0"/>
                </a:tc>
                <a:tc vMerge="1">
                  <a:txBody>
                    <a:bodyPr/>
                    <a:lstStyle/>
                    <a:p>
                      <a:pPr algn="l" fontAlgn="b"/>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i="0" u="none" strike="noStrike" dirty="0">
                          <a:solidFill>
                            <a:srgbClr val="FF0000"/>
                          </a:solidFill>
                          <a:effectLst/>
                          <a:latin typeface="+mn-lt"/>
                        </a:rPr>
                        <a:t>203</a:t>
                      </a:r>
                    </a:p>
                  </a:txBody>
                  <a:tcPr marL="9525" marR="9525" marT="9525" marB="0" anchor="b">
                    <a:solidFill>
                      <a:schemeClr val="bg1">
                        <a:lumMod val="85000"/>
                      </a:schemeClr>
                    </a:solidFill>
                  </a:tcPr>
                </a:tc>
                <a:tc>
                  <a:txBody>
                    <a:bodyPr/>
                    <a:lstStyle/>
                    <a:p>
                      <a:pPr algn="l" fontAlgn="b"/>
                      <a:r>
                        <a:rPr lang="en-GB" sz="1800" b="1" i="0" u="none" strike="noStrike" dirty="0">
                          <a:solidFill>
                            <a:srgbClr val="FF0000"/>
                          </a:solidFill>
                          <a:effectLst/>
                          <a:latin typeface="+mn-lt"/>
                        </a:rPr>
                        <a:t>1.1.2.2.2.2.2</a:t>
                      </a:r>
                    </a:p>
                  </a:txBody>
                  <a:tcPr marL="9525" marR="9525" marT="9525" marB="0" anchor="b">
                    <a:solidFill>
                      <a:schemeClr val="bg1">
                        <a:lumMod val="85000"/>
                      </a:schemeClr>
                    </a:solidFill>
                  </a:tcPr>
                </a:tc>
                <a:tc vMerge="1">
                  <a:txBody>
                    <a:bodyPr/>
                    <a:lstStyle/>
                    <a:p>
                      <a:pPr algn="l" fontAlgn="b"/>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60040">
                <a:tc>
                  <a:txBody>
                    <a:bodyPr/>
                    <a:lstStyle/>
                    <a:p>
                      <a:pPr algn="l" fontAlgn="t"/>
                      <a:r>
                        <a:rPr lang="en-GB" sz="2000" b="0" i="0" u="none" strike="noStrike" dirty="0">
                          <a:solidFill>
                            <a:schemeClr val="bg1"/>
                          </a:solidFill>
                          <a:effectLst/>
                          <a:latin typeface="Calibri"/>
                        </a:rPr>
                        <a:t>Bangladesh</a:t>
                      </a:r>
                    </a:p>
                  </a:txBody>
                  <a:tcPr marL="9525" marR="9525" marT="9525" marB="0"/>
                </a:tc>
                <a:tc>
                  <a:txBody>
                    <a:bodyPr/>
                    <a:lstStyle/>
                    <a:p>
                      <a:pPr algn="l" fontAlgn="b"/>
                      <a:r>
                        <a:rPr lang="en-GB" sz="1800" b="1" i="0" u="none" strike="noStrike" dirty="0">
                          <a:solidFill>
                            <a:srgbClr val="000000"/>
                          </a:solidFill>
                          <a:effectLst/>
                          <a:latin typeface="+mn-lt"/>
                        </a:rPr>
                        <a:t>Retail 2017</a:t>
                      </a:r>
                    </a:p>
                  </a:txBody>
                  <a:tcPr marL="9525" marR="9525" marT="9525" marB="0" anchor="b">
                    <a:solidFill>
                      <a:schemeClr val="bg1">
                        <a:lumMod val="65000"/>
                      </a:schemeClr>
                    </a:solidFill>
                  </a:tcPr>
                </a:tc>
                <a:tc>
                  <a:txBody>
                    <a:bodyPr/>
                    <a:lstStyle/>
                    <a:p>
                      <a:pPr algn="ctr" fontAlgn="b"/>
                      <a:r>
                        <a:rPr lang="en-GB" sz="1800" b="1" i="0" u="none" strike="noStrike" dirty="0">
                          <a:solidFill>
                            <a:srgbClr val="000000"/>
                          </a:solidFill>
                          <a:effectLst/>
                          <a:latin typeface="+mn-lt"/>
                        </a:rPr>
                        <a:t>203</a:t>
                      </a:r>
                    </a:p>
                  </a:txBody>
                  <a:tcPr marL="9525" marR="9525" marT="9525" marB="0" anchor="b">
                    <a:solidFill>
                      <a:schemeClr val="bg1">
                        <a:lumMod val="65000"/>
                      </a:schemeClr>
                    </a:solidFill>
                  </a:tcPr>
                </a:tc>
                <a:tc>
                  <a:txBody>
                    <a:bodyPr/>
                    <a:lstStyle/>
                    <a:p>
                      <a:pPr algn="l" fontAlgn="t"/>
                      <a:r>
                        <a:rPr lang="en-GB" sz="1800" b="1" i="0" u="none" strike="noStrike" dirty="0">
                          <a:solidFill>
                            <a:srgbClr val="000000"/>
                          </a:solidFill>
                          <a:effectLst/>
                          <a:latin typeface="+mn-lt"/>
                        </a:rPr>
                        <a:t>1.1.2.110.111.114.118</a:t>
                      </a:r>
                    </a:p>
                  </a:txBody>
                  <a:tcPr marL="9525" marR="9525" marT="9525" marB="0">
                    <a:solidFill>
                      <a:schemeClr val="bg1">
                        <a:lumMod val="65000"/>
                      </a:schemeClr>
                    </a:solidFill>
                  </a:tcPr>
                </a:tc>
                <a:tc>
                  <a:txBody>
                    <a:bodyPr/>
                    <a:lstStyle/>
                    <a:p>
                      <a:pPr algn="l" fontAlgn="b"/>
                      <a:endParaRPr lang="en-GB" sz="1800" b="1" i="0" u="none" strike="noStrike" dirty="0">
                        <a:solidFill>
                          <a:srgbClr val="000000"/>
                        </a:solidFill>
                        <a:effectLst/>
                        <a:latin typeface="+mn-lt"/>
                      </a:endParaRPr>
                    </a:p>
                  </a:txBody>
                  <a:tcPr marL="9525" marR="9525" marT="9525" marB="0" anchor="b">
                    <a:solidFill>
                      <a:schemeClr val="bg1">
                        <a:lumMod val="65000"/>
                      </a:schemeClr>
                    </a:solidFill>
                  </a:tcPr>
                </a:tc>
                <a:extLst>
                  <a:ext uri="{0D108BD9-81ED-4DB2-BD59-A6C34878D82A}">
                    <a16:rowId xmlns:a16="http://schemas.microsoft.com/office/drawing/2014/main" val="10005"/>
                  </a:ext>
                </a:extLst>
              </a:tr>
              <a:tr h="360040">
                <a:tc>
                  <a:txBody>
                    <a:bodyPr/>
                    <a:lstStyle/>
                    <a:p>
                      <a:pPr algn="l" fontAlgn="t"/>
                      <a:r>
                        <a:rPr lang="en-GB" sz="2000" b="0" i="0" u="none" strike="noStrike" dirty="0">
                          <a:solidFill>
                            <a:schemeClr val="bg1"/>
                          </a:solidFill>
                          <a:effectLst/>
                          <a:latin typeface="Calibri"/>
                        </a:rPr>
                        <a:t>Bangladesh</a:t>
                      </a:r>
                    </a:p>
                  </a:txBody>
                  <a:tcPr marL="9525" marR="9525" marT="9525" marB="0"/>
                </a:tc>
                <a:tc>
                  <a:txBody>
                    <a:bodyPr/>
                    <a:lstStyle/>
                    <a:p>
                      <a:pPr algn="l" fontAlgn="b"/>
                      <a:r>
                        <a:rPr lang="en-GB" sz="1800" b="1" i="0" u="none" strike="noStrike" dirty="0">
                          <a:solidFill>
                            <a:srgbClr val="000000"/>
                          </a:solidFill>
                          <a:effectLst/>
                          <a:latin typeface="+mn-lt"/>
                        </a:rPr>
                        <a:t>Retail 2017</a:t>
                      </a:r>
                    </a:p>
                  </a:txBody>
                  <a:tcPr marL="9525" marR="9525" marT="9525" marB="0" anchor="b">
                    <a:solidFill>
                      <a:schemeClr val="bg1">
                        <a:lumMod val="95000"/>
                      </a:schemeClr>
                    </a:solidFill>
                  </a:tcPr>
                </a:tc>
                <a:tc>
                  <a:txBody>
                    <a:bodyPr/>
                    <a:lstStyle/>
                    <a:p>
                      <a:pPr algn="ctr" fontAlgn="b"/>
                      <a:r>
                        <a:rPr lang="en-GB" sz="1800" b="1" i="0" u="none" strike="noStrike" dirty="0">
                          <a:solidFill>
                            <a:srgbClr val="000000"/>
                          </a:solidFill>
                          <a:effectLst/>
                          <a:latin typeface="+mn-lt"/>
                        </a:rPr>
                        <a:t>203</a:t>
                      </a:r>
                    </a:p>
                  </a:txBody>
                  <a:tcPr marL="9525" marR="9525" marT="9525" marB="0" anchor="b">
                    <a:solidFill>
                      <a:schemeClr val="bg1">
                        <a:lumMod val="95000"/>
                      </a:schemeClr>
                    </a:solidFill>
                  </a:tcPr>
                </a:tc>
                <a:tc>
                  <a:txBody>
                    <a:bodyPr/>
                    <a:lstStyle/>
                    <a:p>
                      <a:pPr algn="l" fontAlgn="t"/>
                      <a:r>
                        <a:rPr lang="en-GB" sz="1800" b="1" i="0" u="none" strike="noStrike" dirty="0">
                          <a:solidFill>
                            <a:srgbClr val="000000"/>
                          </a:solidFill>
                          <a:effectLst/>
                          <a:latin typeface="+mn-lt"/>
                        </a:rPr>
                        <a:t>1.1.2.113.114.117.121</a:t>
                      </a:r>
                    </a:p>
                  </a:txBody>
                  <a:tcPr marL="9525" marR="9525" marT="9525" marB="0">
                    <a:solidFill>
                      <a:schemeClr val="bg1">
                        <a:lumMod val="95000"/>
                      </a:schemeClr>
                    </a:solidFill>
                  </a:tcPr>
                </a:tc>
                <a:tc>
                  <a:txBody>
                    <a:bodyPr/>
                    <a:lstStyle/>
                    <a:p>
                      <a:pPr algn="l" fontAlgn="b"/>
                      <a:endParaRPr lang="en-GB" sz="1800" b="1" i="0" u="none" strike="noStrike" dirty="0">
                        <a:solidFill>
                          <a:srgbClr val="000000"/>
                        </a:solidFill>
                        <a:effectLst/>
                        <a:latin typeface="+mn-lt"/>
                      </a:endParaRPr>
                    </a:p>
                  </a:txBody>
                  <a:tcPr marL="9525" marR="9525" marT="9525" marB="0" anchor="b">
                    <a:solidFill>
                      <a:schemeClr val="bg1">
                        <a:lumMod val="95000"/>
                      </a:schemeClr>
                    </a:solidFill>
                  </a:tcPr>
                </a:tc>
                <a:extLst>
                  <a:ext uri="{0D108BD9-81ED-4DB2-BD59-A6C34878D82A}">
                    <a16:rowId xmlns:a16="http://schemas.microsoft.com/office/drawing/2014/main" val="10006"/>
                  </a:ext>
                </a:extLst>
              </a:tr>
              <a:tr h="360040">
                <a:tc rowSpan="2">
                  <a:txBody>
                    <a:bodyPr/>
                    <a:lstStyle/>
                    <a:p>
                      <a:pPr algn="l" fontAlgn="b"/>
                      <a:r>
                        <a:rPr lang="en-GB" sz="2000" b="0" i="0" u="none" strike="noStrike" dirty="0">
                          <a:solidFill>
                            <a:schemeClr val="bg1"/>
                          </a:solidFill>
                          <a:effectLst/>
                          <a:latin typeface="Calibri"/>
                        </a:rPr>
                        <a:t>Not Stated</a:t>
                      </a:r>
                    </a:p>
                  </a:txBody>
                  <a:tcPr marL="9525" marR="9525" marT="9525" marB="0" anchor="b"/>
                </a:tc>
                <a:tc rowSpan="2">
                  <a:txBody>
                    <a:bodyPr/>
                    <a:lstStyle/>
                    <a:p>
                      <a:pPr algn="l" fontAlgn="b">
                        <a:lnSpc>
                          <a:spcPct val="200000"/>
                        </a:lnSpc>
                      </a:pPr>
                      <a:r>
                        <a:rPr lang="en-GB" sz="1800" b="1" i="0" u="none" strike="noStrike" dirty="0">
                          <a:solidFill>
                            <a:srgbClr val="000000"/>
                          </a:solidFill>
                          <a:effectLst/>
                          <a:latin typeface="+mn-lt"/>
                        </a:rPr>
                        <a:t>BIP 2015</a:t>
                      </a:r>
                    </a:p>
                  </a:txBody>
                  <a:tcPr marL="9525" marR="9525" marT="9525" marB="0" anchor="b">
                    <a:solidFill>
                      <a:schemeClr val="bg1">
                        <a:lumMod val="85000"/>
                      </a:schemeClr>
                    </a:solidFill>
                  </a:tcPr>
                </a:tc>
                <a:tc>
                  <a:txBody>
                    <a:bodyPr/>
                    <a:lstStyle/>
                    <a:p>
                      <a:pPr algn="ctr" fontAlgn="b"/>
                      <a:r>
                        <a:rPr lang="en-GB" sz="1800" b="1" i="0" u="none" strike="noStrike" dirty="0">
                          <a:solidFill>
                            <a:srgbClr val="000000"/>
                          </a:solidFill>
                          <a:effectLst/>
                          <a:latin typeface="+mn-lt"/>
                        </a:rPr>
                        <a:t>909</a:t>
                      </a:r>
                    </a:p>
                  </a:txBody>
                  <a:tcPr marL="9525" marR="9525" marT="9525" marB="0" anchor="b">
                    <a:solidFill>
                      <a:schemeClr val="bg1">
                        <a:lumMod val="85000"/>
                      </a:schemeClr>
                    </a:solidFill>
                  </a:tcPr>
                </a:tc>
                <a:tc>
                  <a:txBody>
                    <a:bodyPr/>
                    <a:lstStyle/>
                    <a:p>
                      <a:pPr algn="l" fontAlgn="t"/>
                      <a:r>
                        <a:rPr lang="en-GB" sz="1800" b="1" i="0" u="none" strike="noStrike" dirty="0">
                          <a:solidFill>
                            <a:srgbClr val="000000"/>
                          </a:solidFill>
                          <a:effectLst/>
                          <a:latin typeface="+mn-lt"/>
                        </a:rPr>
                        <a:t>1.1.54.84.84.85.85</a:t>
                      </a:r>
                    </a:p>
                  </a:txBody>
                  <a:tcPr marL="9525" marR="9525" marT="9525" marB="0">
                    <a:solidFill>
                      <a:schemeClr val="bg1">
                        <a:lumMod val="85000"/>
                      </a:schemeClr>
                    </a:solidFill>
                  </a:tcPr>
                </a:tc>
                <a:tc rowSpan="2">
                  <a:txBody>
                    <a:bodyPr/>
                    <a:lstStyle/>
                    <a:p>
                      <a:pPr algn="l" fontAlgn="b"/>
                      <a:r>
                        <a:rPr lang="en-GB" sz="1800" b="1" i="0" u="none" strike="noStrike" dirty="0">
                          <a:solidFill>
                            <a:srgbClr val="000000"/>
                          </a:solidFill>
                          <a:effectLst/>
                          <a:latin typeface="+mn-lt"/>
                        </a:rPr>
                        <a:t>Same consignment</a:t>
                      </a:r>
                    </a:p>
                    <a:p>
                      <a:pPr algn="l" fontAlgn="b"/>
                      <a:endParaRPr lang="en-GB" sz="1800" b="1" i="0" u="none" strike="noStrike" dirty="0">
                        <a:solidFill>
                          <a:srgbClr val="000000"/>
                        </a:solidFill>
                        <a:effectLst/>
                        <a:latin typeface="+mn-lt"/>
                      </a:endParaRPr>
                    </a:p>
                  </a:txBody>
                  <a:tcPr marL="9525" marR="9525" marT="9525" marB="0" anchor="b">
                    <a:solidFill>
                      <a:schemeClr val="bg1">
                        <a:lumMod val="85000"/>
                      </a:schemeClr>
                    </a:solidFill>
                  </a:tcPr>
                </a:tc>
                <a:extLst>
                  <a:ext uri="{0D108BD9-81ED-4DB2-BD59-A6C34878D82A}">
                    <a16:rowId xmlns:a16="http://schemas.microsoft.com/office/drawing/2014/main" val="10007"/>
                  </a:ext>
                </a:extLst>
              </a:tr>
              <a:tr h="360040">
                <a:tc vMerge="1">
                  <a:txBody>
                    <a:bodyPr/>
                    <a:lstStyle/>
                    <a:p>
                      <a:pPr algn="l" fontAlgn="b"/>
                      <a:endParaRPr lang="en-GB" sz="2000" b="0" i="0" u="none" strike="noStrike" dirty="0">
                        <a:solidFill>
                          <a:schemeClr val="bg1"/>
                        </a:solidFill>
                        <a:effectLst/>
                        <a:latin typeface="Calibri"/>
                      </a:endParaRPr>
                    </a:p>
                  </a:txBody>
                  <a:tcPr marL="9525" marR="9525" marT="9525" marB="0" anchor="b"/>
                </a:tc>
                <a:tc vMerge="1">
                  <a:txBody>
                    <a:bodyPr/>
                    <a:lstStyle/>
                    <a:p>
                      <a:pPr algn="l" fontAlgn="b"/>
                      <a:endParaRPr lang="en-GB" sz="1800" b="1" i="0" u="none" strike="noStrike" dirty="0">
                        <a:solidFill>
                          <a:srgbClr val="000000"/>
                        </a:solidFill>
                        <a:effectLst/>
                        <a:latin typeface="+mn-lt"/>
                      </a:endParaRPr>
                    </a:p>
                  </a:txBody>
                  <a:tcPr marL="9525" marR="9525" marT="9525" marB="0" anchor="b">
                    <a:solidFill>
                      <a:schemeClr val="bg1">
                        <a:lumMod val="85000"/>
                      </a:schemeClr>
                    </a:solidFill>
                  </a:tcPr>
                </a:tc>
                <a:tc>
                  <a:txBody>
                    <a:bodyPr/>
                    <a:lstStyle/>
                    <a:p>
                      <a:pPr algn="ctr" fontAlgn="b"/>
                      <a:r>
                        <a:rPr lang="en-GB" sz="1800" b="1" i="0" u="none" strike="noStrike" dirty="0">
                          <a:solidFill>
                            <a:srgbClr val="000000"/>
                          </a:solidFill>
                          <a:effectLst/>
                          <a:latin typeface="+mn-lt"/>
                        </a:rPr>
                        <a:t>909</a:t>
                      </a:r>
                    </a:p>
                  </a:txBody>
                  <a:tcPr marL="9525" marR="9525" marT="9525" marB="0" anchor="b">
                    <a:solidFill>
                      <a:schemeClr val="bg1">
                        <a:lumMod val="85000"/>
                      </a:schemeClr>
                    </a:solidFill>
                  </a:tcPr>
                </a:tc>
                <a:tc>
                  <a:txBody>
                    <a:bodyPr/>
                    <a:lstStyle/>
                    <a:p>
                      <a:pPr algn="l" fontAlgn="t"/>
                      <a:r>
                        <a:rPr lang="en-GB" sz="1800" b="1" i="0" u="none" strike="noStrike" dirty="0">
                          <a:solidFill>
                            <a:srgbClr val="000000"/>
                          </a:solidFill>
                          <a:effectLst/>
                          <a:latin typeface="+mn-lt"/>
                        </a:rPr>
                        <a:t>1.1.54.84.84.85.85</a:t>
                      </a:r>
                    </a:p>
                  </a:txBody>
                  <a:tcPr marL="9525" marR="9525" marT="9525" marB="0">
                    <a:solidFill>
                      <a:schemeClr val="bg1">
                        <a:lumMod val="85000"/>
                      </a:schemeClr>
                    </a:solidFill>
                  </a:tcPr>
                </a:tc>
                <a:tc vMerge="1">
                  <a:txBody>
                    <a:bodyPr/>
                    <a:lstStyle/>
                    <a:p>
                      <a:pPr algn="l" fontAlgn="b"/>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4294967295"/>
          </p:nvPr>
        </p:nvSpPr>
        <p:spPr>
          <a:xfrm>
            <a:off x="21062" y="6309320"/>
            <a:ext cx="9144000" cy="548680"/>
          </a:xfrm>
          <a:prstGeom prst="rect">
            <a:avLst/>
          </a:prstGeom>
        </p:spPr>
        <p:txBody>
          <a:bodyPr/>
          <a:lstStyle/>
          <a:p>
            <a:fld id="{E051598E-9D06-4046-8EF2-7702044C4E81}" type="slidenum">
              <a:rPr lang="en-US" smtClean="0">
                <a:solidFill>
                  <a:prstClr val="white"/>
                </a:solidFill>
              </a:rPr>
              <a:pPr/>
              <a:t>26</a:t>
            </a:fld>
            <a:endParaRPr lang="en-US" dirty="0">
              <a:solidFill>
                <a:prstClr val="white"/>
              </a:solidFill>
            </a:endParaRPr>
          </a:p>
        </p:txBody>
      </p:sp>
      <p:sp>
        <p:nvSpPr>
          <p:cNvPr id="9"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3" name="TextBox 2"/>
          <p:cNvSpPr txBox="1"/>
          <p:nvPr/>
        </p:nvSpPr>
        <p:spPr>
          <a:xfrm>
            <a:off x="395536" y="5877272"/>
            <a:ext cx="7848872" cy="369332"/>
          </a:xfrm>
          <a:prstGeom prst="rect">
            <a:avLst/>
          </a:prstGeom>
          <a:noFill/>
        </p:spPr>
        <p:txBody>
          <a:bodyPr wrap="square" rtlCol="0">
            <a:spAutoFit/>
          </a:bodyPr>
          <a:lstStyle/>
          <a:p>
            <a:r>
              <a:rPr lang="en-GB" dirty="0"/>
              <a:t>No close relationship between independent strains  </a:t>
            </a:r>
          </a:p>
        </p:txBody>
      </p:sp>
      <p:sp>
        <p:nvSpPr>
          <p:cNvPr id="7"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26</a:t>
            </a:fld>
            <a:endParaRPr lang="en-US" dirty="0">
              <a:solidFill>
                <a:prstClr val="white"/>
              </a:solidFill>
            </a:endParaRPr>
          </a:p>
        </p:txBody>
      </p:sp>
      <p:sp>
        <p:nvSpPr>
          <p:cNvPr id="8" name="Footer Placeholder 4"/>
          <p:cNvSpPr>
            <a:spLocks noGrp="1"/>
          </p:cNvSpPr>
          <p:nvPr>
            <p:ph type="ftr" sz="quarter" idx="4294967295"/>
          </p:nvPr>
        </p:nvSpPr>
        <p:spPr>
          <a:xfrm>
            <a:off x="1043608" y="6345266"/>
            <a:ext cx="7704000" cy="548680"/>
          </a:xfrm>
          <a:prstGeom prst="rect">
            <a:avLst/>
          </a:prstGeom>
        </p:spPr>
        <p:txBody>
          <a:bodyPr/>
          <a:lstStyle/>
          <a:p>
            <a:r>
              <a:rPr lang="en-US" dirty="0">
                <a:solidFill>
                  <a:prstClr val="white"/>
                </a:solidFill>
              </a:rPr>
              <a:t>Work of FW&amp;E Microbiology Services</a:t>
            </a:r>
          </a:p>
        </p:txBody>
      </p:sp>
    </p:spTree>
    <p:extLst>
      <p:ext uri="{BB962C8B-B14F-4D97-AF65-F5344CB8AC3E}">
        <p14:creationId xmlns:p14="http://schemas.microsoft.com/office/powerpoint/2010/main" val="7979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3861048"/>
            <a:ext cx="4536504" cy="2160240"/>
          </a:xfrm>
        </p:spPr>
        <p:txBody>
          <a:bodyPr>
            <a:noAutofit/>
          </a:bodyPr>
          <a:lstStyle/>
          <a:p>
            <a:r>
              <a:rPr lang="en-GB" sz="2800" dirty="0"/>
              <a:t>Consignment  of betel leaves arriving at Birmingham International  in 2018</a:t>
            </a:r>
            <a:br>
              <a:rPr lang="en-GB" sz="2800" dirty="0"/>
            </a:br>
            <a:r>
              <a:rPr lang="en-GB" sz="2800" dirty="0"/>
              <a:t>at least 25,600,000 - 34,100,000 leaves/year enter UK</a:t>
            </a:r>
            <a:br>
              <a:rPr lang="en-GB" sz="2800" dirty="0"/>
            </a:br>
            <a:endParaRPr lang="en-GB" sz="28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544385" y="3262485"/>
            <a:ext cx="4355082" cy="3266312"/>
          </a:xfrm>
        </p:spPr>
      </p:pic>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27</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betel leaves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896544" cy="3672408"/>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5883" t="2595" r="27255" b="8252"/>
          <a:stretch/>
        </p:blipFill>
        <p:spPr>
          <a:xfrm rot="5400000">
            <a:off x="5530167" y="-599317"/>
            <a:ext cx="2968751" cy="4235997"/>
          </a:xfrm>
          <a:prstGeom prst="rect">
            <a:avLst/>
          </a:prstGeom>
        </p:spPr>
      </p:pic>
      <p:sp>
        <p:nvSpPr>
          <p:cNvPr id="9"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47083B38-38E0-41DD-A66E-1D50CDB92E7B}" type="slidenum">
              <a:rPr lang="en-US" altLang="en-US" sz="1200">
                <a:solidFill>
                  <a:schemeClr val="bg1"/>
                </a:solidFill>
              </a:rPr>
              <a:pPr eaLnBrk="1" hangingPunct="1">
                <a:spcBef>
                  <a:spcPct val="0"/>
                </a:spcBef>
                <a:buFontTx/>
                <a:buNone/>
              </a:pPr>
              <a:t>27</a:t>
            </a:fld>
            <a:endParaRPr lang="en-US" altLang="en-US" sz="1200">
              <a:solidFill>
                <a:schemeClr val="bg1"/>
              </a:solidFill>
            </a:endParaRPr>
          </a:p>
        </p:txBody>
      </p:sp>
      <p:sp>
        <p:nvSpPr>
          <p:cNvPr id="11"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1454847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16" y="116632"/>
            <a:ext cx="7056784" cy="2160240"/>
          </a:xfrm>
        </p:spPr>
        <p:txBody>
          <a:bodyPr>
            <a:normAutofit fontScale="90000"/>
          </a:bodyPr>
          <a:lstStyle/>
          <a:p>
            <a:r>
              <a:rPr lang="en-GB" sz="3100" dirty="0"/>
              <a:t>Assumption, </a:t>
            </a:r>
            <a:r>
              <a:rPr lang="en-GB" sz="3100" dirty="0">
                <a:solidFill>
                  <a:schemeClr val="tx1"/>
                </a:solidFill>
              </a:rPr>
              <a:t>each consignment contaminated </a:t>
            </a:r>
            <a:br>
              <a:rPr lang="en-GB" sz="3100" dirty="0">
                <a:solidFill>
                  <a:schemeClr val="tx1"/>
                </a:solidFill>
              </a:rPr>
            </a:br>
            <a:r>
              <a:rPr lang="en-GB" sz="3100" dirty="0">
                <a:solidFill>
                  <a:schemeClr val="tx1"/>
                </a:solidFill>
              </a:rPr>
              <a:t>     with a different </a:t>
            </a:r>
            <a:r>
              <a:rPr lang="en-GB" sz="3100" i="1" dirty="0">
                <a:solidFill>
                  <a:schemeClr val="tx1"/>
                </a:solidFill>
              </a:rPr>
              <a:t>Salmonella</a:t>
            </a:r>
            <a:br>
              <a:rPr lang="en-GB" sz="3100" i="1" dirty="0">
                <a:solidFill>
                  <a:schemeClr val="tx1"/>
                </a:solidFill>
              </a:rPr>
            </a:br>
            <a:r>
              <a:rPr lang="en-GB" sz="3100" dirty="0">
                <a:solidFill>
                  <a:schemeClr val="tx1"/>
                </a:solidFill>
              </a:rPr>
              <a:t>Worst case scenario (Q3), ~x3 pop estimate</a:t>
            </a:r>
            <a:br>
              <a:rPr lang="en-GB" sz="2800" dirty="0">
                <a:solidFill>
                  <a:schemeClr val="tx1"/>
                </a:solidFill>
              </a:rPr>
            </a:br>
            <a:r>
              <a:rPr lang="en-GB" sz="3100" dirty="0">
                <a:solidFill>
                  <a:schemeClr val="tx1"/>
                </a:solidFill>
              </a:rPr>
              <a:t>Each consignment contains 82,000 leaves</a:t>
            </a:r>
            <a:br>
              <a:rPr lang="en-GB" sz="3100" dirty="0">
                <a:solidFill>
                  <a:schemeClr val="tx1"/>
                </a:solidFill>
              </a:rPr>
            </a:br>
            <a:r>
              <a:rPr lang="en-GB" sz="3100" dirty="0">
                <a:solidFill>
                  <a:schemeClr val="tx1"/>
                </a:solidFill>
              </a:rPr>
              <a:t>0.2 chance of exposure to the same strain</a:t>
            </a:r>
            <a:br>
              <a:rPr lang="en-GB" sz="3100" dirty="0">
                <a:solidFill>
                  <a:schemeClr val="tx1"/>
                </a:solidFill>
              </a:rPr>
            </a:br>
            <a:endParaRPr lang="en-GB" dirty="0">
              <a:solidFill>
                <a:schemeClr val="tx1"/>
              </a:solidFill>
            </a:endParaRPr>
          </a:p>
        </p:txBody>
      </p:sp>
      <p:sp>
        <p:nvSpPr>
          <p:cNvPr id="3" name="Content Placeholder 2"/>
          <p:cNvSpPr>
            <a:spLocks noGrp="1"/>
          </p:cNvSpPr>
          <p:nvPr>
            <p:ph sz="half" idx="1"/>
          </p:nvPr>
        </p:nvSpPr>
        <p:spPr>
          <a:xfrm>
            <a:off x="251520" y="2420888"/>
            <a:ext cx="4104456" cy="3744416"/>
          </a:xfrm>
        </p:spPr>
        <p:txBody>
          <a:bodyPr>
            <a:normAutofit fontScale="92500" lnSpcReduction="20000"/>
          </a:bodyPr>
          <a:lstStyle/>
          <a:p>
            <a:r>
              <a:rPr lang="en-GB" sz="2000" b="1" dirty="0"/>
              <a:t>Bangladesh (2011-12)</a:t>
            </a:r>
          </a:p>
          <a:p>
            <a:r>
              <a:rPr lang="en-GB" sz="2000" dirty="0">
                <a:solidFill>
                  <a:schemeClr val="tx1"/>
                </a:solidFill>
              </a:rPr>
              <a:t>Probability of infection 0.0002 </a:t>
            </a:r>
          </a:p>
          <a:p>
            <a:r>
              <a:rPr lang="en-GB" sz="2000" dirty="0">
                <a:solidFill>
                  <a:schemeClr val="tx1"/>
                </a:solidFill>
              </a:rPr>
              <a:t>    (upper confidence limit 0.00026)</a:t>
            </a:r>
          </a:p>
          <a:p>
            <a:r>
              <a:rPr lang="en-GB" sz="2000" dirty="0">
                <a:solidFill>
                  <a:schemeClr val="tx1"/>
                </a:solidFill>
              </a:rPr>
              <a:t>Cases from one consignment 16 </a:t>
            </a:r>
          </a:p>
          <a:p>
            <a:r>
              <a:rPr lang="en-GB" sz="2000" dirty="0">
                <a:solidFill>
                  <a:schemeClr val="tx1"/>
                </a:solidFill>
              </a:rPr>
              <a:t>    (21)</a:t>
            </a:r>
          </a:p>
          <a:p>
            <a:r>
              <a:rPr lang="en-GB" sz="2000" dirty="0">
                <a:solidFill>
                  <a:schemeClr val="tx1"/>
                </a:solidFill>
              </a:rPr>
              <a:t>Cases reported to national </a:t>
            </a:r>
          </a:p>
          <a:p>
            <a:r>
              <a:rPr lang="en-GB" sz="2000" dirty="0">
                <a:solidFill>
                  <a:schemeClr val="tx1"/>
                </a:solidFill>
              </a:rPr>
              <a:t>    surveillance, 3 (5)</a:t>
            </a:r>
          </a:p>
          <a:p>
            <a:r>
              <a:rPr lang="en-GB" sz="2000" dirty="0">
                <a:solidFill>
                  <a:schemeClr val="tx1"/>
                </a:solidFill>
              </a:rPr>
              <a:t>Cases recognised as infected with the same strain </a:t>
            </a:r>
          </a:p>
          <a:p>
            <a:r>
              <a:rPr lang="en-GB" sz="2000" dirty="0">
                <a:solidFill>
                  <a:schemeClr val="tx1"/>
                </a:solidFill>
              </a:rPr>
              <a:t>     &lt;1 (1)</a:t>
            </a:r>
          </a:p>
        </p:txBody>
      </p:sp>
      <p:sp>
        <p:nvSpPr>
          <p:cNvPr id="6" name="Content Placeholder 5"/>
          <p:cNvSpPr>
            <a:spLocks noGrp="1"/>
          </p:cNvSpPr>
          <p:nvPr>
            <p:ph sz="half" idx="2"/>
          </p:nvPr>
        </p:nvSpPr>
        <p:spPr>
          <a:xfrm>
            <a:off x="4644008" y="2420888"/>
            <a:ext cx="3924000" cy="4068000"/>
          </a:xfrm>
        </p:spPr>
        <p:txBody>
          <a:bodyPr>
            <a:normAutofit fontScale="92500" lnSpcReduction="20000"/>
          </a:bodyPr>
          <a:lstStyle/>
          <a:p>
            <a:r>
              <a:rPr lang="en-GB" sz="2000" b="1" dirty="0"/>
              <a:t>India </a:t>
            </a:r>
          </a:p>
          <a:p>
            <a:r>
              <a:rPr lang="en-GB" sz="2000" dirty="0">
                <a:solidFill>
                  <a:schemeClr val="tx1"/>
                </a:solidFill>
              </a:rPr>
              <a:t>Probability of infection 0.0001  </a:t>
            </a:r>
          </a:p>
          <a:p>
            <a:r>
              <a:rPr lang="en-GB" sz="2000" dirty="0">
                <a:solidFill>
                  <a:schemeClr val="tx1"/>
                </a:solidFill>
              </a:rPr>
              <a:t>    (upper confidence limit 0.00012)</a:t>
            </a:r>
          </a:p>
          <a:p>
            <a:r>
              <a:rPr lang="en-GB" sz="2000" dirty="0">
                <a:solidFill>
                  <a:schemeClr val="tx1"/>
                </a:solidFill>
              </a:rPr>
              <a:t>Cases from one consignment 8 </a:t>
            </a:r>
          </a:p>
          <a:p>
            <a:r>
              <a:rPr lang="en-GB" sz="2000" dirty="0">
                <a:solidFill>
                  <a:schemeClr val="tx1"/>
                </a:solidFill>
              </a:rPr>
              <a:t>    (10)</a:t>
            </a:r>
          </a:p>
          <a:p>
            <a:r>
              <a:rPr lang="en-GB" sz="2000" dirty="0">
                <a:solidFill>
                  <a:schemeClr val="tx1"/>
                </a:solidFill>
              </a:rPr>
              <a:t>Cases reported to national  </a:t>
            </a:r>
          </a:p>
          <a:p>
            <a:r>
              <a:rPr lang="en-GB" sz="2000" dirty="0">
                <a:solidFill>
                  <a:schemeClr val="tx1"/>
                </a:solidFill>
              </a:rPr>
              <a:t>    surveillance, 2 (2)</a:t>
            </a:r>
          </a:p>
          <a:p>
            <a:r>
              <a:rPr lang="en-GB" sz="2000" dirty="0">
                <a:solidFill>
                  <a:schemeClr val="tx1"/>
                </a:solidFill>
              </a:rPr>
              <a:t>Cases recognised as infected with the same strain </a:t>
            </a:r>
          </a:p>
          <a:p>
            <a:r>
              <a:rPr lang="en-GB" sz="2000" dirty="0">
                <a:solidFill>
                  <a:schemeClr val="tx1"/>
                </a:solidFill>
              </a:rPr>
              <a:t>   &lt;1 (&lt;1)</a:t>
            </a:r>
          </a:p>
          <a:p>
            <a:endParaRPr lang="en-GB" dirty="0"/>
          </a:p>
          <a:p>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28</a:t>
            </a:fld>
            <a:endParaRPr lang="en-US" dirty="0">
              <a:solidFill>
                <a:prstClr val="white"/>
              </a:solidFill>
            </a:endParaRPr>
          </a:p>
        </p:txBody>
      </p:sp>
      <p:sp>
        <p:nvSpPr>
          <p:cNvPr id="5" name="Footer Placeholder 4"/>
          <p:cNvSpPr>
            <a:spLocks noGrp="1"/>
          </p:cNvSpPr>
          <p:nvPr>
            <p:ph type="ftr" sz="quarter" idx="4294967295"/>
          </p:nvPr>
        </p:nvSpPr>
        <p:spPr>
          <a:xfrm>
            <a:off x="899596" y="6309321"/>
            <a:ext cx="7704856" cy="548680"/>
          </a:xfrm>
          <a:prstGeom prst="rect">
            <a:avLst/>
          </a:prstGeom>
        </p:spPr>
        <p:txBody>
          <a:bodyPr/>
          <a:lstStyle/>
          <a:p>
            <a:r>
              <a:rPr lang="en-US" dirty="0">
                <a:solidFill>
                  <a:prstClr val="white"/>
                </a:solidFill>
              </a:rPr>
              <a:t>Modelling risk of salmonellosis from betel leaves</a:t>
            </a:r>
          </a:p>
        </p:txBody>
      </p:sp>
      <p:sp>
        <p:nvSpPr>
          <p:cNvPr id="7" name="Slide Number Placeholder 3"/>
          <p:cNvSpPr>
            <a:spLocks noGrp="1"/>
          </p:cNvSpPr>
          <p:nvPr>
            <p:ph type="sldNum" sz="quarter" idx="4294967295"/>
          </p:nvPr>
        </p:nvSpPr>
        <p:spPr>
          <a:xfrm>
            <a:off x="0" y="6309320"/>
            <a:ext cx="9144000" cy="548680"/>
          </a:xfrm>
          <a:prstGeom prst="rect">
            <a:avLst/>
          </a:prstGeom>
        </p:spPr>
        <p:txBody>
          <a:bodyPr/>
          <a:lstStyle/>
          <a:p>
            <a:fld id="{E051598E-9D06-4046-8EF2-7702044C4E81}" type="slidenum">
              <a:rPr lang="en-US" smtClean="0">
                <a:solidFill>
                  <a:prstClr val="white"/>
                </a:solidFill>
              </a:rPr>
              <a:pPr/>
              <a:t>28</a:t>
            </a:fld>
            <a:endParaRPr lang="en-US" dirty="0">
              <a:solidFill>
                <a:prstClr val="white"/>
              </a:solidFill>
            </a:endParaRPr>
          </a:p>
        </p:txBody>
      </p:sp>
      <p:sp>
        <p:nvSpPr>
          <p:cNvPr id="9"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392989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7043548" cy="2016224"/>
          </a:xfrm>
        </p:spPr>
        <p:txBody>
          <a:bodyPr>
            <a:noAutofit/>
          </a:bodyPr>
          <a:lstStyle/>
          <a:p>
            <a:r>
              <a:rPr lang="en-GB" sz="3200" b="1" dirty="0">
                <a:solidFill>
                  <a:srgbClr val="00B050"/>
                </a:solidFill>
              </a:rPr>
              <a:t>Using an MPN the estimated probability of a betel leaf having at least one </a:t>
            </a:r>
            <a:r>
              <a:rPr lang="en-GB" sz="3200" b="1" i="1" dirty="0">
                <a:solidFill>
                  <a:srgbClr val="00B050"/>
                </a:solidFill>
              </a:rPr>
              <a:t>Salmonella</a:t>
            </a:r>
            <a:r>
              <a:rPr lang="en-GB" sz="3200" b="1" dirty="0">
                <a:solidFill>
                  <a:srgbClr val="00B050"/>
                </a:solidFill>
              </a:rPr>
              <a:t> by quarter and country of origin</a:t>
            </a:r>
            <a:endParaRPr lang="en-GB" sz="3200" dirty="0">
              <a:solidFill>
                <a:srgbClr val="00B050"/>
              </a:solidFill>
            </a:endParaRPr>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29</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a:solidFill>
                  <a:prstClr val="white"/>
                </a:solidFill>
              </a:rPr>
              <a:t>Salmonella NGS at PHE</a:t>
            </a:r>
            <a:endParaRPr lang="en-US" dirty="0">
              <a:solidFill>
                <a:prstClr val="white"/>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411701" cy="4226302"/>
          </a:xfrm>
          <a:prstGeom prst="rect">
            <a:avLst/>
          </a:prstGeom>
          <a:noFill/>
        </p:spPr>
      </p:pic>
      <p:sp>
        <p:nvSpPr>
          <p:cNvPr id="7" name="Slide Number Placeholder 3"/>
          <p:cNvSpPr>
            <a:spLocks noGrp="1"/>
          </p:cNvSpPr>
          <p:nvPr>
            <p:ph type="sldNum" sz="quarter" idx="4294967295"/>
          </p:nvPr>
        </p:nvSpPr>
        <p:spPr>
          <a:xfrm>
            <a:off x="29386" y="6309320"/>
            <a:ext cx="9144000" cy="548680"/>
          </a:xfrm>
          <a:prstGeom prst="rect">
            <a:avLst/>
          </a:prstGeom>
        </p:spPr>
        <p:txBody>
          <a:bodyPr/>
          <a:lstStyle/>
          <a:p>
            <a:fld id="{E051598E-9D06-4046-8EF2-7702044C4E81}" type="slidenum">
              <a:rPr lang="en-US" smtClean="0">
                <a:solidFill>
                  <a:prstClr val="white"/>
                </a:solidFill>
              </a:rPr>
              <a:pPr/>
              <a:t>29</a:t>
            </a:fld>
            <a:endParaRPr lang="en-US" dirty="0">
              <a:solidFill>
                <a:prstClr val="white"/>
              </a:solidFill>
            </a:endParaRPr>
          </a:p>
        </p:txBody>
      </p:sp>
      <p:sp>
        <p:nvSpPr>
          <p:cNvPr id="9"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47046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2040"/>
            <a:ext cx="6408712" cy="648072"/>
          </a:xfrm>
        </p:spPr>
        <p:txBody>
          <a:bodyPr>
            <a:normAutofit fontScale="90000"/>
          </a:bodyPr>
          <a:lstStyle/>
          <a:p>
            <a:pPr marL="342900" indent="-342900"/>
            <a:r>
              <a:rPr lang="en-GB" dirty="0">
                <a:solidFill>
                  <a:srgbClr val="00B09F"/>
                </a:solidFill>
              </a:rPr>
              <a:t>Emerging or changing hazards:</a:t>
            </a:r>
            <a:br>
              <a:rPr lang="en-GB" i="1" dirty="0">
                <a:solidFill>
                  <a:srgbClr val="00B09F"/>
                </a:solidFill>
              </a:rPr>
            </a:br>
            <a:r>
              <a:rPr lang="en-GB" i="1" dirty="0">
                <a:solidFill>
                  <a:srgbClr val="00B09F"/>
                </a:solidFill>
              </a:rPr>
              <a:t>Salmonella</a:t>
            </a:r>
            <a:r>
              <a:rPr lang="en-GB" dirty="0">
                <a:solidFill>
                  <a:srgbClr val="00B09F"/>
                </a:solidFill>
              </a:rPr>
              <a:t> monitoring in </a:t>
            </a:r>
            <a:br>
              <a:rPr lang="en-GB" dirty="0">
                <a:solidFill>
                  <a:srgbClr val="00B09F"/>
                </a:solidFill>
              </a:rPr>
            </a:br>
            <a:r>
              <a:rPr lang="en-GB" dirty="0">
                <a:solidFill>
                  <a:srgbClr val="00B09F"/>
                </a:solidFill>
              </a:rPr>
              <a:t>imported chicken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6949264"/>
              </p:ext>
            </p:extLst>
          </p:nvPr>
        </p:nvGraphicFramePr>
        <p:xfrm>
          <a:off x="143510" y="1844824"/>
          <a:ext cx="8496940" cy="3744416"/>
        </p:xfrm>
        <a:graphic>
          <a:graphicData uri="http://schemas.openxmlformats.org/drawingml/2006/table">
            <a:tbl>
              <a:tblPr firstRow="1" firstCol="1" bandRow="1">
                <a:tableStyleId>{5C22544A-7EE6-4342-B048-85BDC9FD1C3A}</a:tableStyleId>
              </a:tblPr>
              <a:tblGrid>
                <a:gridCol w="1569800">
                  <a:extLst>
                    <a:ext uri="{9D8B030D-6E8A-4147-A177-3AD203B41FA5}">
                      <a16:colId xmlns:a16="http://schemas.microsoft.com/office/drawing/2014/main" val="20000"/>
                    </a:ext>
                  </a:extLst>
                </a:gridCol>
                <a:gridCol w="935059">
                  <a:extLst>
                    <a:ext uri="{9D8B030D-6E8A-4147-A177-3AD203B41FA5}">
                      <a16:colId xmlns:a16="http://schemas.microsoft.com/office/drawing/2014/main" val="20001"/>
                    </a:ext>
                  </a:extLst>
                </a:gridCol>
                <a:gridCol w="936159">
                  <a:extLst>
                    <a:ext uri="{9D8B030D-6E8A-4147-A177-3AD203B41FA5}">
                      <a16:colId xmlns:a16="http://schemas.microsoft.com/office/drawing/2014/main" val="20002"/>
                    </a:ext>
                  </a:extLst>
                </a:gridCol>
                <a:gridCol w="935059">
                  <a:extLst>
                    <a:ext uri="{9D8B030D-6E8A-4147-A177-3AD203B41FA5}">
                      <a16:colId xmlns:a16="http://schemas.microsoft.com/office/drawing/2014/main" val="20003"/>
                    </a:ext>
                  </a:extLst>
                </a:gridCol>
                <a:gridCol w="779950">
                  <a:extLst>
                    <a:ext uri="{9D8B030D-6E8A-4147-A177-3AD203B41FA5}">
                      <a16:colId xmlns:a16="http://schemas.microsoft.com/office/drawing/2014/main" val="20004"/>
                    </a:ext>
                  </a:extLst>
                </a:gridCol>
                <a:gridCol w="779950">
                  <a:extLst>
                    <a:ext uri="{9D8B030D-6E8A-4147-A177-3AD203B41FA5}">
                      <a16:colId xmlns:a16="http://schemas.microsoft.com/office/drawing/2014/main" val="20005"/>
                    </a:ext>
                  </a:extLst>
                </a:gridCol>
                <a:gridCol w="1247026">
                  <a:extLst>
                    <a:ext uri="{9D8B030D-6E8A-4147-A177-3AD203B41FA5}">
                      <a16:colId xmlns:a16="http://schemas.microsoft.com/office/drawing/2014/main" val="20006"/>
                    </a:ext>
                  </a:extLst>
                </a:gridCol>
                <a:gridCol w="1313937">
                  <a:extLst>
                    <a:ext uri="{9D8B030D-6E8A-4147-A177-3AD203B41FA5}">
                      <a16:colId xmlns:a16="http://schemas.microsoft.com/office/drawing/2014/main" val="20007"/>
                    </a:ext>
                  </a:extLst>
                </a:gridCol>
              </a:tblGrid>
              <a:tr h="817671">
                <a:tc>
                  <a:txBody>
                    <a:bodyPr/>
                    <a:lstStyle/>
                    <a:p>
                      <a:pPr>
                        <a:lnSpc>
                          <a:spcPct val="115000"/>
                        </a:lnSpc>
                        <a:spcAft>
                          <a:spcPts val="1000"/>
                        </a:spcAft>
                      </a:pPr>
                      <a:r>
                        <a:rPr lang="en-GB" sz="1100" dirty="0">
                          <a:effectLst/>
                        </a:rPr>
                        <a:t> </a:t>
                      </a:r>
                      <a:endParaRPr lang="en-GB" sz="1100" dirty="0">
                        <a:effectLst/>
                        <a:latin typeface="Calibri"/>
                        <a:ea typeface="Calibri"/>
                        <a:cs typeface="Times New Roman"/>
                      </a:endParaRPr>
                    </a:p>
                  </a:txBody>
                  <a:tcPr marL="68580" marR="68580" marT="0" marB="0" anchor="b"/>
                </a:tc>
                <a:tc gridSpan="6">
                  <a:txBody>
                    <a:bodyPr/>
                    <a:lstStyle/>
                    <a:p>
                      <a:pPr>
                        <a:lnSpc>
                          <a:spcPct val="115000"/>
                        </a:lnSpc>
                        <a:spcAft>
                          <a:spcPts val="1000"/>
                        </a:spcAft>
                      </a:pPr>
                      <a:r>
                        <a:rPr lang="en-GB" sz="1600" dirty="0">
                          <a:effectLst/>
                        </a:rPr>
                        <a:t>Number of consignments</a:t>
                      </a:r>
                      <a:endParaRPr lang="en-GB" sz="1600" dirty="0">
                        <a:effectLst/>
                        <a:latin typeface="Calibri"/>
                        <a:ea typeface="Calibri"/>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r>
                        <a:rPr lang="en-GB" sz="1600" dirty="0">
                          <a:effectLst/>
                        </a:rPr>
                        <a:t>Number of samples</a:t>
                      </a:r>
                      <a:endParaRPr lang="en-GB"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422399">
                <a:tc>
                  <a:txBody>
                    <a:bodyPr/>
                    <a:lstStyle/>
                    <a:p>
                      <a:pPr>
                        <a:lnSpc>
                          <a:spcPct val="115000"/>
                        </a:lnSpc>
                        <a:spcAft>
                          <a:spcPts val="1000"/>
                        </a:spcAft>
                      </a:pPr>
                      <a:endParaRPr lang="en-GB" sz="11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dirty="0">
                          <a:effectLst/>
                        </a:rPr>
                        <a:t>2013</a:t>
                      </a:r>
                      <a:endParaRPr lang="en-GB" sz="1800" b="1"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dirty="0">
                          <a:effectLst/>
                        </a:rPr>
                        <a:t>2014</a:t>
                      </a:r>
                      <a:endParaRPr lang="en-GB" sz="1800" b="1"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dirty="0">
                          <a:effectLst/>
                        </a:rPr>
                        <a:t>2015</a:t>
                      </a:r>
                      <a:endParaRPr lang="en-GB" sz="1800" b="1"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dirty="0">
                          <a:effectLst/>
                        </a:rPr>
                        <a:t>2016</a:t>
                      </a:r>
                      <a:endParaRPr lang="en-GB" sz="1800" b="1"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dirty="0">
                          <a:effectLst/>
                        </a:rPr>
                        <a:t>2017</a:t>
                      </a:r>
                      <a:endParaRPr lang="en-GB" sz="1800" b="1"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dirty="0">
                          <a:effectLst/>
                        </a:rPr>
                        <a:t>2018</a:t>
                      </a:r>
                      <a:endParaRPr lang="en-GB" sz="1800" b="1" dirty="0">
                        <a:effectLst/>
                        <a:latin typeface="Calibri"/>
                        <a:ea typeface="Calibri"/>
                        <a:cs typeface="Times New Roman"/>
                      </a:endParaRPr>
                    </a:p>
                  </a:txBody>
                  <a:tcPr marL="68580" marR="68580" marT="0" marB="0" anchor="b"/>
                </a:tc>
                <a:tc>
                  <a:txBody>
                    <a:bodyPr/>
                    <a:lstStyle/>
                    <a:p>
                      <a:pPr>
                        <a:lnSpc>
                          <a:spcPct val="115000"/>
                        </a:lnSpc>
                      </a:pPr>
                      <a:endParaRPr lang="en-GB" sz="1800">
                        <a:effectLst/>
                        <a:latin typeface="Calibri"/>
                      </a:endParaRPr>
                    </a:p>
                  </a:txBody>
                  <a:tcPr marL="68580" marR="68580" marT="0" marB="0" anchor="b"/>
                </a:tc>
                <a:extLst>
                  <a:ext uri="{0D108BD9-81ED-4DB2-BD59-A6C34878D82A}">
                    <a16:rowId xmlns:a16="http://schemas.microsoft.com/office/drawing/2014/main" val="10001"/>
                  </a:ext>
                </a:extLst>
              </a:tr>
              <a:tr h="417391">
                <a:tc>
                  <a:txBody>
                    <a:bodyPr/>
                    <a:lstStyle/>
                    <a:p>
                      <a:pPr>
                        <a:lnSpc>
                          <a:spcPct val="115000"/>
                        </a:lnSpc>
                        <a:spcAft>
                          <a:spcPts val="1000"/>
                        </a:spcAft>
                      </a:pPr>
                      <a:r>
                        <a:rPr lang="en-GB" sz="2000" dirty="0">
                          <a:effectLst/>
                        </a:rPr>
                        <a:t>Cooked </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32</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29</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31</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50</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261</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64</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2,268</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417391">
                <a:tc>
                  <a:txBody>
                    <a:bodyPr/>
                    <a:lstStyle/>
                    <a:p>
                      <a:pPr>
                        <a:lnSpc>
                          <a:spcPct val="115000"/>
                        </a:lnSpc>
                        <a:spcAft>
                          <a:spcPts val="1000"/>
                        </a:spcAft>
                      </a:pPr>
                      <a:r>
                        <a:rPr lang="en-GB" sz="2000" dirty="0">
                          <a:effectLst/>
                        </a:rPr>
                        <a:t>Marinated</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11</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80</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417391">
                <a:tc>
                  <a:txBody>
                    <a:bodyPr/>
                    <a:lstStyle/>
                    <a:p>
                      <a:pPr>
                        <a:lnSpc>
                          <a:spcPct val="115000"/>
                        </a:lnSpc>
                        <a:spcAft>
                          <a:spcPts val="1000"/>
                        </a:spcAft>
                      </a:pPr>
                      <a:r>
                        <a:rPr lang="en-GB" sz="2000" dirty="0">
                          <a:effectLst/>
                        </a:rPr>
                        <a:t>Salted</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23</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53</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29</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47</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383</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0</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2,591</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417391">
                <a:tc>
                  <a:txBody>
                    <a:bodyPr/>
                    <a:lstStyle/>
                    <a:p>
                      <a:pPr>
                        <a:lnSpc>
                          <a:spcPct val="115000"/>
                        </a:lnSpc>
                        <a:spcAft>
                          <a:spcPts val="1000"/>
                        </a:spcAft>
                      </a:pPr>
                      <a:r>
                        <a:rPr lang="en-GB" sz="2000" dirty="0">
                          <a:effectLst/>
                        </a:rPr>
                        <a:t>Raw</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14</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9</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7</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13</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101</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92</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1,165</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417391">
                <a:tc>
                  <a:txBody>
                    <a:bodyPr/>
                    <a:lstStyle/>
                    <a:p>
                      <a:pPr>
                        <a:lnSpc>
                          <a:spcPct val="115000"/>
                        </a:lnSpc>
                        <a:spcAft>
                          <a:spcPts val="1000"/>
                        </a:spcAft>
                      </a:pPr>
                      <a:r>
                        <a:rPr lang="en-GB" sz="2000" dirty="0">
                          <a:effectLst/>
                        </a:rPr>
                        <a:t>NK</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8</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180</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417391">
                <a:tc>
                  <a:txBody>
                    <a:bodyPr/>
                    <a:lstStyle/>
                    <a:p>
                      <a:pPr>
                        <a:lnSpc>
                          <a:spcPct val="115000"/>
                        </a:lnSpc>
                        <a:spcAft>
                          <a:spcPts val="1000"/>
                        </a:spcAft>
                      </a:pPr>
                      <a:r>
                        <a:rPr lang="en-GB" sz="2000" dirty="0">
                          <a:effectLst/>
                        </a:rPr>
                        <a:t>Total </a:t>
                      </a:r>
                      <a:endParaRPr lang="en-GB" sz="2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81</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93</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70</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129</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747</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156</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6,284</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4319D5D9-F7ED-4C40-8E1A-3B405A11DF8A}" type="slidenum">
              <a:rPr lang="en-US" smtClean="0"/>
              <a:pPr>
                <a:defRPr/>
              </a:pPr>
              <a:t>3</a:t>
            </a:fld>
            <a:endParaRPr lang="en-US"/>
          </a:p>
        </p:txBody>
      </p:sp>
      <p:pic>
        <p:nvPicPr>
          <p:cNvPr id="11" name="Picture 2" descr="\\hpa.org.uk\cepr\Shared Data\FWE\caroline.willis\Caroline\Caroline\Outbreak Control Meetings\Vitacress Sept 13\DSCN0047.JPG"/>
          <p:cNvPicPr>
            <a:picLocks noChangeAspect="1" noChangeArrowheads="1"/>
          </p:cNvPicPr>
          <p:nvPr/>
        </p:nvPicPr>
        <p:blipFill>
          <a:blip cstate="print">
            <a:extLst>
              <a:ext uri="{28A0092B-C50C-407E-A947-70E740481C1C}">
                <a14:useLocalDpi xmlns:a14="http://schemas.microsoft.com/office/drawing/2010/main" val="0"/>
              </a:ext>
            </a:extLst>
          </a:blip>
          <a:srcRect t="14362"/>
          <a:stretch>
            <a:fillRect/>
          </a:stretch>
        </p:blipFill>
        <p:spPr bwMode="auto">
          <a:xfrm flipH="1" flipV="1">
            <a:off x="2728920" y="6304944"/>
            <a:ext cx="89285" cy="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flipH="1">
            <a:off x="832466" y="4985430"/>
            <a:ext cx="90093"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5536" y="5679306"/>
            <a:ext cx="7992888" cy="523220"/>
          </a:xfrm>
          <a:prstGeom prst="rect">
            <a:avLst/>
          </a:prstGeom>
          <a:noFill/>
        </p:spPr>
        <p:txBody>
          <a:bodyPr wrap="square" rtlCol="0">
            <a:spAutoFit/>
          </a:bodyPr>
          <a:lstStyle/>
          <a:p>
            <a:r>
              <a:rPr lang="en-GB" sz="2800" i="1" dirty="0"/>
              <a:t>Salmonella</a:t>
            </a:r>
            <a:r>
              <a:rPr lang="en-GB" sz="2800" dirty="0"/>
              <a:t> not detected in any cooked product</a:t>
            </a:r>
          </a:p>
        </p:txBody>
      </p:sp>
      <p:sp>
        <p:nvSpPr>
          <p:cNvPr id="12"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905527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3728" y="260648"/>
            <a:ext cx="6408712" cy="648072"/>
          </a:xfrm>
        </p:spPr>
        <p:txBody>
          <a:bodyPr/>
          <a:lstStyle/>
          <a:p>
            <a:r>
              <a:rPr lang="en-GB" dirty="0"/>
              <a:t>Therefore………</a:t>
            </a:r>
          </a:p>
        </p:txBody>
      </p:sp>
      <p:sp>
        <p:nvSpPr>
          <p:cNvPr id="8" name="Content Placeholder 7"/>
          <p:cNvSpPr>
            <a:spLocks noGrp="1"/>
          </p:cNvSpPr>
          <p:nvPr>
            <p:ph idx="1"/>
          </p:nvPr>
        </p:nvSpPr>
        <p:spPr>
          <a:xfrm>
            <a:off x="467544" y="1340768"/>
            <a:ext cx="8028000" cy="5517232"/>
          </a:xfrm>
        </p:spPr>
        <p:txBody>
          <a:bodyPr>
            <a:normAutofit lnSpcReduction="10000"/>
          </a:bodyPr>
          <a:lstStyle/>
          <a:p>
            <a:r>
              <a:rPr lang="en-GB" sz="2000" dirty="0"/>
              <a:t>It will be unlikely to identify more than one cases of salmonellosis due to the same </a:t>
            </a:r>
            <a:r>
              <a:rPr lang="en-GB" sz="2000" i="1" dirty="0"/>
              <a:t>Salmonella</a:t>
            </a:r>
            <a:r>
              <a:rPr lang="en-GB" sz="2000" dirty="0"/>
              <a:t> strain resulting from consumption of betel leaves from a single contaminated consignment</a:t>
            </a:r>
          </a:p>
          <a:p>
            <a:r>
              <a:rPr lang="en-GB" sz="2000" dirty="0"/>
              <a:t>An exceedance generated from a  surveillance system based on recognition of clusters of two or more cases associated with a common betel leaf consumption is unlikely to occur</a:t>
            </a:r>
          </a:p>
          <a:p>
            <a:endParaRPr lang="en-GB" sz="2000" dirty="0"/>
          </a:p>
          <a:p>
            <a:r>
              <a:rPr lang="en-GB" sz="2000" dirty="0"/>
              <a:t>There is a low probability of foods in general associated with transmission of disease being sampled independently of outbreak/incident investigations, although this has occurred in the past with other foods (e.g. </a:t>
            </a:r>
            <a:r>
              <a:rPr lang="en-GB" sz="2000" i="1" dirty="0"/>
              <a:t>S</a:t>
            </a:r>
            <a:r>
              <a:rPr lang="en-GB" sz="2000" dirty="0"/>
              <a:t>. Newport in watermelon in 2011)</a:t>
            </a:r>
          </a:p>
          <a:p>
            <a:r>
              <a:rPr lang="en-GB" sz="2000" dirty="0"/>
              <a:t>Despite the high discriminatory power of WGS, the high heterogeneity of the </a:t>
            </a:r>
            <a:r>
              <a:rPr lang="en-GB" sz="2000" i="1" dirty="0"/>
              <a:t>Salmonella</a:t>
            </a:r>
            <a:r>
              <a:rPr lang="en-GB" sz="2000" dirty="0"/>
              <a:t> present in betel leaves, the probability of detecting a link with a </a:t>
            </a:r>
            <a:r>
              <a:rPr lang="en-GB" sz="2000" i="1" dirty="0"/>
              <a:t>Salmonella</a:t>
            </a:r>
            <a:r>
              <a:rPr lang="en-GB" sz="2000" dirty="0"/>
              <a:t> from a patient is very low </a:t>
            </a:r>
          </a:p>
          <a:p>
            <a:endParaRPr lang="en-GB" dirty="0"/>
          </a:p>
          <a:p>
            <a:r>
              <a:rPr lang="en-GB" dirty="0"/>
              <a:t>    </a:t>
            </a:r>
          </a:p>
        </p:txBody>
      </p:sp>
      <p:sp>
        <p:nvSpPr>
          <p:cNvPr id="5" name="Slide Number Placeholder 4"/>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30</a:t>
            </a:fld>
            <a:endParaRPr lang="en-US" dirty="0">
              <a:solidFill>
                <a:prstClr val="white"/>
              </a:solidFill>
            </a:endParaRPr>
          </a:p>
        </p:txBody>
      </p:sp>
      <p:sp>
        <p:nvSpPr>
          <p:cNvPr id="6" name="Footer Placeholder 5"/>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9" name="Slide Number Placeholder 3"/>
          <p:cNvSpPr>
            <a:spLocks noGrp="1"/>
          </p:cNvSpPr>
          <p:nvPr>
            <p:ph type="sldNum" sz="quarter" idx="4294967295"/>
          </p:nvPr>
        </p:nvSpPr>
        <p:spPr>
          <a:xfrm>
            <a:off x="0" y="6314644"/>
            <a:ext cx="9144000" cy="548680"/>
          </a:xfrm>
          <a:prstGeom prst="rect">
            <a:avLst/>
          </a:prstGeom>
        </p:spPr>
        <p:txBody>
          <a:bodyPr/>
          <a:lstStyle/>
          <a:p>
            <a:fld id="{E051598E-9D06-4046-8EF2-7702044C4E81}" type="slidenum">
              <a:rPr lang="en-US" smtClean="0">
                <a:solidFill>
                  <a:prstClr val="white"/>
                </a:solidFill>
              </a:rPr>
              <a:pPr/>
              <a:t>30</a:t>
            </a:fld>
            <a:endParaRPr lang="en-US" dirty="0">
              <a:solidFill>
                <a:prstClr val="white"/>
              </a:solidFill>
            </a:endParaRPr>
          </a:p>
        </p:txBody>
      </p:sp>
      <p:sp>
        <p:nvSpPr>
          <p:cNvPr id="11"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1985769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60648"/>
            <a:ext cx="6840760" cy="1224136"/>
          </a:xfrm>
        </p:spPr>
        <p:txBody>
          <a:bodyPr>
            <a:noAutofit/>
          </a:bodyPr>
          <a:lstStyle/>
          <a:p>
            <a:r>
              <a:rPr lang="en-GB" sz="4200" dirty="0">
                <a:solidFill>
                  <a:srgbClr val="00B09F"/>
                </a:solidFill>
              </a:rPr>
              <a:t>Population estimate of infection</a:t>
            </a:r>
          </a:p>
        </p:txBody>
      </p:sp>
      <p:sp>
        <p:nvSpPr>
          <p:cNvPr id="3" name="Content Placeholder 2"/>
          <p:cNvSpPr>
            <a:spLocks noGrp="1"/>
          </p:cNvSpPr>
          <p:nvPr>
            <p:ph idx="1"/>
          </p:nvPr>
        </p:nvSpPr>
        <p:spPr>
          <a:xfrm>
            <a:off x="323528" y="1340768"/>
            <a:ext cx="8028000" cy="4824536"/>
          </a:xfrm>
        </p:spPr>
        <p:txBody>
          <a:bodyPr>
            <a:normAutofit fontScale="92500" lnSpcReduction="20000"/>
          </a:bodyPr>
          <a:lstStyle/>
          <a:p>
            <a:r>
              <a:rPr lang="en-GB" sz="2600" b="1" dirty="0"/>
              <a:t>scenario 2:</a:t>
            </a:r>
            <a:r>
              <a:rPr lang="en-GB" sz="2600" dirty="0"/>
              <a:t> 12.8 million betel leaf servings per year </a:t>
            </a:r>
          </a:p>
          <a:p>
            <a:pPr marL="501104" lvl="2" indent="-285750"/>
            <a:r>
              <a:rPr lang="en-GB" sz="2600" dirty="0"/>
              <a:t>960 cases per year (range 612 to 1456) </a:t>
            </a:r>
          </a:p>
          <a:p>
            <a:pPr marL="501104" lvl="2" indent="-285750"/>
            <a:r>
              <a:rPr lang="en-GB" sz="2600" dirty="0"/>
              <a:t>204 cases per year (range 130 to 310)    </a:t>
            </a:r>
          </a:p>
          <a:p>
            <a:pPr lvl="2" indent="0">
              <a:buNone/>
            </a:pPr>
            <a:r>
              <a:rPr lang="en-GB" sz="2600" dirty="0"/>
              <a:t>    reported to national surveillance </a:t>
            </a:r>
          </a:p>
          <a:p>
            <a:pPr lvl="2" indent="0">
              <a:buNone/>
            </a:pPr>
            <a:endParaRPr lang="en-GB" sz="2600" dirty="0"/>
          </a:p>
          <a:p>
            <a:r>
              <a:rPr lang="en-GB" sz="2400" dirty="0"/>
              <a:t>Predictions from this model that cases associated with betel leaf consumption will:</a:t>
            </a:r>
          </a:p>
          <a:p>
            <a:pPr marL="1183050" lvl="3" indent="-285750"/>
            <a:r>
              <a:rPr lang="en-GB" sz="2400" dirty="0"/>
              <a:t>occur in specific Asian ethnic groups</a:t>
            </a:r>
          </a:p>
          <a:p>
            <a:pPr marL="1183050" lvl="3" indent="-285750"/>
            <a:r>
              <a:rPr lang="en-GB" sz="2400" dirty="0"/>
              <a:t>be due to a very diverse group of Salmonella</a:t>
            </a:r>
          </a:p>
          <a:p>
            <a:pPr marL="1183050" lvl="3" indent="-285750"/>
            <a:r>
              <a:rPr lang="en-GB" sz="2400" dirty="0"/>
              <a:t>not occur in recognised outbreaks</a:t>
            </a:r>
          </a:p>
          <a:p>
            <a:pPr marL="1183050" lvl="3" indent="-285750"/>
            <a:r>
              <a:rPr lang="en-GB" sz="2400" dirty="0"/>
              <a:t>occur least often in Jan-March </a:t>
            </a:r>
          </a:p>
          <a:p>
            <a:pPr marL="1183050" lvl="3" indent="-285750"/>
            <a:r>
              <a:rPr lang="en-GB" sz="2400" dirty="0"/>
              <a:t>present as infections due to other enteric pathogens</a:t>
            </a:r>
          </a:p>
          <a:p>
            <a:pPr marL="1183050" lvl="3" indent="-285750"/>
            <a:r>
              <a:rPr lang="en-GB" sz="2400" dirty="0"/>
              <a:t>be ‘under the radar’ for current surveillance systems </a:t>
            </a:r>
          </a:p>
          <a:p>
            <a:endParaRPr lang="en-GB" sz="2400" dirty="0"/>
          </a:p>
          <a:p>
            <a:pPr lvl="2" indent="0">
              <a:buNone/>
            </a:pPr>
            <a:endParaRPr lang="en-GB" sz="3100" dirty="0"/>
          </a:p>
          <a:p>
            <a:pPr marL="501104" lvl="2" indent="-285750"/>
            <a:endParaRPr lang="en-GB" dirty="0"/>
          </a:p>
          <a:p>
            <a:pPr lvl="2" indent="0">
              <a:buNone/>
            </a:pPr>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31</a:t>
            </a:fld>
            <a:endParaRPr lang="en-US" dirty="0">
              <a:solidFill>
                <a:prstClr val="white"/>
              </a:solidFill>
            </a:endParaRPr>
          </a:p>
        </p:txBody>
      </p:sp>
      <p:sp>
        <p:nvSpPr>
          <p:cNvPr id="5"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Modelling risk of salmonellosis from betel leaves</a:t>
            </a:r>
          </a:p>
        </p:txBody>
      </p:sp>
      <p:sp>
        <p:nvSpPr>
          <p:cNvPr id="6"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47083B38-38E0-41DD-A66E-1D50CDB92E7B}" type="slidenum">
              <a:rPr lang="en-US" altLang="en-US" sz="1200">
                <a:solidFill>
                  <a:schemeClr val="bg1"/>
                </a:solidFill>
              </a:rPr>
              <a:pPr eaLnBrk="1" hangingPunct="1">
                <a:spcBef>
                  <a:spcPct val="0"/>
                </a:spcBef>
                <a:buFontTx/>
                <a:buNone/>
              </a:pPr>
              <a:t>31</a:t>
            </a:fld>
            <a:endParaRPr lang="en-US" altLang="en-US" sz="1200">
              <a:solidFill>
                <a:schemeClr val="bg1"/>
              </a:solidFill>
            </a:endParaRPr>
          </a:p>
        </p:txBody>
      </p:sp>
      <p:sp>
        <p:nvSpPr>
          <p:cNvPr id="8"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4161701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556792"/>
            <a:ext cx="7992888" cy="4064455"/>
          </a:xfrm>
        </p:spPr>
        <p:txBody>
          <a:bodyPr/>
          <a:lstStyle/>
          <a:p>
            <a:r>
              <a:rPr lang="en-GB" sz="3600" b="1" dirty="0">
                <a:solidFill>
                  <a:srgbClr val="00B09F"/>
                </a:solidFill>
              </a:rPr>
              <a:t>Imported food data</a:t>
            </a:r>
          </a:p>
          <a:p>
            <a:r>
              <a:rPr lang="en-GB" sz="3600" dirty="0"/>
              <a:t>	important for surveillance </a:t>
            </a:r>
          </a:p>
          <a:p>
            <a:r>
              <a:rPr lang="en-GB" sz="3600" dirty="0"/>
              <a:t>	unique data-stream for public health</a:t>
            </a:r>
          </a:p>
          <a:p>
            <a:r>
              <a:rPr lang="en-GB" sz="3600" dirty="0"/>
              <a:t>	currently underutilized</a:t>
            </a:r>
          </a:p>
          <a:p>
            <a:r>
              <a:rPr lang="en-GB" sz="3600" dirty="0"/>
              <a:t>	important post Brexit</a:t>
            </a:r>
          </a:p>
        </p:txBody>
      </p:sp>
      <p:sp>
        <p:nvSpPr>
          <p:cNvPr id="4"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47083B38-38E0-41DD-A66E-1D50CDB92E7B}" type="slidenum">
              <a:rPr lang="en-US" altLang="en-US" sz="1200">
                <a:solidFill>
                  <a:schemeClr val="bg1"/>
                </a:solidFill>
              </a:rPr>
              <a:pPr eaLnBrk="1" hangingPunct="1">
                <a:spcBef>
                  <a:spcPct val="0"/>
                </a:spcBef>
                <a:buFontTx/>
                <a:buNone/>
              </a:pPr>
              <a:t>32</a:t>
            </a:fld>
            <a:endParaRPr lang="en-US" altLang="en-US" sz="1200">
              <a:solidFill>
                <a:schemeClr val="bg1"/>
              </a:solidFill>
            </a:endParaRPr>
          </a:p>
        </p:txBody>
      </p:sp>
      <p:sp>
        <p:nvSpPr>
          <p:cNvPr id="5"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215650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828" y="2204864"/>
            <a:ext cx="7110344" cy="1989072"/>
          </a:xfrm>
        </p:spPr>
        <p:txBody>
          <a:bodyPr/>
          <a:lstStyle/>
          <a:p>
            <a:r>
              <a:rPr lang="en-GB" sz="6600" dirty="0"/>
              <a:t>Its all team work!</a:t>
            </a:r>
          </a:p>
        </p:txBody>
      </p:sp>
      <p:sp>
        <p:nvSpPr>
          <p:cNvPr id="4"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hangingPunct="1">
              <a:spcBef>
                <a:spcPct val="0"/>
              </a:spcBef>
              <a:buFontTx/>
              <a:buNone/>
            </a:pPr>
            <a:r>
              <a:rPr lang="en-US" altLang="en-US" sz="1200">
                <a:solidFill>
                  <a:schemeClr val="bg1"/>
                </a:solidFill>
              </a:rPr>
              <a:t>  </a:t>
            </a:r>
            <a:fld id="{47083B38-38E0-41DD-A66E-1D50CDB92E7B}" type="slidenum">
              <a:rPr lang="en-US" altLang="en-US" sz="1200">
                <a:solidFill>
                  <a:schemeClr val="bg1"/>
                </a:solidFill>
              </a:rPr>
              <a:pPr eaLnBrk="1" hangingPunct="1">
                <a:spcBef>
                  <a:spcPct val="0"/>
                </a:spcBef>
                <a:buFontTx/>
                <a:buNone/>
              </a:pPr>
              <a:t>33</a:t>
            </a:fld>
            <a:endParaRPr lang="en-US" altLang="en-US" sz="1200">
              <a:solidFill>
                <a:schemeClr val="bg1"/>
              </a:solidFill>
            </a:endParaRPr>
          </a:p>
        </p:txBody>
      </p:sp>
      <p:sp>
        <p:nvSpPr>
          <p:cNvPr id="6"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417652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8028000" cy="648072"/>
          </a:xfrm>
        </p:spPr>
        <p:txBody>
          <a:bodyPr>
            <a:normAutofit/>
          </a:bodyPr>
          <a:lstStyle/>
          <a:p>
            <a:pPr marL="342900" indent="-342900"/>
            <a:r>
              <a:rPr lang="en-GB" dirty="0">
                <a:solidFill>
                  <a:srgbClr val="00B09F"/>
                </a:solidFill>
              </a:rPr>
              <a:t>Salmonella in imported chicken</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4319D5D9-F7ED-4C40-8E1A-3B405A11DF8A}" type="slidenum">
              <a:rPr lang="en-US" smtClean="0"/>
              <a:pPr>
                <a:defRPr/>
              </a:pPr>
              <a:t>4</a:t>
            </a:fld>
            <a:endParaRPr lang="en-US"/>
          </a:p>
        </p:txBody>
      </p:sp>
      <p:pic>
        <p:nvPicPr>
          <p:cNvPr id="11" name="Picture 2" descr="\\hpa.org.uk\cepr\Shared Data\FWE\caroline.willis\Caroline\Caroline\Outbreak Control Meetings\Vitacress Sept 13\DSCN0047.JPG"/>
          <p:cNvPicPr>
            <a:picLocks noChangeAspect="1" noChangeArrowheads="1"/>
          </p:cNvPicPr>
          <p:nvPr/>
        </p:nvPicPr>
        <p:blipFill>
          <a:blip cstate="print">
            <a:extLst>
              <a:ext uri="{28A0092B-C50C-407E-A947-70E740481C1C}">
                <a14:useLocalDpi xmlns:a14="http://schemas.microsoft.com/office/drawing/2010/main" val="0"/>
              </a:ext>
            </a:extLst>
          </a:blip>
          <a:srcRect t="14362"/>
          <a:stretch>
            <a:fillRect/>
          </a:stretch>
        </p:blipFill>
        <p:spPr bwMode="auto">
          <a:xfrm flipH="1" flipV="1">
            <a:off x="2728920" y="6304944"/>
            <a:ext cx="89285" cy="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flipH="1">
            <a:off x="832466" y="4985430"/>
            <a:ext cx="90093" cy="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262753113"/>
              </p:ext>
            </p:extLst>
          </p:nvPr>
        </p:nvGraphicFramePr>
        <p:xfrm>
          <a:off x="323528" y="2132856"/>
          <a:ext cx="8136904" cy="3114320"/>
        </p:xfrm>
        <a:graphic>
          <a:graphicData uri="http://schemas.openxmlformats.org/drawingml/2006/table">
            <a:tbl>
              <a:tblPr firstRow="1" firstCol="1" bandRow="1">
                <a:tableStyleId>{5C22544A-7EE6-4342-B048-85BDC9FD1C3A}</a:tableStyleId>
              </a:tblPr>
              <a:tblGrid>
                <a:gridCol w="1164610">
                  <a:extLst>
                    <a:ext uri="{9D8B030D-6E8A-4147-A177-3AD203B41FA5}">
                      <a16:colId xmlns:a16="http://schemas.microsoft.com/office/drawing/2014/main" val="20000"/>
                    </a:ext>
                  </a:extLst>
                </a:gridCol>
                <a:gridCol w="983311">
                  <a:extLst>
                    <a:ext uri="{9D8B030D-6E8A-4147-A177-3AD203B41FA5}">
                      <a16:colId xmlns:a16="http://schemas.microsoft.com/office/drawing/2014/main" val="20001"/>
                    </a:ext>
                  </a:extLst>
                </a:gridCol>
                <a:gridCol w="1336689">
                  <a:extLst>
                    <a:ext uri="{9D8B030D-6E8A-4147-A177-3AD203B41FA5}">
                      <a16:colId xmlns:a16="http://schemas.microsoft.com/office/drawing/2014/main" val="20002"/>
                    </a:ext>
                  </a:extLst>
                </a:gridCol>
                <a:gridCol w="1017114">
                  <a:extLst>
                    <a:ext uri="{9D8B030D-6E8A-4147-A177-3AD203B41FA5}">
                      <a16:colId xmlns:a16="http://schemas.microsoft.com/office/drawing/2014/main" val="20003"/>
                    </a:ext>
                  </a:extLst>
                </a:gridCol>
                <a:gridCol w="1016088">
                  <a:extLst>
                    <a:ext uri="{9D8B030D-6E8A-4147-A177-3AD203B41FA5}">
                      <a16:colId xmlns:a16="http://schemas.microsoft.com/office/drawing/2014/main" val="20004"/>
                    </a:ext>
                  </a:extLst>
                </a:gridCol>
                <a:gridCol w="1167683">
                  <a:extLst>
                    <a:ext uri="{9D8B030D-6E8A-4147-A177-3AD203B41FA5}">
                      <a16:colId xmlns:a16="http://schemas.microsoft.com/office/drawing/2014/main" val="20005"/>
                    </a:ext>
                  </a:extLst>
                </a:gridCol>
                <a:gridCol w="1451409">
                  <a:extLst>
                    <a:ext uri="{9D8B030D-6E8A-4147-A177-3AD203B41FA5}">
                      <a16:colId xmlns:a16="http://schemas.microsoft.com/office/drawing/2014/main" val="20006"/>
                    </a:ext>
                  </a:extLst>
                </a:gridCol>
              </a:tblGrid>
              <a:tr h="622864">
                <a:tc>
                  <a:txBody>
                    <a:bodyPr/>
                    <a:lstStyle/>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68580" marR="68580" marT="0" marB="0" anchor="b"/>
                </a:tc>
                <a:tc gridSpan="6">
                  <a:txBody>
                    <a:bodyPr/>
                    <a:lstStyle/>
                    <a:p>
                      <a:pPr>
                        <a:lnSpc>
                          <a:spcPct val="115000"/>
                        </a:lnSpc>
                        <a:spcAft>
                          <a:spcPts val="1000"/>
                        </a:spcAft>
                      </a:pPr>
                      <a:r>
                        <a:rPr lang="en-GB" sz="1800" dirty="0">
                          <a:effectLst/>
                        </a:rPr>
                        <a:t>Number of consignments (Salmonella Detected)</a:t>
                      </a:r>
                      <a:endParaRPr lang="en-GB" sz="1800" dirty="0">
                        <a:effectLst/>
                        <a:latin typeface="Calibri"/>
                        <a:ea typeface="Calibri"/>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22864">
                <a:tc>
                  <a:txBody>
                    <a:bodyPr/>
                    <a:lstStyle/>
                    <a:p>
                      <a:pPr>
                        <a:lnSpc>
                          <a:spcPct val="115000"/>
                        </a:lnSpc>
                        <a:spcAft>
                          <a:spcPts val="1000"/>
                        </a:spcAft>
                      </a:pPr>
                      <a:r>
                        <a:rPr lang="en-GB" sz="1800" dirty="0">
                          <a:effectLst/>
                        </a:rPr>
                        <a:t>Year </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i="0" dirty="0">
                          <a:effectLst/>
                        </a:rPr>
                        <a:t>2013</a:t>
                      </a:r>
                      <a:endParaRPr lang="en-GB" sz="1800" b="1" i="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i="0" dirty="0">
                          <a:effectLst/>
                        </a:rPr>
                        <a:t>2014</a:t>
                      </a:r>
                      <a:endParaRPr lang="en-GB" sz="1800" b="1" i="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i="0" dirty="0">
                          <a:effectLst/>
                        </a:rPr>
                        <a:t>2015</a:t>
                      </a:r>
                      <a:endParaRPr lang="en-GB" sz="1800" b="1" i="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i="0" dirty="0">
                          <a:effectLst/>
                        </a:rPr>
                        <a:t>2016</a:t>
                      </a:r>
                      <a:endParaRPr lang="en-GB" sz="1800" b="1" i="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i="0" dirty="0">
                          <a:effectLst/>
                        </a:rPr>
                        <a:t>2017</a:t>
                      </a:r>
                      <a:endParaRPr lang="en-GB" sz="1800" b="1" i="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b="1" i="0" dirty="0">
                          <a:effectLst/>
                        </a:rPr>
                        <a:t>2018</a:t>
                      </a:r>
                      <a:endParaRPr lang="en-GB" sz="1800" b="1" i="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622864">
                <a:tc>
                  <a:txBody>
                    <a:bodyPr/>
                    <a:lstStyle/>
                    <a:p>
                      <a:pPr>
                        <a:lnSpc>
                          <a:spcPct val="115000"/>
                        </a:lnSpc>
                        <a:spcAft>
                          <a:spcPts val="1000"/>
                        </a:spcAft>
                      </a:pPr>
                      <a:r>
                        <a:rPr lang="en-GB" sz="1800">
                          <a:effectLst/>
                        </a:rPr>
                        <a:t>Brazil</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48(1)</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47 (2)</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14 (0)</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28 (1)</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667 (61)</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127 (6)</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622864">
                <a:tc>
                  <a:txBody>
                    <a:bodyPr/>
                    <a:lstStyle/>
                    <a:p>
                      <a:pPr>
                        <a:lnSpc>
                          <a:spcPct val="115000"/>
                        </a:lnSpc>
                        <a:spcAft>
                          <a:spcPts val="1000"/>
                        </a:spcAft>
                      </a:pPr>
                      <a:r>
                        <a:rPr lang="en-GB" sz="1800">
                          <a:effectLst/>
                        </a:rPr>
                        <a:t>Thailand</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24 (0)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27 (5)</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48 (5)</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96 (6)</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131 (16)</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25 (0)</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622864">
                <a:tc>
                  <a:txBody>
                    <a:bodyPr/>
                    <a:lstStyle/>
                    <a:p>
                      <a:pPr>
                        <a:lnSpc>
                          <a:spcPct val="115000"/>
                        </a:lnSpc>
                        <a:spcAft>
                          <a:spcPts val="1000"/>
                        </a:spcAft>
                      </a:pPr>
                      <a:r>
                        <a:rPr lang="en-GB" sz="1800" dirty="0">
                          <a:effectLst/>
                        </a:rPr>
                        <a:t>Other</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9 (0)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18 (0)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9 (1) </a:t>
                      </a:r>
                      <a:r>
                        <a:rPr lang="en-GB" sz="1800" baseline="30000" dirty="0">
                          <a:effectLst/>
                        </a:rPr>
                        <a:t>1</a:t>
                      </a:r>
                      <a:endParaRPr lang="en-GB" sz="1800" baseline="300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a:effectLst/>
                        </a:rPr>
                        <a:t>4 (0)</a:t>
                      </a:r>
                      <a:endParaRPr lang="en-GB" sz="180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17 (1) </a:t>
                      </a:r>
                      <a:r>
                        <a:rPr lang="en-GB" sz="1800" baseline="30000" dirty="0">
                          <a:effectLst/>
                        </a:rPr>
                        <a:t>2</a:t>
                      </a:r>
                      <a:endParaRPr lang="en-GB"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n-GB" sz="1800" dirty="0">
                          <a:effectLst/>
                        </a:rPr>
                        <a:t>4 (1) </a:t>
                      </a:r>
                      <a:r>
                        <a:rPr lang="en-GB" sz="1800" baseline="30000" dirty="0">
                          <a:effectLst/>
                        </a:rPr>
                        <a:t>3</a:t>
                      </a:r>
                      <a:endParaRPr lang="en-GB"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bl>
          </a:graphicData>
        </a:graphic>
      </p:graphicFrame>
      <p:sp>
        <p:nvSpPr>
          <p:cNvPr id="7" name="TextBox 6"/>
          <p:cNvSpPr txBox="1"/>
          <p:nvPr/>
        </p:nvSpPr>
        <p:spPr>
          <a:xfrm>
            <a:off x="467544" y="5532040"/>
            <a:ext cx="8352928" cy="461665"/>
          </a:xfrm>
          <a:prstGeom prst="rect">
            <a:avLst/>
          </a:prstGeom>
          <a:noFill/>
        </p:spPr>
        <p:txBody>
          <a:bodyPr wrap="square" rtlCol="0">
            <a:spAutoFit/>
          </a:bodyPr>
          <a:lstStyle/>
          <a:p>
            <a:r>
              <a:rPr lang="en-GB" sz="2400" baseline="30000" dirty="0"/>
              <a:t>1</a:t>
            </a:r>
            <a:r>
              <a:rPr lang="en-GB" sz="2400" dirty="0"/>
              <a:t>Israel, </a:t>
            </a:r>
            <a:r>
              <a:rPr lang="en-GB" sz="2400" baseline="30000" dirty="0"/>
              <a:t>2</a:t>
            </a:r>
            <a:r>
              <a:rPr lang="en-GB" sz="2400" dirty="0"/>
              <a:t>not stated, </a:t>
            </a:r>
            <a:r>
              <a:rPr lang="en-GB" sz="2400" baseline="30000" dirty="0"/>
              <a:t>3</a:t>
            </a:r>
            <a:r>
              <a:rPr lang="en-GB" sz="2400" dirty="0"/>
              <a:t>Chile  </a:t>
            </a:r>
          </a:p>
        </p:txBody>
      </p:sp>
      <p:sp>
        <p:nvSpPr>
          <p:cNvPr id="12" name="TextBox 11"/>
          <p:cNvSpPr txBox="1"/>
          <p:nvPr/>
        </p:nvSpPr>
        <p:spPr>
          <a:xfrm>
            <a:off x="107504" y="1283568"/>
            <a:ext cx="8352928" cy="461665"/>
          </a:xfrm>
          <a:prstGeom prst="rect">
            <a:avLst/>
          </a:prstGeom>
          <a:noFill/>
        </p:spPr>
        <p:txBody>
          <a:bodyPr wrap="square" rtlCol="0">
            <a:spAutoFit/>
          </a:bodyPr>
          <a:lstStyle/>
          <a:p>
            <a:r>
              <a:rPr lang="en-GB" sz="2400" i="1" dirty="0"/>
              <a:t>Salmonella</a:t>
            </a:r>
            <a:r>
              <a:rPr lang="en-GB" sz="2400" dirty="0"/>
              <a:t> detected in 106 (8%) of the 1276 consignments </a:t>
            </a:r>
          </a:p>
        </p:txBody>
      </p:sp>
      <p:sp>
        <p:nvSpPr>
          <p:cNvPr id="14"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112254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16632"/>
            <a:ext cx="6336704" cy="648072"/>
          </a:xfrm>
        </p:spPr>
        <p:txBody>
          <a:bodyPr>
            <a:normAutofit fontScale="90000"/>
          </a:bodyPr>
          <a:lstStyle/>
          <a:p>
            <a:r>
              <a:rPr lang="en-GB" i="1" dirty="0" err="1"/>
              <a:t>Serovars</a:t>
            </a:r>
            <a:r>
              <a:rPr lang="en-GB" i="1" dirty="0"/>
              <a:t> of Salmonella</a:t>
            </a:r>
            <a:r>
              <a:rPr lang="en-GB" dirty="0"/>
              <a:t> detected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60986"/>
              </p:ext>
            </p:extLst>
          </p:nvPr>
        </p:nvGraphicFramePr>
        <p:xfrm>
          <a:off x="251520" y="918600"/>
          <a:ext cx="8352929" cy="5327904"/>
        </p:xfrm>
        <a:graphic>
          <a:graphicData uri="http://schemas.openxmlformats.org/drawingml/2006/table">
            <a:tbl>
              <a:tblPr firstRow="1" firstCol="1" bandRow="1">
                <a:tableStyleId>{5C22544A-7EE6-4342-B048-85BDC9FD1C3A}</a:tableStyleId>
              </a:tblPr>
              <a:tblGrid>
                <a:gridCol w="331236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72830">
                  <a:extLst>
                    <a:ext uri="{9D8B030D-6E8A-4147-A177-3AD203B41FA5}">
                      <a16:colId xmlns:a16="http://schemas.microsoft.com/office/drawing/2014/main" val="20004"/>
                    </a:ext>
                  </a:extLst>
                </a:gridCol>
                <a:gridCol w="1027371">
                  <a:extLst>
                    <a:ext uri="{9D8B030D-6E8A-4147-A177-3AD203B41FA5}">
                      <a16:colId xmlns:a16="http://schemas.microsoft.com/office/drawing/2014/main" val="20005"/>
                    </a:ext>
                  </a:extLst>
                </a:gridCol>
              </a:tblGrid>
              <a:tr h="204362">
                <a:tc>
                  <a:txBody>
                    <a:bodyPr/>
                    <a:lstStyle/>
                    <a:p>
                      <a:pPr>
                        <a:lnSpc>
                          <a:spcPct val="115000"/>
                        </a:lnSpc>
                        <a:spcAft>
                          <a:spcPts val="1000"/>
                        </a:spcAft>
                      </a:pPr>
                      <a:r>
                        <a:rPr lang="en-GB" sz="1100" dirty="0">
                          <a:effectLst/>
                        </a:rPr>
                        <a:t> </a:t>
                      </a:r>
                      <a:endParaRPr lang="en-GB" sz="1100" dirty="0">
                        <a:effectLst/>
                        <a:latin typeface="Calibri"/>
                        <a:ea typeface="Calibri"/>
                        <a:cs typeface="Times New Roman"/>
                      </a:endParaRPr>
                    </a:p>
                  </a:txBody>
                  <a:tcPr marL="68470" marR="68470" marT="0" marB="0" anchor="b"/>
                </a:tc>
                <a:tc gridSpan="5">
                  <a:txBody>
                    <a:bodyPr/>
                    <a:lstStyle/>
                    <a:p>
                      <a:pPr algn="ctr">
                        <a:lnSpc>
                          <a:spcPct val="115000"/>
                        </a:lnSpc>
                        <a:spcAft>
                          <a:spcPts val="1000"/>
                        </a:spcAft>
                      </a:pPr>
                      <a:r>
                        <a:rPr lang="en-GB" sz="1600" dirty="0">
                          <a:effectLst/>
                        </a:rPr>
                        <a:t>Number of samples</a:t>
                      </a:r>
                      <a:endParaRPr lang="en-GB" sz="1600" dirty="0">
                        <a:effectLst/>
                        <a:latin typeface="Calibri"/>
                        <a:ea typeface="Calibri"/>
                        <a:cs typeface="Times New Roman"/>
                      </a:endParaRPr>
                    </a:p>
                  </a:txBody>
                  <a:tcPr marL="68470" marR="6847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04362">
                <a:tc>
                  <a:txBody>
                    <a:bodyPr/>
                    <a:lstStyle/>
                    <a:p>
                      <a:pPr>
                        <a:lnSpc>
                          <a:spcPct val="115000"/>
                        </a:lnSpc>
                        <a:spcAft>
                          <a:spcPts val="1000"/>
                        </a:spcAft>
                      </a:pPr>
                      <a:endParaRPr lang="en-GB" sz="11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b="1" dirty="0">
                          <a:effectLst/>
                        </a:rPr>
                        <a:t>Brazil</a:t>
                      </a:r>
                      <a:endParaRPr lang="en-GB" sz="1600" b="1"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b="1" dirty="0">
                          <a:effectLst/>
                        </a:rPr>
                        <a:t>Thailand</a:t>
                      </a:r>
                      <a:endParaRPr lang="en-GB" sz="1600" b="1"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b="1" dirty="0">
                          <a:effectLst/>
                        </a:rPr>
                        <a:t>Chile</a:t>
                      </a:r>
                      <a:endParaRPr lang="en-GB" sz="1600" b="1"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b="1" dirty="0">
                          <a:effectLst/>
                        </a:rPr>
                        <a:t>Israel</a:t>
                      </a:r>
                      <a:endParaRPr lang="en-GB" sz="1600" b="1"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b="1" dirty="0">
                          <a:effectLst/>
                        </a:rPr>
                        <a:t>NS</a:t>
                      </a:r>
                      <a:endParaRPr lang="en-GB" sz="1600" b="1"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1"/>
                  </a:ext>
                </a:extLst>
              </a:tr>
              <a:tr h="204689">
                <a:tc>
                  <a:txBody>
                    <a:bodyPr/>
                    <a:lstStyle/>
                    <a:p>
                      <a:pPr>
                        <a:lnSpc>
                          <a:spcPct val="115000"/>
                        </a:lnSpc>
                        <a:spcAft>
                          <a:spcPts val="1000"/>
                        </a:spcAft>
                      </a:pPr>
                      <a:r>
                        <a:rPr lang="en-GB" sz="1600" dirty="0">
                          <a:effectLst/>
                        </a:rPr>
                        <a:t>Total</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dirty="0">
                          <a:effectLst/>
                        </a:rPr>
                        <a:t>174</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dirty="0">
                          <a:effectLst/>
                        </a:rPr>
                        <a:t>49</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dirty="0">
                          <a:effectLst/>
                        </a:rPr>
                        <a:t>6</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tc>
                  <a:txBody>
                    <a:bodyPr/>
                    <a:lstStyle/>
                    <a:p>
                      <a:pPr algn="ctr">
                        <a:lnSpc>
                          <a:spcPct val="115000"/>
                        </a:lnSpc>
                        <a:spcAft>
                          <a:spcPts val="1000"/>
                        </a:spcAft>
                      </a:pPr>
                      <a:r>
                        <a:rPr lang="en-GB" sz="1600" dirty="0">
                          <a:effectLst/>
                        </a:rPr>
                        <a:t>10</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2"/>
                  </a:ext>
                </a:extLst>
              </a:tr>
              <a:tr h="204689">
                <a:tc>
                  <a:txBody>
                    <a:bodyPr/>
                    <a:lstStyle/>
                    <a:p>
                      <a:pPr>
                        <a:lnSpc>
                          <a:spcPct val="115000"/>
                        </a:lnSpc>
                        <a:spcAft>
                          <a:spcPts val="1000"/>
                        </a:spcAft>
                      </a:pPr>
                      <a:r>
                        <a:rPr lang="en-GB" sz="1600" dirty="0">
                          <a:effectLst/>
                        </a:rPr>
                        <a:t>Salmonella </a:t>
                      </a:r>
                      <a:r>
                        <a:rPr lang="en-GB" sz="1600" dirty="0" err="1">
                          <a:effectLst/>
                        </a:rPr>
                        <a:t>Agona</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5</a:t>
                      </a:r>
                      <a:endParaRPr lang="en-GB" sz="160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6</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03"/>
                  </a:ext>
                </a:extLst>
              </a:tr>
              <a:tr h="204689">
                <a:tc>
                  <a:txBody>
                    <a:bodyPr/>
                    <a:lstStyle/>
                    <a:p>
                      <a:pPr>
                        <a:lnSpc>
                          <a:spcPct val="115000"/>
                        </a:lnSpc>
                        <a:spcAft>
                          <a:spcPts val="1000"/>
                        </a:spcAft>
                      </a:pPr>
                      <a:r>
                        <a:rPr lang="en-GB" sz="1600" dirty="0">
                          <a:effectLst/>
                        </a:rPr>
                        <a:t>Salmonella Albany</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8</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dirty="0">
                          <a:effectLst/>
                        </a:rPr>
                        <a:t>1</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4"/>
                  </a:ext>
                </a:extLst>
              </a:tr>
              <a:tr h="204689">
                <a:tc>
                  <a:txBody>
                    <a:bodyPr/>
                    <a:lstStyle/>
                    <a:p>
                      <a:pPr>
                        <a:lnSpc>
                          <a:spcPct val="115000"/>
                        </a:lnSpc>
                        <a:spcAft>
                          <a:spcPts val="1000"/>
                        </a:spcAft>
                      </a:pPr>
                      <a:r>
                        <a:rPr lang="en-GB" sz="1600" dirty="0">
                          <a:effectLst/>
                        </a:rPr>
                        <a:t>Salmonella </a:t>
                      </a:r>
                      <a:r>
                        <a:rPr lang="en-GB" sz="1600" dirty="0" err="1">
                          <a:effectLst/>
                        </a:rPr>
                        <a:t>Binza</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05"/>
                  </a:ext>
                </a:extLst>
              </a:tr>
              <a:tr h="204689">
                <a:tc>
                  <a:txBody>
                    <a:bodyPr/>
                    <a:lstStyle/>
                    <a:p>
                      <a:pPr>
                        <a:lnSpc>
                          <a:spcPct val="115000"/>
                        </a:lnSpc>
                        <a:spcAft>
                          <a:spcPts val="1000"/>
                        </a:spcAft>
                      </a:pPr>
                      <a:r>
                        <a:rPr lang="en-GB" sz="1600" dirty="0">
                          <a:effectLst/>
                        </a:rPr>
                        <a:t>Salmonella </a:t>
                      </a:r>
                      <a:r>
                        <a:rPr lang="en-GB" sz="1600" dirty="0" err="1">
                          <a:effectLst/>
                        </a:rPr>
                        <a:t>Braenderup</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3</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dirty="0">
                          <a:effectLst/>
                        </a:rPr>
                        <a:t>1</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6"/>
                  </a:ext>
                </a:extLst>
              </a:tr>
              <a:tr h="204689">
                <a:tc>
                  <a:txBody>
                    <a:bodyPr/>
                    <a:lstStyle/>
                    <a:p>
                      <a:pPr>
                        <a:lnSpc>
                          <a:spcPct val="115000"/>
                        </a:lnSpc>
                        <a:spcAft>
                          <a:spcPts val="1000"/>
                        </a:spcAft>
                      </a:pPr>
                      <a:r>
                        <a:rPr lang="en-GB" sz="1600" dirty="0">
                          <a:effectLst/>
                        </a:rPr>
                        <a:t>Salmonella </a:t>
                      </a:r>
                      <a:r>
                        <a:rPr lang="en-GB" sz="1600" dirty="0" err="1">
                          <a:effectLst/>
                        </a:rPr>
                        <a:t>Enteritidis</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12</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dirty="0">
                          <a:effectLst/>
                        </a:rPr>
                        <a:t>3</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7"/>
                  </a:ext>
                </a:extLst>
              </a:tr>
              <a:tr h="204689">
                <a:tc>
                  <a:txBody>
                    <a:bodyPr/>
                    <a:lstStyle/>
                    <a:p>
                      <a:pPr>
                        <a:lnSpc>
                          <a:spcPct val="115000"/>
                        </a:lnSpc>
                        <a:spcAft>
                          <a:spcPts val="1000"/>
                        </a:spcAft>
                      </a:pPr>
                      <a:r>
                        <a:rPr lang="en-GB" sz="1600" dirty="0">
                          <a:effectLst/>
                        </a:rPr>
                        <a:t>Salmonella Give</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dirty="0">
                          <a:effectLst/>
                        </a:rPr>
                        <a:t>2</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8"/>
                  </a:ext>
                </a:extLst>
              </a:tr>
              <a:tr h="204689">
                <a:tc>
                  <a:txBody>
                    <a:bodyPr/>
                    <a:lstStyle/>
                    <a:p>
                      <a:pPr>
                        <a:lnSpc>
                          <a:spcPct val="115000"/>
                        </a:lnSpc>
                        <a:spcAft>
                          <a:spcPts val="1000"/>
                        </a:spcAft>
                      </a:pPr>
                      <a:r>
                        <a:rPr lang="en-GB" sz="1600" dirty="0">
                          <a:effectLst/>
                        </a:rPr>
                        <a:t>Salmonella Heidelberg</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139</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dirty="0">
                          <a:effectLst/>
                        </a:rPr>
                        <a:t>1</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09"/>
                  </a:ext>
                </a:extLst>
              </a:tr>
              <a:tr h="204689">
                <a:tc>
                  <a:txBody>
                    <a:bodyPr/>
                    <a:lstStyle/>
                    <a:p>
                      <a:pPr>
                        <a:lnSpc>
                          <a:spcPct val="115000"/>
                        </a:lnSpc>
                        <a:spcAft>
                          <a:spcPts val="1000"/>
                        </a:spcAft>
                      </a:pPr>
                      <a:r>
                        <a:rPr lang="en-GB" sz="1600" dirty="0">
                          <a:effectLst/>
                        </a:rPr>
                        <a:t>Salmonella </a:t>
                      </a:r>
                      <a:r>
                        <a:rPr lang="en-GB" sz="1600" dirty="0" err="1">
                          <a:effectLst/>
                        </a:rPr>
                        <a:t>Hvittingfoss</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0"/>
                  </a:ext>
                </a:extLst>
              </a:tr>
              <a:tr h="204689">
                <a:tc>
                  <a:txBody>
                    <a:bodyPr/>
                    <a:lstStyle/>
                    <a:p>
                      <a:pPr>
                        <a:lnSpc>
                          <a:spcPct val="115000"/>
                        </a:lnSpc>
                        <a:spcAft>
                          <a:spcPts val="1000"/>
                        </a:spcAft>
                      </a:pPr>
                      <a:r>
                        <a:rPr lang="en-GB" sz="1600" dirty="0">
                          <a:effectLst/>
                        </a:rPr>
                        <a:t>Salmonella </a:t>
                      </a:r>
                      <a:r>
                        <a:rPr lang="en-GB" sz="1600" dirty="0" err="1">
                          <a:effectLst/>
                        </a:rPr>
                        <a:t>Kedougou</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5</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1"/>
                  </a:ext>
                </a:extLst>
              </a:tr>
              <a:tr h="204689">
                <a:tc>
                  <a:txBody>
                    <a:bodyPr/>
                    <a:lstStyle/>
                    <a:p>
                      <a:pPr>
                        <a:lnSpc>
                          <a:spcPct val="115000"/>
                        </a:lnSpc>
                        <a:spcAft>
                          <a:spcPts val="1000"/>
                        </a:spcAft>
                      </a:pPr>
                      <a:r>
                        <a:rPr lang="en-GB" sz="1600" dirty="0">
                          <a:effectLst/>
                        </a:rPr>
                        <a:t>Salmonella </a:t>
                      </a:r>
                      <a:r>
                        <a:rPr lang="en-GB" sz="1600" dirty="0" err="1">
                          <a:effectLst/>
                        </a:rPr>
                        <a:t>Infantis</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6</a:t>
                      </a:r>
                      <a:endParaRPr lang="en-GB" sz="160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4</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2"/>
                  </a:ext>
                </a:extLst>
              </a:tr>
              <a:tr h="204689">
                <a:tc>
                  <a:txBody>
                    <a:bodyPr/>
                    <a:lstStyle/>
                    <a:p>
                      <a:pPr>
                        <a:lnSpc>
                          <a:spcPct val="115000"/>
                        </a:lnSpc>
                        <a:spcAft>
                          <a:spcPts val="1000"/>
                        </a:spcAft>
                      </a:pPr>
                      <a:r>
                        <a:rPr lang="en-GB" sz="1600" dirty="0">
                          <a:effectLst/>
                        </a:rPr>
                        <a:t>Salmonella </a:t>
                      </a:r>
                      <a:r>
                        <a:rPr lang="en-GB" sz="1600" dirty="0" err="1">
                          <a:effectLst/>
                        </a:rPr>
                        <a:t>Mbandaka</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dirty="0">
                          <a:effectLst/>
                        </a:rPr>
                        <a:t>1</a:t>
                      </a:r>
                      <a:endParaRPr lang="en-GB" sz="1600" dirty="0">
                        <a:effectLst/>
                        <a:latin typeface="Calibri"/>
                        <a:ea typeface="Calibri"/>
                        <a:cs typeface="Times New Roman"/>
                      </a:endParaRPr>
                    </a:p>
                  </a:txBody>
                  <a:tcPr marL="68470" marR="68470" marT="0" marB="0" anchor="b"/>
                </a:tc>
                <a:extLst>
                  <a:ext uri="{0D108BD9-81ED-4DB2-BD59-A6C34878D82A}">
                    <a16:rowId xmlns:a16="http://schemas.microsoft.com/office/drawing/2014/main" val="10013"/>
                  </a:ext>
                </a:extLst>
              </a:tr>
              <a:tr h="204689">
                <a:tc>
                  <a:txBody>
                    <a:bodyPr/>
                    <a:lstStyle/>
                    <a:p>
                      <a:pPr>
                        <a:lnSpc>
                          <a:spcPct val="115000"/>
                        </a:lnSpc>
                        <a:spcAft>
                          <a:spcPts val="1000"/>
                        </a:spcAft>
                      </a:pPr>
                      <a:r>
                        <a:rPr lang="en-GB" sz="1600" dirty="0">
                          <a:effectLst/>
                        </a:rPr>
                        <a:t>Salmonella Minnesota</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23</a:t>
                      </a:r>
                      <a:endParaRPr lang="en-GB" sz="160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4"/>
                  </a:ext>
                </a:extLst>
              </a:tr>
              <a:tr h="204689">
                <a:tc>
                  <a:txBody>
                    <a:bodyPr/>
                    <a:lstStyle/>
                    <a:p>
                      <a:pPr>
                        <a:lnSpc>
                          <a:spcPct val="115000"/>
                        </a:lnSpc>
                        <a:spcAft>
                          <a:spcPts val="1000"/>
                        </a:spcAft>
                      </a:pPr>
                      <a:r>
                        <a:rPr lang="en-GB" sz="1600" dirty="0">
                          <a:effectLst/>
                        </a:rPr>
                        <a:t>Salmonella Poona</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2</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5"/>
                  </a:ext>
                </a:extLst>
              </a:tr>
              <a:tr h="204689">
                <a:tc>
                  <a:txBody>
                    <a:bodyPr/>
                    <a:lstStyle/>
                    <a:p>
                      <a:pPr>
                        <a:lnSpc>
                          <a:spcPct val="115000"/>
                        </a:lnSpc>
                        <a:spcAft>
                          <a:spcPts val="1000"/>
                        </a:spcAft>
                      </a:pPr>
                      <a:r>
                        <a:rPr lang="en-GB" sz="1600" dirty="0">
                          <a:effectLst/>
                        </a:rPr>
                        <a:t>Salmonella Typhimurium</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4</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6"/>
                  </a:ext>
                </a:extLst>
              </a:tr>
              <a:tr h="204689">
                <a:tc>
                  <a:txBody>
                    <a:bodyPr/>
                    <a:lstStyle/>
                    <a:p>
                      <a:pPr>
                        <a:lnSpc>
                          <a:spcPct val="115000"/>
                        </a:lnSpc>
                        <a:spcAft>
                          <a:spcPts val="1000"/>
                        </a:spcAft>
                      </a:pPr>
                      <a:r>
                        <a:rPr lang="en-GB" sz="1600" dirty="0">
                          <a:effectLst/>
                        </a:rPr>
                        <a:t>Salmonella Virchow</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1</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7"/>
                  </a:ext>
                </a:extLst>
              </a:tr>
              <a:tr h="204689">
                <a:tc>
                  <a:txBody>
                    <a:bodyPr/>
                    <a:lstStyle/>
                    <a:p>
                      <a:pPr>
                        <a:lnSpc>
                          <a:spcPct val="115000"/>
                        </a:lnSpc>
                        <a:spcAft>
                          <a:spcPts val="1000"/>
                        </a:spcAft>
                      </a:pPr>
                      <a:r>
                        <a:rPr lang="en-GB" sz="1600" dirty="0">
                          <a:effectLst/>
                        </a:rPr>
                        <a:t>Salmonella </a:t>
                      </a:r>
                      <a:r>
                        <a:rPr lang="en-GB" sz="1600" dirty="0" err="1">
                          <a:effectLst/>
                        </a:rPr>
                        <a:t>Weltevreden</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spcAft>
                          <a:spcPts val="1000"/>
                        </a:spcAft>
                      </a:pPr>
                      <a:r>
                        <a:rPr lang="en-GB" sz="1600">
                          <a:effectLst/>
                        </a:rPr>
                        <a:t>2</a:t>
                      </a:r>
                      <a:endParaRPr lang="en-GB" sz="1600">
                        <a:effectLst/>
                        <a:latin typeface="Calibri"/>
                        <a:ea typeface="Calibri"/>
                        <a:cs typeface="Times New Roman"/>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a:effectLst/>
                        <a:latin typeface="Calibri"/>
                      </a:endParaRPr>
                    </a:p>
                  </a:txBody>
                  <a:tcPr marL="68470" marR="68470" marT="0" marB="0" anchor="b"/>
                </a:tc>
                <a:tc>
                  <a:txBody>
                    <a:bodyPr/>
                    <a:lstStyle/>
                    <a:p>
                      <a:pPr algn="ctr">
                        <a:lnSpc>
                          <a:spcPct val="115000"/>
                        </a:lnSpc>
                      </a:pPr>
                      <a:endParaRPr lang="en-GB" sz="1600" dirty="0">
                        <a:effectLst/>
                        <a:latin typeface="Calibri"/>
                      </a:endParaRPr>
                    </a:p>
                  </a:txBody>
                  <a:tcPr marL="68470" marR="68470" marT="0" marB="0" anchor="b"/>
                </a:tc>
                <a:extLst>
                  <a:ext uri="{0D108BD9-81ED-4DB2-BD59-A6C34878D82A}">
                    <a16:rowId xmlns:a16="http://schemas.microsoft.com/office/drawing/2014/main" val="10018"/>
                  </a:ext>
                </a:extLst>
              </a:tr>
            </a:tbl>
          </a:graphicData>
        </a:graphic>
      </p:graphicFrame>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5</a:t>
            </a:fld>
            <a:endParaRPr lang="en-US" dirty="0">
              <a:solidFill>
                <a:prstClr val="white"/>
              </a:solidFill>
            </a:endParaRPr>
          </a:p>
        </p:txBody>
      </p:sp>
      <p:sp>
        <p:nvSpPr>
          <p:cNvPr id="8"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FW&amp;E Preparations for Brexit</a:t>
            </a:r>
          </a:p>
        </p:txBody>
      </p:sp>
    </p:spTree>
    <p:extLst>
      <p:ext uri="{BB962C8B-B14F-4D97-AF65-F5344CB8AC3E}">
        <p14:creationId xmlns:p14="http://schemas.microsoft.com/office/powerpoint/2010/main" val="7517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7056784" cy="1584176"/>
          </a:xfrm>
        </p:spPr>
        <p:txBody>
          <a:bodyPr>
            <a:normAutofit/>
          </a:bodyPr>
          <a:lstStyle/>
          <a:p>
            <a:r>
              <a:rPr lang="en-GB" dirty="0"/>
              <a:t>Whole genome sequencing SNP typing</a:t>
            </a:r>
          </a:p>
        </p:txBody>
      </p:sp>
      <p:sp>
        <p:nvSpPr>
          <p:cNvPr id="3" name="Content Placeholder 2"/>
          <p:cNvSpPr>
            <a:spLocks noGrp="1"/>
          </p:cNvSpPr>
          <p:nvPr>
            <p:ph idx="1"/>
          </p:nvPr>
        </p:nvSpPr>
        <p:spPr>
          <a:xfrm>
            <a:off x="467544" y="1556792"/>
            <a:ext cx="8028000" cy="4608512"/>
          </a:xfrm>
        </p:spPr>
        <p:txBody>
          <a:bodyPr/>
          <a:lstStyle/>
          <a:p>
            <a:r>
              <a:rPr lang="en-GB" dirty="0"/>
              <a:t>Results from 268 isolates, 220 with SNP addresses</a:t>
            </a:r>
          </a:p>
          <a:p>
            <a:r>
              <a:rPr lang="en-GB" dirty="0"/>
              <a:t>Three &lt;5 SNP clusters with human cases were detected: </a:t>
            </a:r>
          </a:p>
          <a:p>
            <a:r>
              <a:rPr lang="en-GB" dirty="0"/>
              <a:t> </a:t>
            </a:r>
            <a:r>
              <a:rPr lang="en-GB" i="1" dirty="0"/>
              <a:t>Salmonella </a:t>
            </a:r>
            <a:r>
              <a:rPr lang="en-GB" dirty="0" err="1"/>
              <a:t>Enteritidis</a:t>
            </a:r>
            <a:r>
              <a:rPr lang="en-GB" dirty="0"/>
              <a:t>, chicken from Thailand, 1 cases in 2016 associated with travel to Thailand </a:t>
            </a:r>
          </a:p>
          <a:p>
            <a:r>
              <a:rPr lang="en-GB" dirty="0"/>
              <a:t> </a:t>
            </a:r>
            <a:r>
              <a:rPr lang="en-GB" i="1" dirty="0"/>
              <a:t>Salmonella </a:t>
            </a:r>
            <a:r>
              <a:rPr lang="en-GB" dirty="0" err="1"/>
              <a:t>Infantis</a:t>
            </a:r>
            <a:r>
              <a:rPr lang="en-GB" dirty="0"/>
              <a:t> from Chile, 1 cases in 2017, no travel history </a:t>
            </a:r>
          </a:p>
          <a:p>
            <a:r>
              <a:rPr lang="en-GB" dirty="0"/>
              <a:t> </a:t>
            </a:r>
            <a:r>
              <a:rPr lang="en-GB" i="1" dirty="0"/>
              <a:t>Salmonella </a:t>
            </a:r>
            <a:r>
              <a:rPr lang="en-GB" dirty="0"/>
              <a:t>Virchow from Thailand, 3 cases in 2016, 2017, and 2018, 2 with travel to Thailand, one no travel history </a:t>
            </a:r>
          </a:p>
          <a:p>
            <a:r>
              <a:rPr lang="en-GB" dirty="0"/>
              <a:t>Other associations between isolates from food and clinical cases detected at the 10, 25 and 50 SNP levels some of which were country specific. For example: </a:t>
            </a:r>
          </a:p>
          <a:p>
            <a:r>
              <a:rPr lang="en-GB" dirty="0"/>
              <a:t> 2 </a:t>
            </a:r>
            <a:r>
              <a:rPr lang="en-GB" i="1" dirty="0"/>
              <a:t>Salmonella </a:t>
            </a:r>
            <a:r>
              <a:rPr lang="en-GB" dirty="0" err="1"/>
              <a:t>Enteritidis</a:t>
            </a:r>
            <a:r>
              <a:rPr lang="en-GB" dirty="0"/>
              <a:t> clusters at 10 SNPs from chicken imported from Thailand all of which clustered with patient isolates at 10 SNPs with a travel history of returning from Thailand. </a:t>
            </a:r>
          </a:p>
          <a:p>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404028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16632"/>
            <a:ext cx="6984776" cy="1152128"/>
          </a:xfrm>
        </p:spPr>
        <p:txBody>
          <a:bodyPr>
            <a:normAutofit fontScale="90000"/>
          </a:bodyPr>
          <a:lstStyle/>
          <a:p>
            <a:r>
              <a:rPr lang="en-GB" dirty="0"/>
              <a:t>Core genome analysis of </a:t>
            </a:r>
            <a:r>
              <a:rPr lang="en-GB" i="1" dirty="0"/>
              <a:t>Salmonella </a:t>
            </a:r>
            <a:r>
              <a:rPr lang="en-GB" i="1" dirty="0" err="1"/>
              <a:t>serovars</a:t>
            </a:r>
            <a:r>
              <a:rPr lang="en-GB" i="1" dirty="0"/>
              <a:t> from imported chicken (</a:t>
            </a:r>
            <a:r>
              <a:rPr lang="en-GB" i="1" dirty="0" err="1"/>
              <a:t>EnteroBase</a:t>
            </a:r>
            <a:r>
              <a:rPr lang="en-GB" i="1" dirty="0"/>
              <a:t> World database)</a:t>
            </a:r>
            <a:endParaRPr lang="en-GB" dirty="0"/>
          </a:p>
        </p:txBody>
      </p:sp>
      <p:sp>
        <p:nvSpPr>
          <p:cNvPr id="4" name="Slide Number Placeholder 3"/>
          <p:cNvSpPr>
            <a:spLocks noGrp="1"/>
          </p:cNvSpPr>
          <p:nvPr>
            <p:ph type="sldNum" sz="quarter" idx="4294967295"/>
          </p:nvPr>
        </p:nvSpPr>
        <p:spPr>
          <a:xfrm>
            <a:off x="0" y="6309321"/>
            <a:ext cx="9144000" cy="548680"/>
          </a:xfrm>
          <a:prstGeom prst="rect">
            <a:avLst/>
          </a:prstGeom>
        </p:spPr>
        <p:txBody>
          <a:bodyPr/>
          <a:lstStyle/>
          <a:p>
            <a:fld id="{E051598E-9D06-4046-8EF2-7702044C4E81}" type="slidenum">
              <a:rPr lang="en-US" smtClean="0">
                <a:solidFill>
                  <a:prstClr val="white"/>
                </a:solidFill>
              </a:rPr>
              <a:pPr/>
              <a:t>7</a:t>
            </a:fld>
            <a:endParaRPr lang="en-US" dirty="0">
              <a:solidFill>
                <a:prstClr val="white"/>
              </a:solidFill>
            </a:endParaRPr>
          </a:p>
        </p:txBody>
      </p:sp>
      <p:sp>
        <p:nvSpPr>
          <p:cNvPr id="7" name="Footer Placeholder 4"/>
          <p:cNvSpPr>
            <a:spLocks noGrp="1"/>
          </p:cNvSpPr>
          <p:nvPr>
            <p:ph type="ftr" sz="quarter" idx="4294967295"/>
          </p:nvPr>
        </p:nvSpPr>
        <p:spPr>
          <a:xfrm>
            <a:off x="899595" y="6309321"/>
            <a:ext cx="7704000" cy="548680"/>
          </a:xfrm>
          <a:prstGeom prst="rect">
            <a:avLst/>
          </a:prstGeom>
        </p:spPr>
        <p:txBody>
          <a:bodyPr/>
          <a:lstStyle/>
          <a:p>
            <a:r>
              <a:rPr lang="en-US" dirty="0">
                <a:solidFill>
                  <a:prstClr val="white"/>
                </a:solidFill>
              </a:rPr>
              <a:t>Work of FW&amp;E Microbiology Services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2152928"/>
              </p:ext>
            </p:extLst>
          </p:nvPr>
        </p:nvGraphicFramePr>
        <p:xfrm>
          <a:off x="107504" y="1844824"/>
          <a:ext cx="8784975" cy="4767507"/>
        </p:xfrm>
        <a:graphic>
          <a:graphicData uri="http://schemas.openxmlformats.org/drawingml/2006/table">
            <a:tbl>
              <a:tblPr firstRow="1" firstCol="1" bandRow="1">
                <a:tableStyleId>{5C22544A-7EE6-4342-B048-85BDC9FD1C3A}</a:tableStyleId>
              </a:tblPr>
              <a:tblGrid>
                <a:gridCol w="3945792">
                  <a:extLst>
                    <a:ext uri="{9D8B030D-6E8A-4147-A177-3AD203B41FA5}">
                      <a16:colId xmlns:a16="http://schemas.microsoft.com/office/drawing/2014/main" val="20000"/>
                    </a:ext>
                  </a:extLst>
                </a:gridCol>
                <a:gridCol w="2012711">
                  <a:extLst>
                    <a:ext uri="{9D8B030D-6E8A-4147-A177-3AD203B41FA5}">
                      <a16:colId xmlns:a16="http://schemas.microsoft.com/office/drawing/2014/main" val="20001"/>
                    </a:ext>
                  </a:extLst>
                </a:gridCol>
                <a:gridCol w="2826472">
                  <a:extLst>
                    <a:ext uri="{9D8B030D-6E8A-4147-A177-3AD203B41FA5}">
                      <a16:colId xmlns:a16="http://schemas.microsoft.com/office/drawing/2014/main" val="20002"/>
                    </a:ext>
                  </a:extLst>
                </a:gridCol>
              </a:tblGrid>
              <a:tr h="265140">
                <a:tc>
                  <a:txBody>
                    <a:bodyPr/>
                    <a:lstStyle/>
                    <a:p>
                      <a:pPr>
                        <a:lnSpc>
                          <a:spcPct val="115000"/>
                        </a:lnSpc>
                        <a:spcAft>
                          <a:spcPts val="1000"/>
                        </a:spcAft>
                      </a:pPr>
                      <a:r>
                        <a:rPr lang="en-GB" sz="1100" dirty="0">
                          <a:effectLst/>
                        </a:rPr>
                        <a:t> </a:t>
                      </a:r>
                      <a:endParaRPr lang="en-GB" sz="11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rPr>
                        <a:t>Human cases</a:t>
                      </a:r>
                      <a:endParaRPr lang="en-GB" sz="18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Calibri"/>
                          <a:ea typeface="Calibri"/>
                          <a:cs typeface="Times New Roman"/>
                        </a:rPr>
                        <a:t>Food</a:t>
                      </a:r>
                    </a:p>
                  </a:txBody>
                  <a:tcPr marL="68470" marR="68470" marT="0" marB="0" anchor="b"/>
                </a:tc>
                <a:extLst>
                  <a:ext uri="{0D108BD9-81ED-4DB2-BD59-A6C34878D82A}">
                    <a16:rowId xmlns:a16="http://schemas.microsoft.com/office/drawing/2014/main" val="10000"/>
                  </a:ext>
                </a:extLst>
              </a:tr>
              <a:tr h="265140">
                <a:tc>
                  <a:txBody>
                    <a:bodyPr/>
                    <a:lstStyle/>
                    <a:p>
                      <a:pPr>
                        <a:lnSpc>
                          <a:spcPct val="115000"/>
                        </a:lnSpc>
                        <a:spcAft>
                          <a:spcPts val="1000"/>
                        </a:spcAft>
                      </a:pPr>
                      <a:r>
                        <a:rPr lang="en-GB" sz="1600" dirty="0">
                          <a:effectLst/>
                        </a:rPr>
                        <a:t>Salmonella </a:t>
                      </a:r>
                      <a:r>
                        <a:rPr lang="en-GB" sz="1600" dirty="0" err="1">
                          <a:effectLst/>
                        </a:rPr>
                        <a:t>Agona</a:t>
                      </a:r>
                      <a:r>
                        <a:rPr lang="en-GB" sz="1600" dirty="0">
                          <a:effectLst/>
                        </a:rPr>
                        <a:t> (Thailand)</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rPr>
                        <a:t>UK, Australia Canada</a:t>
                      </a:r>
                      <a:endParaRPr lang="en-GB" sz="1800" dirty="0">
                        <a:effectLst/>
                        <a:latin typeface="+mn-lt"/>
                        <a:ea typeface="Calibri"/>
                        <a:cs typeface="Times New Roman"/>
                      </a:endParaRPr>
                    </a:p>
                  </a:txBody>
                  <a:tcPr marL="68470" marR="68470" marT="0" marB="0" anchor="b"/>
                </a:tc>
                <a:tc>
                  <a:txBody>
                    <a:bodyPr/>
                    <a:lstStyle/>
                    <a:p>
                      <a:pPr algn="ctr">
                        <a:lnSpc>
                          <a:spcPct val="115000"/>
                        </a:lnSpc>
                      </a:pPr>
                      <a:endParaRPr lang="en-GB" sz="1800" dirty="0">
                        <a:effectLst/>
                        <a:latin typeface="+mn-lt"/>
                      </a:endParaRPr>
                    </a:p>
                  </a:txBody>
                  <a:tcPr marL="68470" marR="68470" marT="0" marB="0" anchor="b"/>
                </a:tc>
                <a:extLst>
                  <a:ext uri="{0D108BD9-81ED-4DB2-BD59-A6C34878D82A}">
                    <a16:rowId xmlns:a16="http://schemas.microsoft.com/office/drawing/2014/main" val="10001"/>
                  </a:ext>
                </a:extLst>
              </a:tr>
              <a:tr h="530279">
                <a:tc>
                  <a:txBody>
                    <a:bodyPr/>
                    <a:lstStyle/>
                    <a:p>
                      <a:pPr>
                        <a:lnSpc>
                          <a:spcPct val="115000"/>
                        </a:lnSpc>
                        <a:spcAft>
                          <a:spcPts val="1000"/>
                        </a:spcAft>
                      </a:pPr>
                      <a:r>
                        <a:rPr lang="en-GB" sz="1600" dirty="0">
                          <a:effectLst/>
                        </a:rPr>
                        <a:t>Salmonella Albany (Thailand)</a:t>
                      </a:r>
                      <a:endParaRPr lang="en-GB" sz="1600" dirty="0">
                        <a:effectLst/>
                        <a:latin typeface="Calibri"/>
                        <a:ea typeface="Calibri"/>
                        <a:cs typeface="Times New Roman"/>
                      </a:endParaRPr>
                    </a:p>
                  </a:txBody>
                  <a:tcPr marL="68470" marR="68470" marT="0" marB="0" anchor="b"/>
                </a:tc>
                <a:tc>
                  <a:txBody>
                    <a:bodyPr/>
                    <a:lstStyle/>
                    <a:p>
                      <a:pPr algn="ctr">
                        <a:lnSpc>
                          <a:spcPct val="115000"/>
                        </a:lnSpc>
                      </a:pPr>
                      <a:r>
                        <a:rPr lang="en-GB" sz="1800" dirty="0">
                          <a:effectLst/>
                          <a:latin typeface="+mn-lt"/>
                        </a:rPr>
                        <a:t>UK</a:t>
                      </a:r>
                    </a:p>
                  </a:txBody>
                  <a:tcPr marL="68470" marR="68470" marT="0" marB="0" anchor="b"/>
                </a:tc>
                <a:tc>
                  <a:txBody>
                    <a:bodyPr/>
                    <a:lstStyle/>
                    <a:p>
                      <a:pPr algn="ctr">
                        <a:lnSpc>
                          <a:spcPct val="115000"/>
                        </a:lnSpc>
                      </a:pPr>
                      <a:r>
                        <a:rPr lang="en-GB" sz="1800" dirty="0">
                          <a:effectLst/>
                          <a:latin typeface="+mn-lt"/>
                        </a:rPr>
                        <a:t>Fish (Thailand)</a:t>
                      </a:r>
                    </a:p>
                    <a:p>
                      <a:pPr algn="ctr">
                        <a:lnSpc>
                          <a:spcPct val="115000"/>
                        </a:lnSpc>
                      </a:pPr>
                      <a:r>
                        <a:rPr lang="en-GB" sz="1800" dirty="0">
                          <a:effectLst/>
                          <a:latin typeface="+mn-lt"/>
                        </a:rPr>
                        <a:t>Chicken (USA)</a:t>
                      </a:r>
                    </a:p>
                  </a:txBody>
                  <a:tcPr marL="68470" marR="68470" marT="0" marB="0" anchor="b"/>
                </a:tc>
                <a:extLst>
                  <a:ext uri="{0D108BD9-81ED-4DB2-BD59-A6C34878D82A}">
                    <a16:rowId xmlns:a16="http://schemas.microsoft.com/office/drawing/2014/main" val="10002"/>
                  </a:ext>
                </a:extLst>
              </a:tr>
              <a:tr h="265140">
                <a:tc>
                  <a:txBody>
                    <a:bodyPr/>
                    <a:lstStyle/>
                    <a:p>
                      <a:pPr>
                        <a:lnSpc>
                          <a:spcPct val="115000"/>
                        </a:lnSpc>
                        <a:spcAft>
                          <a:spcPts val="1000"/>
                        </a:spcAft>
                      </a:pPr>
                      <a:r>
                        <a:rPr lang="en-GB" sz="1600" dirty="0">
                          <a:effectLst/>
                        </a:rPr>
                        <a:t>Salmonella </a:t>
                      </a:r>
                      <a:r>
                        <a:rPr lang="en-GB" sz="1600" dirty="0" err="1">
                          <a:effectLst/>
                        </a:rPr>
                        <a:t>Enteritidis</a:t>
                      </a:r>
                      <a:r>
                        <a:rPr lang="en-GB" sz="1600" dirty="0">
                          <a:effectLst/>
                        </a:rPr>
                        <a:t> (Thailand)</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ea typeface="Calibri"/>
                          <a:cs typeface="Times New Roman"/>
                        </a:rPr>
                        <a:t>UK,</a:t>
                      </a:r>
                      <a:r>
                        <a:rPr lang="en-GB" sz="1800" baseline="0" dirty="0">
                          <a:effectLst/>
                          <a:latin typeface="+mn-lt"/>
                          <a:ea typeface="Calibri"/>
                          <a:cs typeface="Times New Roman"/>
                        </a:rPr>
                        <a:t> USA, Ireland, Australia</a:t>
                      </a:r>
                      <a:endParaRPr lang="en-GB" sz="1800" dirty="0">
                        <a:effectLst/>
                        <a:latin typeface="+mn-lt"/>
                        <a:ea typeface="Calibri"/>
                        <a:cs typeface="Times New Roman"/>
                      </a:endParaRPr>
                    </a:p>
                  </a:txBody>
                  <a:tcPr marL="68470" marR="68470" marT="0" marB="0" anchor="b"/>
                </a:tc>
                <a:tc>
                  <a:txBody>
                    <a:bodyPr/>
                    <a:lstStyle/>
                    <a:p>
                      <a:pPr algn="ctr">
                        <a:lnSpc>
                          <a:spcPct val="115000"/>
                        </a:lnSpc>
                        <a:spcAft>
                          <a:spcPts val="1000"/>
                        </a:spcAft>
                      </a:pPr>
                      <a:endParaRPr lang="en-GB" sz="1800" dirty="0">
                        <a:effectLst/>
                        <a:latin typeface="+mn-lt"/>
                        <a:ea typeface="Calibri"/>
                        <a:cs typeface="Times New Roman"/>
                      </a:endParaRPr>
                    </a:p>
                  </a:txBody>
                  <a:tcPr marL="68470" marR="68470" marT="0" marB="0" anchor="b"/>
                </a:tc>
                <a:extLst>
                  <a:ext uri="{0D108BD9-81ED-4DB2-BD59-A6C34878D82A}">
                    <a16:rowId xmlns:a16="http://schemas.microsoft.com/office/drawing/2014/main" val="10003"/>
                  </a:ext>
                </a:extLst>
              </a:tr>
              <a:tr h="530279">
                <a:tc>
                  <a:txBody>
                    <a:bodyPr/>
                    <a:lstStyle/>
                    <a:p>
                      <a:pPr>
                        <a:lnSpc>
                          <a:spcPct val="115000"/>
                        </a:lnSpc>
                        <a:spcAft>
                          <a:spcPts val="1000"/>
                        </a:spcAft>
                      </a:pPr>
                      <a:r>
                        <a:rPr lang="en-GB" sz="1600" dirty="0">
                          <a:effectLst/>
                        </a:rPr>
                        <a:t>Salmonella Heidelberg (Brazil)</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ea typeface="Calibri"/>
                          <a:cs typeface="Times New Roman"/>
                        </a:rPr>
                        <a:t>UK</a:t>
                      </a:r>
                    </a:p>
                  </a:txBody>
                  <a:tcPr marL="68470" marR="68470" marT="0" marB="0" anchor="b"/>
                </a:tc>
                <a:tc>
                  <a:txBody>
                    <a:bodyPr/>
                    <a:lstStyle/>
                    <a:p>
                      <a:pPr algn="ctr">
                        <a:lnSpc>
                          <a:spcPct val="115000"/>
                        </a:lnSpc>
                        <a:spcAft>
                          <a:spcPts val="1000"/>
                        </a:spcAft>
                      </a:pPr>
                      <a:r>
                        <a:rPr lang="en-GB" sz="1800" dirty="0">
                          <a:effectLst/>
                          <a:latin typeface="+mn-lt"/>
                          <a:ea typeface="Calibri"/>
                          <a:cs typeface="Times New Roman"/>
                        </a:rPr>
                        <a:t>Chicken</a:t>
                      </a:r>
                      <a:r>
                        <a:rPr lang="en-GB" sz="1800" baseline="0" dirty="0">
                          <a:effectLst/>
                          <a:latin typeface="+mn-lt"/>
                          <a:ea typeface="Calibri"/>
                          <a:cs typeface="Times New Roman"/>
                        </a:rPr>
                        <a:t> (Germany, Netherlands, Brazil)</a:t>
                      </a:r>
                      <a:endParaRPr lang="en-GB" sz="1800" dirty="0">
                        <a:effectLst/>
                        <a:latin typeface="+mn-lt"/>
                        <a:ea typeface="Calibri"/>
                        <a:cs typeface="Times New Roman"/>
                      </a:endParaRPr>
                    </a:p>
                  </a:txBody>
                  <a:tcPr marL="68470" marR="68470" marT="0" marB="0" anchor="b"/>
                </a:tc>
                <a:extLst>
                  <a:ext uri="{0D108BD9-81ED-4DB2-BD59-A6C34878D82A}">
                    <a16:rowId xmlns:a16="http://schemas.microsoft.com/office/drawing/2014/main" val="10004"/>
                  </a:ext>
                </a:extLst>
              </a:tr>
              <a:tr h="265140">
                <a:tc>
                  <a:txBody>
                    <a:bodyPr/>
                    <a:lstStyle/>
                    <a:p>
                      <a:pPr>
                        <a:lnSpc>
                          <a:spcPct val="115000"/>
                        </a:lnSpc>
                        <a:spcAft>
                          <a:spcPts val="1000"/>
                        </a:spcAft>
                      </a:pPr>
                      <a:r>
                        <a:rPr lang="en-GB" sz="1600" dirty="0">
                          <a:effectLst/>
                        </a:rPr>
                        <a:t>Salmonella </a:t>
                      </a:r>
                      <a:r>
                        <a:rPr lang="en-GB" sz="1600" dirty="0" err="1">
                          <a:effectLst/>
                        </a:rPr>
                        <a:t>Infantis</a:t>
                      </a:r>
                      <a:r>
                        <a:rPr lang="en-GB" sz="1600" dirty="0">
                          <a:effectLst/>
                        </a:rPr>
                        <a:t> (</a:t>
                      </a:r>
                      <a:r>
                        <a:rPr lang="en-GB" sz="1600" dirty="0" err="1">
                          <a:effectLst/>
                        </a:rPr>
                        <a:t>Chiie</a:t>
                      </a:r>
                      <a:r>
                        <a:rPr lang="en-GB" sz="1600" dirty="0">
                          <a:effectLst/>
                        </a:rPr>
                        <a:t>)</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rPr>
                        <a:t>UK, USA, Peru</a:t>
                      </a:r>
                      <a:endParaRPr lang="en-GB" sz="1800" dirty="0">
                        <a:effectLst/>
                        <a:latin typeface="+mn-lt"/>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ea typeface="Calibri"/>
                          <a:cs typeface="Times New Roman"/>
                        </a:rPr>
                        <a:t>Chicken</a:t>
                      </a:r>
                      <a:r>
                        <a:rPr lang="en-GB" sz="1800" baseline="0" dirty="0">
                          <a:effectLst/>
                          <a:latin typeface="+mn-lt"/>
                          <a:ea typeface="Calibri"/>
                          <a:cs typeface="Times New Roman"/>
                        </a:rPr>
                        <a:t> (Peru)</a:t>
                      </a:r>
                      <a:endParaRPr lang="en-GB" sz="1800" dirty="0">
                        <a:effectLst/>
                        <a:latin typeface="+mn-lt"/>
                        <a:ea typeface="Calibri"/>
                        <a:cs typeface="Times New Roman"/>
                      </a:endParaRPr>
                    </a:p>
                  </a:txBody>
                  <a:tcPr marL="68470" marR="68470" marT="0" marB="0" anchor="b"/>
                </a:tc>
                <a:extLst>
                  <a:ext uri="{0D108BD9-81ED-4DB2-BD59-A6C34878D82A}">
                    <a16:rowId xmlns:a16="http://schemas.microsoft.com/office/drawing/2014/main" val="10005"/>
                  </a:ext>
                </a:extLst>
              </a:tr>
              <a:tr h="265140">
                <a:tc>
                  <a:txBody>
                    <a:bodyPr/>
                    <a:lstStyle/>
                    <a:p>
                      <a:pPr>
                        <a:lnSpc>
                          <a:spcPct val="115000"/>
                        </a:lnSpc>
                        <a:spcAft>
                          <a:spcPts val="1000"/>
                        </a:spcAft>
                      </a:pPr>
                      <a:r>
                        <a:rPr lang="en-GB" sz="1600" dirty="0">
                          <a:effectLst/>
                        </a:rPr>
                        <a:t>Salmonella Minnesota (Brazil)</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ea typeface="Calibri"/>
                          <a:cs typeface="Times New Roman"/>
                        </a:rPr>
                        <a:t>UK</a:t>
                      </a:r>
                    </a:p>
                  </a:txBody>
                  <a:tcPr marL="68470" marR="68470" marT="0" marB="0" anchor="b"/>
                </a:tc>
                <a:tc>
                  <a:txBody>
                    <a:bodyPr/>
                    <a:lstStyle/>
                    <a:p>
                      <a:pPr algn="ctr">
                        <a:lnSpc>
                          <a:spcPct val="115000"/>
                        </a:lnSpc>
                      </a:pPr>
                      <a:endParaRPr lang="en-GB" sz="1800" dirty="0">
                        <a:effectLst/>
                        <a:latin typeface="+mn-lt"/>
                      </a:endParaRPr>
                    </a:p>
                  </a:txBody>
                  <a:tcPr marL="68470" marR="68470" marT="0" marB="0" anchor="b"/>
                </a:tc>
                <a:extLst>
                  <a:ext uri="{0D108BD9-81ED-4DB2-BD59-A6C34878D82A}">
                    <a16:rowId xmlns:a16="http://schemas.microsoft.com/office/drawing/2014/main" val="10006"/>
                  </a:ext>
                </a:extLst>
              </a:tr>
              <a:tr h="530279">
                <a:tc>
                  <a:txBody>
                    <a:bodyPr/>
                    <a:lstStyle/>
                    <a:p>
                      <a:pPr>
                        <a:lnSpc>
                          <a:spcPct val="115000"/>
                        </a:lnSpc>
                        <a:spcAft>
                          <a:spcPts val="1000"/>
                        </a:spcAft>
                      </a:pPr>
                      <a:r>
                        <a:rPr lang="en-GB" sz="1600" dirty="0">
                          <a:effectLst/>
                        </a:rPr>
                        <a:t>Salmonella Typhimurium (Thailand)</a:t>
                      </a: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r>
                        <a:rPr lang="en-GB" sz="1800" dirty="0">
                          <a:effectLst/>
                          <a:latin typeface="+mn-lt"/>
                          <a:ea typeface="Calibri"/>
                          <a:cs typeface="Times New Roman"/>
                        </a:rPr>
                        <a:t>Ireland</a:t>
                      </a:r>
                    </a:p>
                  </a:txBody>
                  <a:tcPr marL="68470" marR="68470" marT="0" marB="0" anchor="b"/>
                </a:tc>
                <a:tc>
                  <a:txBody>
                    <a:bodyPr/>
                    <a:lstStyle/>
                    <a:p>
                      <a:pPr algn="ctr">
                        <a:lnSpc>
                          <a:spcPct val="115000"/>
                        </a:lnSpc>
                      </a:pPr>
                      <a:r>
                        <a:rPr lang="en-GB" sz="1800" dirty="0">
                          <a:effectLst/>
                          <a:latin typeface="+mn-lt"/>
                        </a:rPr>
                        <a:t>Chicken (USA)</a:t>
                      </a:r>
                    </a:p>
                  </a:txBody>
                  <a:tcPr marL="68470" marR="68470" marT="0" marB="0" anchor="b"/>
                </a:tc>
                <a:extLst>
                  <a:ext uri="{0D108BD9-81ED-4DB2-BD59-A6C34878D82A}">
                    <a16:rowId xmlns:a16="http://schemas.microsoft.com/office/drawing/2014/main" val="10007"/>
                  </a:ext>
                </a:extLst>
              </a:tr>
              <a:tr h="63475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600" dirty="0">
                          <a:effectLst/>
                        </a:rPr>
                        <a:t>Salmonella </a:t>
                      </a:r>
                      <a:r>
                        <a:rPr lang="en-GB" sz="1600" dirty="0" err="1">
                          <a:effectLst/>
                        </a:rPr>
                        <a:t>Weltevreden</a:t>
                      </a:r>
                      <a:r>
                        <a:rPr lang="en-GB" sz="1600" dirty="0">
                          <a:effectLst/>
                        </a:rPr>
                        <a:t> (Thailand)</a:t>
                      </a:r>
                      <a:endParaRPr lang="en-GB" sz="1600" dirty="0">
                        <a:effectLst/>
                        <a:latin typeface="Calibri"/>
                        <a:ea typeface="Calibri"/>
                        <a:cs typeface="Times New Roman"/>
                      </a:endParaRPr>
                    </a:p>
                    <a:p>
                      <a:pPr>
                        <a:lnSpc>
                          <a:spcPct val="115000"/>
                        </a:lnSpc>
                        <a:spcAft>
                          <a:spcPts val="1000"/>
                        </a:spcAft>
                      </a:pPr>
                      <a:endParaRPr lang="en-GB" sz="1600" dirty="0">
                        <a:effectLst/>
                        <a:latin typeface="Calibri"/>
                        <a:ea typeface="Calibri"/>
                        <a:cs typeface="Times New Roman"/>
                      </a:endParaRPr>
                    </a:p>
                  </a:txBody>
                  <a:tcPr marL="68470" marR="68470" marT="0" marB="0" anchor="b"/>
                </a:tc>
                <a:tc>
                  <a:txBody>
                    <a:bodyPr/>
                    <a:lstStyle/>
                    <a:p>
                      <a:pPr algn="ctr">
                        <a:lnSpc>
                          <a:spcPct val="115000"/>
                        </a:lnSpc>
                        <a:spcAft>
                          <a:spcPts val="1000"/>
                        </a:spcAft>
                      </a:pPr>
                      <a:endParaRPr lang="en-GB" sz="1800" dirty="0">
                        <a:effectLst/>
                        <a:latin typeface="+mn-lt"/>
                        <a:ea typeface="Calibri"/>
                        <a:cs typeface="Times New Roman"/>
                      </a:endParaRPr>
                    </a:p>
                  </a:txBody>
                  <a:tcPr marL="68470" marR="68470" marT="0" marB="0" anchor="b"/>
                </a:tc>
                <a:tc>
                  <a:txBody>
                    <a:bodyPr/>
                    <a:lstStyle/>
                    <a:p>
                      <a:pPr algn="ctr">
                        <a:lnSpc>
                          <a:spcPct val="115000"/>
                        </a:lnSpc>
                      </a:pPr>
                      <a:r>
                        <a:rPr lang="en-GB" sz="1800" dirty="0">
                          <a:effectLst/>
                          <a:latin typeface="+mn-lt"/>
                        </a:rPr>
                        <a:t>Fish (China, S Korea, Vietnam)</a:t>
                      </a:r>
                    </a:p>
                    <a:p>
                      <a:pPr algn="ctr">
                        <a:lnSpc>
                          <a:spcPct val="115000"/>
                        </a:lnSpc>
                      </a:pPr>
                      <a:r>
                        <a:rPr lang="en-GB" sz="1800" dirty="0">
                          <a:effectLst/>
                          <a:latin typeface="+mn-lt"/>
                        </a:rPr>
                        <a:t>Invertebrate  (Thailand)</a:t>
                      </a:r>
                    </a:p>
                  </a:txBody>
                  <a:tcPr marL="68470" marR="6847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1738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9" y="404664"/>
            <a:ext cx="2952328" cy="647700"/>
          </a:xfrm>
        </p:spPr>
        <p:txBody>
          <a:bodyPr/>
          <a:lstStyle/>
          <a:p>
            <a:pPr>
              <a:defRPr/>
            </a:pPr>
            <a:r>
              <a:rPr lang="en-GB" dirty="0">
                <a:solidFill>
                  <a:srgbClr val="00B050"/>
                </a:solidFill>
              </a:rPr>
              <a:t>Betel leaves</a:t>
            </a:r>
          </a:p>
        </p:txBody>
      </p:sp>
      <p:sp>
        <p:nvSpPr>
          <p:cNvPr id="47107" name="Content Placeholder 2"/>
          <p:cNvSpPr>
            <a:spLocks noGrp="1"/>
          </p:cNvSpPr>
          <p:nvPr>
            <p:ph idx="1"/>
          </p:nvPr>
        </p:nvSpPr>
        <p:spPr>
          <a:xfrm>
            <a:off x="273171" y="1340768"/>
            <a:ext cx="8029575" cy="4680520"/>
          </a:xfrm>
        </p:spPr>
        <p:txBody>
          <a:bodyPr/>
          <a:lstStyle/>
          <a:p>
            <a:r>
              <a:rPr lang="en-GB" sz="2000" dirty="0"/>
              <a:t>Betel (</a:t>
            </a:r>
            <a:r>
              <a:rPr lang="en-GB" sz="2000" dirty="0" err="1"/>
              <a:t>paan</a:t>
            </a:r>
            <a:r>
              <a:rPr lang="en-GB" sz="2000" dirty="0"/>
              <a:t>/pan) leaves (</a:t>
            </a:r>
            <a:r>
              <a:rPr lang="en-GB" sz="2000" i="1" dirty="0"/>
              <a:t>Piper </a:t>
            </a:r>
            <a:r>
              <a:rPr lang="en-GB" sz="2000" i="1" dirty="0" err="1"/>
              <a:t>betle</a:t>
            </a:r>
            <a:r>
              <a:rPr lang="en-GB" sz="2000" dirty="0"/>
              <a:t> L.) traditional product that certain South-eastern Asian populations chew after meals </a:t>
            </a:r>
          </a:p>
          <a:p>
            <a:r>
              <a:rPr lang="en-GB" sz="2000" dirty="0"/>
              <a:t>Imported into the EU particularly to UK and Germany but also to Italy, France, The Netherlands and Portugal</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AA1B0C2D-2153-4FCB-B7E1-FA671B802CCE}" type="slidenum">
              <a:rPr lang="en-US" smtClean="0"/>
              <a:pPr>
                <a:defRPr/>
              </a:pPr>
              <a:t>8</a:t>
            </a:fld>
            <a:endParaRPr lang="en-US"/>
          </a:p>
        </p:txBody>
      </p:sp>
      <p:pic>
        <p:nvPicPr>
          <p:cNvPr id="6" name="Picture 6" descr="http://upload.wikimedia.org/wikipedia/commons/3/39/Betel_leaves_at_a_market_in_Mandalay,_Myan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8038" y="4509120"/>
            <a:ext cx="2901120" cy="21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0" r="2361"/>
          <a:stretch/>
        </p:blipFill>
        <p:spPr bwMode="auto">
          <a:xfrm>
            <a:off x="251520" y="2924944"/>
            <a:ext cx="521091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37001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t>  </a:t>
            </a:r>
            <a:fld id="{4319D5D9-F7ED-4C40-8E1A-3B405A11DF8A}" type="slidenum">
              <a:rPr lang="en-US" smtClean="0"/>
              <a:pPr>
                <a:defRPr/>
              </a:pPr>
              <a:t>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818" y="188640"/>
            <a:ext cx="6807043" cy="44644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35" y="1715296"/>
            <a:ext cx="3780365" cy="2518668"/>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10195"/>
          <a:stretch/>
        </p:blipFill>
        <p:spPr>
          <a:xfrm>
            <a:off x="3330750" y="4466095"/>
            <a:ext cx="2723753" cy="2020341"/>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5131" t="19094" r="19463" b="8944"/>
          <a:stretch/>
        </p:blipFill>
        <p:spPr>
          <a:xfrm>
            <a:off x="611560" y="4210489"/>
            <a:ext cx="2982642" cy="218597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8995" t="17523" r="15340"/>
          <a:stretch/>
        </p:blipFill>
        <p:spPr>
          <a:xfrm>
            <a:off x="5962307" y="4291092"/>
            <a:ext cx="3056554" cy="2219372"/>
          </a:xfrm>
          <a:prstGeom prst="rect">
            <a:avLst/>
          </a:prstGeom>
        </p:spPr>
      </p:pic>
      <p:sp>
        <p:nvSpPr>
          <p:cNvPr id="12" name="Footer Placeholder 4"/>
          <p:cNvSpPr>
            <a:spLocks noGrp="1"/>
          </p:cNvSpPr>
          <p:nvPr>
            <p:ph type="ftr" sz="quarter" idx="4294967295"/>
          </p:nvPr>
        </p:nvSpPr>
        <p:spPr>
          <a:xfrm>
            <a:off x="1043608" y="6336456"/>
            <a:ext cx="7704000" cy="548680"/>
          </a:xfrm>
          <a:prstGeom prst="rect">
            <a:avLst/>
          </a:prstGeom>
        </p:spPr>
        <p:txBody>
          <a:bodyPr/>
          <a:lstStyle/>
          <a:p>
            <a:r>
              <a:rPr lang="en-US" dirty="0">
                <a:solidFill>
                  <a:prstClr val="white"/>
                </a:solidFill>
              </a:rPr>
              <a:t>APHA Training Day: FW&amp;E Preparations for Brexit</a:t>
            </a:r>
          </a:p>
        </p:txBody>
      </p:sp>
    </p:spTree>
    <p:extLst>
      <p:ext uri="{BB962C8B-B14F-4D97-AF65-F5344CB8AC3E}">
        <p14:creationId xmlns:p14="http://schemas.microsoft.com/office/powerpoint/2010/main" val="514140598"/>
      </p:ext>
    </p:extLst>
  </p:cSld>
  <p:clrMapOvr>
    <a:masterClrMapping/>
  </p:clrMapOvr>
</p:sld>
</file>

<file path=ppt/theme/theme1.xml><?xml version="1.0" encoding="utf-8"?>
<a:theme xmlns:a="http://schemas.openxmlformats.org/drawingml/2006/main" name="Presentation-standard">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2645</Words>
  <Application>Microsoft Office PowerPoint</Application>
  <PresentationFormat>On-screen Show (4:3)</PresentationFormat>
  <Paragraphs>629</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Wingdings</vt:lpstr>
      <vt:lpstr>ヒラギノ角ゴ Pro W3</vt:lpstr>
      <vt:lpstr>Presentation-standard</vt:lpstr>
      <vt:lpstr>Monitoring of imported food:  Food Water and Environmental Microbiology Services preparation for Brexit</vt:lpstr>
      <vt:lpstr>PowerPoint Presentation</vt:lpstr>
      <vt:lpstr>Emerging or changing hazards: Salmonella monitoring in  imported chicken</vt:lpstr>
      <vt:lpstr>Salmonella in imported chicken</vt:lpstr>
      <vt:lpstr>Serovars of Salmonella detected</vt:lpstr>
      <vt:lpstr>Whole genome sequencing SNP typing</vt:lpstr>
      <vt:lpstr>Core genome analysis of Salmonella serovars from imported chicken (EnteroBase World database)</vt:lpstr>
      <vt:lpstr>Betel leaves</vt:lpstr>
      <vt:lpstr>PowerPoint Presentation</vt:lpstr>
      <vt:lpstr>QMRA: Salmonella spp. contamination of betel leaves collected at Border Inspection Posts in four English airports  </vt:lpstr>
      <vt:lpstr>  Actions by Risk Managers</vt:lpstr>
      <vt:lpstr>Actions by Risk Managers</vt:lpstr>
      <vt:lpstr>PowerPoint Presentation</vt:lpstr>
      <vt:lpstr>Detection of Salmonella in replicate samples taken from consignments</vt:lpstr>
      <vt:lpstr>Using an MPN the estimated probability of a betel leaf having at least one Salmonella by quarter and country of origin</vt:lpstr>
      <vt:lpstr>β-Poisson dose response model Will you get infected! </vt:lpstr>
      <vt:lpstr>Estimated probability of illness to an individual by quarter and country using the dose response model</vt:lpstr>
      <vt:lpstr>Using betel leaves from India</vt:lpstr>
      <vt:lpstr>Population estimate of number of infections</vt:lpstr>
      <vt:lpstr>Assessment of the population  risk</vt:lpstr>
      <vt:lpstr>ONS Population data</vt:lpstr>
      <vt:lpstr>Population estimate of infection</vt:lpstr>
      <vt:lpstr>Two sporadic human cases</vt:lpstr>
      <vt:lpstr>Characterisation Salmonella from Border Inspection Posts</vt:lpstr>
      <vt:lpstr>Salmonella diversity  within a consignment</vt:lpstr>
      <vt:lpstr>Diversity within Salmonella  serovars: S. Bareilly</vt:lpstr>
      <vt:lpstr>Consignment  of betel leaves arriving at Birmingham International  in 2018 at least 25,600,000 - 34,100,000 leaves/year enter UK </vt:lpstr>
      <vt:lpstr>Assumption, each consignment contaminated       with a different Salmonella Worst case scenario (Q3), ~x3 pop estimate Each consignment contains 82,000 leaves 0.2 chance of exposure to the same strain </vt:lpstr>
      <vt:lpstr>Using an MPN the estimated probability of a betel leaf having at least one Salmonella by quarter and country of origin</vt:lpstr>
      <vt:lpstr>Therefore………</vt:lpstr>
      <vt:lpstr>Population estimate of infection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 commissioned survey</dc:title>
  <dc:creator>Frieda Jorgensen</dc:creator>
  <cp:lastModifiedBy>Gill Morgan</cp:lastModifiedBy>
  <cp:revision>36</cp:revision>
  <cp:lastPrinted>2018-10-18T07:04:12Z</cp:lastPrinted>
  <dcterms:created xsi:type="dcterms:W3CDTF">2018-09-27T10:25:34Z</dcterms:created>
  <dcterms:modified xsi:type="dcterms:W3CDTF">2018-10-18T12:09:49Z</dcterms:modified>
</cp:coreProperties>
</file>