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3" r:id="rId5"/>
  </p:sldMasterIdLst>
  <p:notesMasterIdLst>
    <p:notesMasterId r:id="rId30"/>
  </p:notesMasterIdLst>
  <p:handoutMasterIdLst>
    <p:handoutMasterId r:id="rId31"/>
  </p:handoutMasterIdLst>
  <p:sldIdLst>
    <p:sldId id="278" r:id="rId6"/>
    <p:sldId id="312" r:id="rId7"/>
    <p:sldId id="311" r:id="rId8"/>
    <p:sldId id="313" r:id="rId9"/>
    <p:sldId id="283" r:id="rId10"/>
    <p:sldId id="286" r:id="rId11"/>
    <p:sldId id="296" r:id="rId12"/>
    <p:sldId id="297" r:id="rId13"/>
    <p:sldId id="298" r:id="rId14"/>
    <p:sldId id="300" r:id="rId15"/>
    <p:sldId id="301" r:id="rId16"/>
    <p:sldId id="295" r:id="rId17"/>
    <p:sldId id="310" r:id="rId18"/>
    <p:sldId id="302" r:id="rId19"/>
    <p:sldId id="292" r:id="rId20"/>
    <p:sldId id="293" r:id="rId21"/>
    <p:sldId id="303" r:id="rId22"/>
    <p:sldId id="304" r:id="rId23"/>
    <p:sldId id="305" r:id="rId24"/>
    <p:sldId id="306" r:id="rId25"/>
    <p:sldId id="307" r:id="rId26"/>
    <p:sldId id="308" r:id="rId27"/>
    <p:sldId id="309" r:id="rId28"/>
    <p:sldId id="294" r:id="rId29"/>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696">
          <p15:clr>
            <a:srgbClr val="A4A3A4"/>
          </p15:clr>
        </p15:guide>
        <p15:guide id="3" orient="horz" pos="1343">
          <p15:clr>
            <a:srgbClr val="A4A3A4"/>
          </p15:clr>
        </p15:guide>
        <p15:guide id="4" orient="horz" pos="3547">
          <p15:clr>
            <a:srgbClr val="A4A3A4"/>
          </p15:clr>
        </p15:guide>
        <p15:guide id="5" orient="horz" pos="1191">
          <p15:clr>
            <a:srgbClr val="A4A3A4"/>
          </p15:clr>
        </p15:guide>
        <p15:guide id="6" orient="horz" pos="1148">
          <p15:clr>
            <a:srgbClr val="A4A3A4"/>
          </p15:clr>
        </p15:guide>
        <p15:guide id="7" pos="2686">
          <p15:clr>
            <a:srgbClr val="A4A3A4"/>
          </p15:clr>
        </p15:guide>
        <p15:guide id="8" pos="523">
          <p15:clr>
            <a:srgbClr val="A4A3A4"/>
          </p15:clr>
        </p15:guide>
        <p15:guide id="9" pos="5251">
          <p15:clr>
            <a:srgbClr val="A4A3A4"/>
          </p15:clr>
        </p15:guide>
        <p15:guide id="10" pos="30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B1"/>
    <a:srgbClr val="156D9F"/>
    <a:srgbClr val="505150"/>
    <a:srgbClr val="53565A"/>
    <a:srgbClr val="F15D22"/>
    <a:srgbClr val="FDB913"/>
    <a:srgbClr val="E11C3B"/>
    <a:srgbClr val="E31837"/>
    <a:srgbClr val="B04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81684" autoAdjust="0"/>
  </p:normalViewPr>
  <p:slideViewPr>
    <p:cSldViewPr snapToGrid="0" snapToObjects="1" showGuides="1">
      <p:cViewPr varScale="1">
        <p:scale>
          <a:sx n="55" d="100"/>
          <a:sy n="55" d="100"/>
        </p:scale>
        <p:origin x="1624" y="44"/>
      </p:cViewPr>
      <p:guideLst>
        <p:guide orient="horz" pos="2160"/>
        <p:guide orient="horz" pos="696"/>
        <p:guide orient="horz" pos="1343"/>
        <p:guide orient="horz" pos="3547"/>
        <p:guide orient="horz" pos="1191"/>
        <p:guide orient="horz" pos="1148"/>
        <p:guide pos="2686"/>
        <p:guide pos="523"/>
        <p:guide pos="5251"/>
        <p:guide pos="3098"/>
      </p:guideLst>
    </p:cSldViewPr>
  </p:slideViewPr>
  <p:outlineViewPr>
    <p:cViewPr>
      <p:scale>
        <a:sx n="33" d="100"/>
        <a:sy n="33" d="100"/>
      </p:scale>
      <p:origin x="48" y="1079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3016ECD-F069-4E9C-AEDC-4833DE26C3D3}" type="datetimeFigureOut">
              <a:rPr lang="en-GB" smtClean="0"/>
              <a:t>17/10/2018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1A2682C-330F-4B31-9CBA-E090BD3FC8DE}" type="slidenum">
              <a:rPr lang="en-GB" smtClean="0"/>
              <a:t>‹#›</a:t>
            </a:fld>
            <a:endParaRPr lang="en-GB"/>
          </a:p>
        </p:txBody>
      </p:sp>
    </p:spTree>
    <p:extLst>
      <p:ext uri="{BB962C8B-B14F-4D97-AF65-F5344CB8AC3E}">
        <p14:creationId xmlns:p14="http://schemas.microsoft.com/office/powerpoint/2010/main" val="41060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170AFD-B9C0-4942-B6E0-9681A30489B8}" type="datetimeFigureOut">
              <a:rPr lang="en-GB" smtClean="0"/>
              <a:t>17/10/2018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2EB0AFA-D6AE-4C4B-BBF2-3525755761FB}" type="slidenum">
              <a:rPr lang="en-GB" smtClean="0"/>
              <a:t>‹#›</a:t>
            </a:fld>
            <a:endParaRPr lang="en-GB"/>
          </a:p>
        </p:txBody>
      </p:sp>
    </p:spTree>
    <p:extLst>
      <p:ext uri="{BB962C8B-B14F-4D97-AF65-F5344CB8AC3E}">
        <p14:creationId xmlns:p14="http://schemas.microsoft.com/office/powerpoint/2010/main" val="26058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EB0AFA-D6AE-4C4B-BBF2-3525755761FB}" type="slidenum">
              <a:rPr lang="en-GB" smtClean="0"/>
              <a:t>1</a:t>
            </a:fld>
            <a:endParaRPr lang="en-GB"/>
          </a:p>
        </p:txBody>
      </p:sp>
    </p:spTree>
    <p:extLst>
      <p:ext uri="{BB962C8B-B14F-4D97-AF65-F5344CB8AC3E}">
        <p14:creationId xmlns:p14="http://schemas.microsoft.com/office/powerpoint/2010/main" val="262607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bullets are the reasons why we’re developing the training. BTSF = Better Training for Safer Food</a:t>
            </a:r>
          </a:p>
        </p:txBody>
      </p:sp>
      <p:sp>
        <p:nvSpPr>
          <p:cNvPr id="4" name="Slide Number Placeholder 3"/>
          <p:cNvSpPr>
            <a:spLocks noGrp="1"/>
          </p:cNvSpPr>
          <p:nvPr>
            <p:ph type="sldNum" sz="quarter" idx="10"/>
          </p:nvPr>
        </p:nvSpPr>
        <p:spPr/>
        <p:txBody>
          <a:bodyPr/>
          <a:lstStyle/>
          <a:p>
            <a:fld id="{52EB0AFA-D6AE-4C4B-BBF2-3525755761FB}" type="slidenum">
              <a:rPr lang="en-GB" smtClean="0"/>
              <a:t>16</a:t>
            </a:fld>
            <a:endParaRPr lang="en-GB"/>
          </a:p>
        </p:txBody>
      </p:sp>
    </p:spTree>
    <p:extLst>
      <p:ext uri="{BB962C8B-B14F-4D97-AF65-F5344CB8AC3E}">
        <p14:creationId xmlns:p14="http://schemas.microsoft.com/office/powerpoint/2010/main" val="56986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Group meeting was held in March to kick off the work</a:t>
            </a:r>
          </a:p>
        </p:txBody>
      </p:sp>
      <p:sp>
        <p:nvSpPr>
          <p:cNvPr id="4" name="Slide Number Placeholder 3"/>
          <p:cNvSpPr>
            <a:spLocks noGrp="1"/>
          </p:cNvSpPr>
          <p:nvPr>
            <p:ph type="sldNum" sz="quarter" idx="10"/>
          </p:nvPr>
        </p:nvSpPr>
        <p:spPr/>
        <p:txBody>
          <a:bodyPr/>
          <a:lstStyle/>
          <a:p>
            <a:fld id="{52EB0AFA-D6AE-4C4B-BBF2-3525755761FB}" type="slidenum">
              <a:rPr lang="en-GB" smtClean="0"/>
              <a:t>17</a:t>
            </a:fld>
            <a:endParaRPr lang="en-GB"/>
          </a:p>
        </p:txBody>
      </p:sp>
    </p:spTree>
    <p:extLst>
      <p:ext uri="{BB962C8B-B14F-4D97-AF65-F5344CB8AC3E}">
        <p14:creationId xmlns:p14="http://schemas.microsoft.com/office/powerpoint/2010/main" val="3942839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will be a general section in the training aimed at EHOs and PHOs. There will then be a section aimed specifically at Inland EHOs and another aimed at PHOs. Users will only need to complete the sections relevant to them</a:t>
            </a:r>
          </a:p>
        </p:txBody>
      </p:sp>
      <p:sp>
        <p:nvSpPr>
          <p:cNvPr id="4" name="Slide Number Placeholder 3"/>
          <p:cNvSpPr>
            <a:spLocks noGrp="1"/>
          </p:cNvSpPr>
          <p:nvPr>
            <p:ph type="sldNum" sz="quarter" idx="10"/>
          </p:nvPr>
        </p:nvSpPr>
        <p:spPr/>
        <p:txBody>
          <a:bodyPr/>
          <a:lstStyle/>
          <a:p>
            <a:fld id="{52EB0AFA-D6AE-4C4B-BBF2-3525755761FB}" type="slidenum">
              <a:rPr lang="en-GB" smtClean="0"/>
              <a:t>19</a:t>
            </a:fld>
            <a:endParaRPr lang="en-GB"/>
          </a:p>
        </p:txBody>
      </p:sp>
    </p:spTree>
    <p:extLst>
      <p:ext uri="{BB962C8B-B14F-4D97-AF65-F5344CB8AC3E}">
        <p14:creationId xmlns:p14="http://schemas.microsoft.com/office/powerpoint/2010/main" val="424810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courses were due to be shelved this year but we have provided funding to keep them going and update them. They were previously available to complete but at a cost to LAs. When they are re-launched in March they will be free. </a:t>
            </a:r>
          </a:p>
        </p:txBody>
      </p:sp>
      <p:sp>
        <p:nvSpPr>
          <p:cNvPr id="4" name="Slide Number Placeholder 3"/>
          <p:cNvSpPr>
            <a:spLocks noGrp="1"/>
          </p:cNvSpPr>
          <p:nvPr>
            <p:ph type="sldNum" sz="quarter" idx="10"/>
          </p:nvPr>
        </p:nvSpPr>
        <p:spPr/>
        <p:txBody>
          <a:bodyPr/>
          <a:lstStyle/>
          <a:p>
            <a:fld id="{52EB0AFA-D6AE-4C4B-BBF2-3525755761FB}" type="slidenum">
              <a:rPr lang="en-GB" smtClean="0"/>
              <a:t>23</a:t>
            </a:fld>
            <a:endParaRPr lang="en-GB"/>
          </a:p>
        </p:txBody>
      </p:sp>
    </p:spTree>
    <p:extLst>
      <p:ext uri="{BB962C8B-B14F-4D97-AF65-F5344CB8AC3E}">
        <p14:creationId xmlns:p14="http://schemas.microsoft.com/office/powerpoint/2010/main" val="258204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law works. Copy and paste of EU regulation into UK regulation through withdrawal act. Fixing intolerabilities ie. Replacing references to EU things with UK things.</a:t>
            </a:r>
          </a:p>
          <a:p>
            <a:r>
              <a:rPr lang="en-GB" dirty="0"/>
              <a:t>Certain regulatory functions and systems currently undertaken at a European level may need to be replaced or maintained. </a:t>
            </a:r>
          </a:p>
          <a:p>
            <a:r>
              <a:rPr lang="en-GB" dirty="0"/>
              <a:t>Food is as safe before exit as before. As few changes as necessary.</a:t>
            </a:r>
          </a:p>
          <a:p>
            <a:endParaRPr lang="en-GB" dirty="0"/>
          </a:p>
          <a:p>
            <a:r>
              <a:rPr lang="en-GB" dirty="0"/>
              <a:t>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Surveillance</a:t>
            </a:r>
          </a:p>
          <a:p>
            <a:r>
              <a:rPr lang="en-GB" dirty="0"/>
              <a:t>Risk assessment </a:t>
            </a:r>
          </a:p>
          <a:p>
            <a:r>
              <a:rPr lang="en-GB" dirty="0"/>
              <a:t>Risk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Incidents – handling food safety alerts</a:t>
            </a:r>
          </a:p>
          <a:p>
            <a:r>
              <a:rPr lang="en-GB" dirty="0"/>
              <a:t>Enhanced registration</a:t>
            </a:r>
          </a:p>
          <a:p>
            <a:r>
              <a:rPr lang="en-GB" dirty="0"/>
              <a:t>NFCU</a:t>
            </a:r>
          </a:p>
          <a:p>
            <a:r>
              <a:rPr lang="en-GB" dirty="0"/>
              <a:t>Exports</a:t>
            </a:r>
          </a:p>
          <a:p>
            <a:r>
              <a:rPr lang="en-GB" dirty="0"/>
              <a:t>Incidents</a:t>
            </a:r>
          </a:p>
        </p:txBody>
      </p:sp>
      <p:sp>
        <p:nvSpPr>
          <p:cNvPr id="4" name="Slide Number Placeholder 3"/>
          <p:cNvSpPr>
            <a:spLocks noGrp="1"/>
          </p:cNvSpPr>
          <p:nvPr>
            <p:ph type="sldNum" sz="quarter" idx="10"/>
          </p:nvPr>
        </p:nvSpPr>
        <p:spPr/>
        <p:txBody>
          <a:bodyPr/>
          <a:lstStyle/>
          <a:p>
            <a:fld id="{52EB0AFA-D6AE-4C4B-BBF2-3525755761FB}" type="slidenum">
              <a:rPr lang="en-GB" smtClean="0"/>
              <a:t>3</a:t>
            </a:fld>
            <a:endParaRPr lang="en-GB"/>
          </a:p>
        </p:txBody>
      </p:sp>
    </p:spTree>
    <p:extLst>
      <p:ext uri="{BB962C8B-B14F-4D97-AF65-F5344CB8AC3E}">
        <p14:creationId xmlns:p14="http://schemas.microsoft.com/office/powerpoint/2010/main" val="230860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EB0AFA-D6AE-4C4B-BBF2-3525755761FB}" type="slidenum">
              <a:rPr lang="en-GB" smtClean="0"/>
              <a:t>4</a:t>
            </a:fld>
            <a:endParaRPr lang="en-GB"/>
          </a:p>
        </p:txBody>
      </p:sp>
    </p:spTree>
    <p:extLst>
      <p:ext uri="{BB962C8B-B14F-4D97-AF65-F5344CB8AC3E}">
        <p14:creationId xmlns:p14="http://schemas.microsoft.com/office/powerpoint/2010/main" val="325594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EB0AFA-D6AE-4C4B-BBF2-3525755761FB}" type="slidenum">
              <a:rPr lang="en-GB" smtClean="0"/>
              <a:t>6</a:t>
            </a:fld>
            <a:endParaRPr lang="en-GB"/>
          </a:p>
        </p:txBody>
      </p:sp>
    </p:spTree>
    <p:extLst>
      <p:ext uri="{BB962C8B-B14F-4D97-AF65-F5344CB8AC3E}">
        <p14:creationId xmlns:p14="http://schemas.microsoft.com/office/powerpoint/2010/main" val="418372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TRACES = Trade Control and Expert System</a:t>
            </a:r>
          </a:p>
        </p:txBody>
      </p:sp>
      <p:sp>
        <p:nvSpPr>
          <p:cNvPr id="4" name="Slide Number Placeholder 3"/>
          <p:cNvSpPr>
            <a:spLocks noGrp="1"/>
          </p:cNvSpPr>
          <p:nvPr>
            <p:ph type="sldNum" sz="quarter" idx="10"/>
          </p:nvPr>
        </p:nvSpPr>
        <p:spPr/>
        <p:txBody>
          <a:bodyPr/>
          <a:lstStyle/>
          <a:p>
            <a:fld id="{52EB0AFA-D6AE-4C4B-BBF2-3525755761FB}" type="slidenum">
              <a:rPr lang="en-GB" smtClean="0"/>
              <a:t>7</a:t>
            </a:fld>
            <a:endParaRPr lang="en-GB"/>
          </a:p>
        </p:txBody>
      </p:sp>
    </p:spTree>
    <p:extLst>
      <p:ext uri="{BB962C8B-B14F-4D97-AF65-F5344CB8AC3E}">
        <p14:creationId xmlns:p14="http://schemas.microsoft.com/office/powerpoint/2010/main" val="1578476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think the volume of high-risk FNAO transits will be somewhere between 4,500 and 16,000 consignments that will require controls at a DPE. DEFRA are doing further analysis of the POAO transit figure, we have not had sight of this yet. These figures are provisional and have not been quality assessed. We know there are a minimum of 4,500 as these can be viewed on TRACES. Work has been carried out with some of the major ports to identify their capacity to take on additional controls of transit goods. We will be working closely with DEFRA to insure clear communications with industry about where best to send their consignments (those with facilities and additional capacity available to undertake additional controls)</a:t>
            </a:r>
          </a:p>
          <a:p>
            <a:endParaRPr lang="en-GB" dirty="0"/>
          </a:p>
        </p:txBody>
      </p:sp>
      <p:sp>
        <p:nvSpPr>
          <p:cNvPr id="4" name="Slide Number Placeholder 3"/>
          <p:cNvSpPr>
            <a:spLocks noGrp="1"/>
          </p:cNvSpPr>
          <p:nvPr>
            <p:ph type="sldNum" sz="quarter" idx="10"/>
          </p:nvPr>
        </p:nvSpPr>
        <p:spPr/>
        <p:txBody>
          <a:bodyPr/>
          <a:lstStyle/>
          <a:p>
            <a:fld id="{52EB0AFA-D6AE-4C4B-BBF2-3525755761FB}" type="slidenum">
              <a:rPr lang="en-GB" smtClean="0"/>
              <a:t>9</a:t>
            </a:fld>
            <a:endParaRPr lang="en-GB"/>
          </a:p>
        </p:txBody>
      </p:sp>
    </p:spTree>
    <p:extLst>
      <p:ext uri="{BB962C8B-B14F-4D97-AF65-F5344CB8AC3E}">
        <p14:creationId xmlns:p14="http://schemas.microsoft.com/office/powerpoint/2010/main" val="425845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RASFF = Rapid Alert System for Food and Feed. </a:t>
            </a:r>
          </a:p>
          <a:p>
            <a:r>
              <a:rPr lang="en-GB" dirty="0"/>
              <a:t>EU Pre-notification would greatly facilitate the UK’s intelligence capability and enable swift and targeted intervention in the event that a food incident arose. </a:t>
            </a:r>
          </a:p>
          <a:p>
            <a:r>
              <a:rPr lang="en-GB" dirty="0"/>
              <a:t>As there is currently no FNAO classified as high-risk from the EU, pre-notification would only be required for EU POAO. (If we left with no deal it would be up to the UK to decide what FNAO is classified as high-risk and this could include products from the EU). </a:t>
            </a:r>
          </a:p>
        </p:txBody>
      </p:sp>
      <p:sp>
        <p:nvSpPr>
          <p:cNvPr id="4" name="Slide Number Placeholder 3"/>
          <p:cNvSpPr>
            <a:spLocks noGrp="1"/>
          </p:cNvSpPr>
          <p:nvPr>
            <p:ph type="sldNum" sz="quarter" idx="10"/>
          </p:nvPr>
        </p:nvSpPr>
        <p:spPr/>
        <p:txBody>
          <a:bodyPr/>
          <a:lstStyle/>
          <a:p>
            <a:fld id="{52EB0AFA-D6AE-4C4B-BBF2-3525755761FB}" type="slidenum">
              <a:rPr lang="en-GB" smtClean="0"/>
              <a:t>10</a:t>
            </a:fld>
            <a:endParaRPr lang="en-GB"/>
          </a:p>
        </p:txBody>
      </p:sp>
    </p:spTree>
    <p:extLst>
      <p:ext uri="{BB962C8B-B14F-4D97-AF65-F5344CB8AC3E}">
        <p14:creationId xmlns:p14="http://schemas.microsoft.com/office/powerpoint/2010/main" val="120005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is currently being undertaken between the FSA and DEFRA on exactly how this would work and further information will be made publicly available in due course. </a:t>
            </a:r>
          </a:p>
          <a:p>
            <a:r>
              <a:rPr lang="en-GB" dirty="0"/>
              <a:t>The pre-notification will be for information and will not require a control (</a:t>
            </a:r>
            <a:r>
              <a:rPr lang="en-GB" dirty="0" err="1"/>
              <a:t>e.g</a:t>
            </a:r>
            <a:r>
              <a:rPr lang="en-GB" dirty="0"/>
              <a:t> a documentary check)</a:t>
            </a:r>
          </a:p>
        </p:txBody>
      </p:sp>
      <p:sp>
        <p:nvSpPr>
          <p:cNvPr id="4" name="Slide Number Placeholder 3"/>
          <p:cNvSpPr>
            <a:spLocks noGrp="1"/>
          </p:cNvSpPr>
          <p:nvPr>
            <p:ph type="sldNum" sz="quarter" idx="10"/>
          </p:nvPr>
        </p:nvSpPr>
        <p:spPr/>
        <p:txBody>
          <a:bodyPr/>
          <a:lstStyle/>
          <a:p>
            <a:fld id="{52EB0AFA-D6AE-4C4B-BBF2-3525755761FB}" type="slidenum">
              <a:rPr lang="en-GB" smtClean="0"/>
              <a:t>11</a:t>
            </a:fld>
            <a:endParaRPr lang="en-GB"/>
          </a:p>
        </p:txBody>
      </p:sp>
    </p:spTree>
    <p:extLst>
      <p:ext uri="{BB962C8B-B14F-4D97-AF65-F5344CB8AC3E}">
        <p14:creationId xmlns:p14="http://schemas.microsoft.com/office/powerpoint/2010/main" val="290283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ALVS link will be carried across</a:t>
            </a:r>
          </a:p>
        </p:txBody>
      </p:sp>
      <p:sp>
        <p:nvSpPr>
          <p:cNvPr id="4" name="Slide Number Placeholder 3"/>
          <p:cNvSpPr>
            <a:spLocks noGrp="1"/>
          </p:cNvSpPr>
          <p:nvPr>
            <p:ph type="sldNum" sz="quarter" idx="10"/>
          </p:nvPr>
        </p:nvSpPr>
        <p:spPr/>
        <p:txBody>
          <a:bodyPr/>
          <a:lstStyle/>
          <a:p>
            <a:fld id="{52EB0AFA-D6AE-4C4B-BBF2-3525755761FB}" type="slidenum">
              <a:rPr lang="en-GB" smtClean="0"/>
              <a:t>13</a:t>
            </a:fld>
            <a:endParaRPr lang="en-GB"/>
          </a:p>
        </p:txBody>
      </p:sp>
    </p:spTree>
    <p:extLst>
      <p:ext uri="{BB962C8B-B14F-4D97-AF65-F5344CB8AC3E}">
        <p14:creationId xmlns:p14="http://schemas.microsoft.com/office/powerpoint/2010/main" val="3999888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367200"/>
            <a:ext cx="8437996" cy="6120000"/>
          </a:xfrm>
          <a:prstGeom prst="rect">
            <a:avLst/>
          </a:prstGeom>
        </p:spPr>
      </p:pic>
      <p:pic>
        <p:nvPicPr>
          <p:cNvPr id="8" name="Picture 20" descr="food-we-can-trust-wheel.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1500" y="-215900"/>
            <a:ext cx="5443538" cy="769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3419475" y="2881313"/>
            <a:ext cx="2397125" cy="0"/>
          </a:xfrm>
          <a:prstGeom prst="line">
            <a:avLst/>
          </a:prstGeom>
          <a:ln w="5080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19475" y="4125913"/>
            <a:ext cx="2397125" cy="0"/>
          </a:xfrm>
          <a:prstGeom prst="line">
            <a:avLst/>
          </a:prstGeom>
          <a:ln w="5080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pic>
        <p:nvPicPr>
          <p:cNvPr id="13" name="Picture 13" descr="FSA-whitelogo-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250" y="636588"/>
            <a:ext cx="13081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60891" y="2881314"/>
            <a:ext cx="3204756" cy="1244600"/>
          </a:xfrm>
        </p:spPr>
        <p:txBody>
          <a:bodyPr/>
          <a:lstStyle>
            <a:lvl1pPr algn="ctr">
              <a:lnSpc>
                <a:spcPct val="87000"/>
              </a:lnSpc>
              <a:defRPr sz="2400" b="1" cap="none"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982104" y="5747165"/>
            <a:ext cx="2355669" cy="616585"/>
          </a:xfrm>
        </p:spPr>
        <p:txBody>
          <a:bodyPr/>
          <a:lstStyle>
            <a:lvl1pPr marL="0" indent="0" algn="r">
              <a:lnSpc>
                <a:spcPct val="87000"/>
              </a:lnSpc>
              <a:spcBef>
                <a:spcPts val="400"/>
              </a:spcBef>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a:xfrm>
            <a:off x="381000" y="6583138"/>
            <a:ext cx="2133600" cy="180000"/>
          </a:xfrm>
        </p:spPr>
        <p:txBody>
          <a:bodyPr/>
          <a:lstStyle>
            <a:lvl1pPr>
              <a:defRPr/>
            </a:lvl1pPr>
          </a:lstStyle>
          <a:p>
            <a:fld id="{B130B1F3-F389-49C3-AC94-E77E6868A9AD}" type="datetime1">
              <a:rPr lang="en-US" altLang="en-US" smtClean="0"/>
              <a:t>10/17/2018</a:t>
            </a:fld>
            <a:endParaRPr lang="en-US" altLang="en-US"/>
          </a:p>
        </p:txBody>
      </p:sp>
      <p:sp>
        <p:nvSpPr>
          <p:cNvPr id="5" name="Footer Placeholder 4"/>
          <p:cNvSpPr>
            <a:spLocks noGrp="1"/>
          </p:cNvSpPr>
          <p:nvPr>
            <p:ph type="ftr" sz="quarter" idx="11"/>
          </p:nvPr>
        </p:nvSpPr>
        <p:spPr>
          <a:xfrm>
            <a:off x="6311358" y="6583138"/>
            <a:ext cx="2457992" cy="1800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056017" y="6583138"/>
            <a:ext cx="1031966" cy="180000"/>
          </a:xfrm>
        </p:spPr>
        <p:txBody>
          <a:bodyPr/>
          <a:lstStyle>
            <a:lvl1pPr>
              <a:defRPr/>
            </a:lvl1pPr>
          </a:lstStyle>
          <a:p>
            <a:fld id="{CF0C49CC-1767-4203-9AF7-14AADF02D14B}" type="slidenum">
              <a:rPr lang="en-US" altLang="en-US"/>
              <a:pPr/>
              <a:t>‹#›</a:t>
            </a:fld>
            <a:endParaRPr lang="en-US" altLang="en-US"/>
          </a:p>
        </p:txBody>
      </p:sp>
    </p:spTree>
    <p:extLst>
      <p:ext uri="{BB962C8B-B14F-4D97-AF65-F5344CB8AC3E}">
        <p14:creationId xmlns:p14="http://schemas.microsoft.com/office/powerpoint/2010/main" val="24643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4">
    <p:spTree>
      <p:nvGrpSpPr>
        <p:cNvPr id="1" name=""/>
        <p:cNvGrpSpPr/>
        <p:nvPr/>
      </p:nvGrpSpPr>
      <p:grpSpPr>
        <a:xfrm>
          <a:off x="0" y="0"/>
          <a:ext cx="0" cy="0"/>
          <a:chOff x="0" y="0"/>
          <a:chExt cx="0" cy="0"/>
        </a:xfrm>
      </p:grpSpPr>
      <p:sp>
        <p:nvSpPr>
          <p:cNvPr id="7" name="Rectangle 6"/>
          <p:cNvSpPr/>
          <p:nvPr userDrawn="1"/>
        </p:nvSpPr>
        <p:spPr>
          <a:xfrm>
            <a:off x="368300" y="368300"/>
            <a:ext cx="8407400" cy="6121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endParaRPr lang="en-US" b="1">
              <a:ln w="50800"/>
              <a:solidFill>
                <a:srgbClr val="9E218A"/>
              </a:solidFill>
            </a:endParaRPr>
          </a:p>
        </p:txBody>
      </p:sp>
      <p:sp>
        <p:nvSpPr>
          <p:cNvPr id="8" name="Oval 7"/>
          <p:cNvSpPr/>
          <p:nvPr userDrawn="1"/>
        </p:nvSpPr>
        <p:spPr>
          <a:xfrm>
            <a:off x="1972469" y="820738"/>
            <a:ext cx="5199063" cy="51974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181497" y="2816225"/>
            <a:ext cx="4781006" cy="1243013"/>
          </a:xfrm>
          <a:noFill/>
        </p:spPr>
        <p:txBody>
          <a:bodyPr tIns="36000" anchor="ctr" anchorCtr="0"/>
          <a:lstStyle>
            <a:lvl1pPr algn="ctr">
              <a:defRPr sz="2400" b="1" cap="all">
                <a:solidFill>
                  <a:srgbClr val="505150"/>
                </a:solidFill>
              </a:defRPr>
            </a:lvl1pPr>
          </a:lstStyle>
          <a:p>
            <a:r>
              <a:rPr lang="en-GB" dirty="0"/>
              <a:t>Click to edit Master title style</a:t>
            </a:r>
            <a:endParaRPr lang="en-US" dirty="0"/>
          </a:p>
        </p:txBody>
      </p:sp>
      <p:cxnSp>
        <p:nvCxnSpPr>
          <p:cNvPr id="10" name="Straight Connector 9"/>
          <p:cNvCxnSpPr/>
          <p:nvPr userDrawn="1"/>
        </p:nvCxnSpPr>
        <p:spPr>
          <a:xfrm>
            <a:off x="3671094" y="2816225"/>
            <a:ext cx="1801812" cy="0"/>
          </a:xfrm>
          <a:prstGeom prst="line">
            <a:avLst/>
          </a:prstGeom>
          <a:ln w="50800" cap="rnd" cmpd="sng">
            <a:solidFill>
              <a:srgbClr val="5051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671094" y="4059238"/>
            <a:ext cx="1801812" cy="0"/>
          </a:xfrm>
          <a:prstGeom prst="line">
            <a:avLst/>
          </a:prstGeom>
          <a:ln w="50800" cap="rnd" cmpd="sng">
            <a:solidFill>
              <a:srgbClr val="505150"/>
            </a:solidFill>
            <a:prstDash val="sysDot"/>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2181497" y="4059237"/>
            <a:ext cx="4781006" cy="869813"/>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12" name="Date Placeholder 3"/>
          <p:cNvSpPr>
            <a:spLocks noGrp="1"/>
          </p:cNvSpPr>
          <p:nvPr>
            <p:ph type="dt" sz="half" idx="10"/>
          </p:nvPr>
        </p:nvSpPr>
        <p:spPr>
          <a:xfrm>
            <a:off x="381000" y="6583138"/>
            <a:ext cx="2133600" cy="180000"/>
          </a:xfrm>
        </p:spPr>
        <p:txBody>
          <a:bodyPr/>
          <a:lstStyle>
            <a:lvl1pPr>
              <a:defRPr/>
            </a:lvl1pPr>
          </a:lstStyle>
          <a:p>
            <a:fld id="{9E968A1B-EBE2-4A1D-891A-94B34C95225C}" type="datetime1">
              <a:rPr lang="en-US" altLang="en-US" smtClean="0"/>
              <a:t>10/17/2018</a:t>
            </a:fld>
            <a:endParaRPr lang="en-US" altLang="en-US"/>
          </a:p>
        </p:txBody>
      </p:sp>
      <p:sp>
        <p:nvSpPr>
          <p:cNvPr id="13" name="Footer Placeholder 4"/>
          <p:cNvSpPr>
            <a:spLocks noGrp="1"/>
          </p:cNvSpPr>
          <p:nvPr>
            <p:ph type="ftr" sz="quarter" idx="11"/>
          </p:nvPr>
        </p:nvSpPr>
        <p:spPr>
          <a:xfrm>
            <a:off x="6311358" y="6583138"/>
            <a:ext cx="2457992" cy="180000"/>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4056017" y="6583138"/>
            <a:ext cx="1031966" cy="180000"/>
          </a:xfrm>
        </p:spPr>
        <p:txBody>
          <a:bodyPr/>
          <a:lstStyle>
            <a:lvl1pPr>
              <a:defRPr/>
            </a:lvl1pPr>
          </a:lstStyle>
          <a:p>
            <a:fld id="{CF0C49CC-1767-4203-9AF7-14AADF02D14B}" type="slidenum">
              <a:rPr lang="en-US" altLang="en-US"/>
              <a:pPr/>
              <a:t>‹#›</a:t>
            </a:fld>
            <a:endParaRPr lang="en-US" altLang="en-US"/>
          </a:p>
        </p:txBody>
      </p:sp>
    </p:spTree>
    <p:extLst>
      <p:ext uri="{BB962C8B-B14F-4D97-AF65-F5344CB8AC3E}">
        <p14:creationId xmlns:p14="http://schemas.microsoft.com/office/powerpoint/2010/main" val="218373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5">
    <p:spTree>
      <p:nvGrpSpPr>
        <p:cNvPr id="1" name=""/>
        <p:cNvGrpSpPr/>
        <p:nvPr/>
      </p:nvGrpSpPr>
      <p:grpSpPr>
        <a:xfrm>
          <a:off x="0" y="0"/>
          <a:ext cx="0" cy="0"/>
          <a:chOff x="0" y="0"/>
          <a:chExt cx="0" cy="0"/>
        </a:xfrm>
      </p:grpSpPr>
      <p:sp>
        <p:nvSpPr>
          <p:cNvPr id="7" name="Rectangle 6"/>
          <p:cNvSpPr/>
          <p:nvPr userDrawn="1"/>
        </p:nvSpPr>
        <p:spPr>
          <a:xfrm>
            <a:off x="368300" y="368300"/>
            <a:ext cx="8407400" cy="61214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endParaRPr lang="en-US" b="1">
              <a:ln w="50800"/>
              <a:solidFill>
                <a:srgbClr val="9E218A"/>
              </a:solidFill>
            </a:endParaRPr>
          </a:p>
        </p:txBody>
      </p:sp>
      <p:sp>
        <p:nvSpPr>
          <p:cNvPr id="8" name="Oval 7"/>
          <p:cNvSpPr/>
          <p:nvPr userDrawn="1"/>
        </p:nvSpPr>
        <p:spPr>
          <a:xfrm>
            <a:off x="1972469" y="820738"/>
            <a:ext cx="5199063" cy="51974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181497" y="2816225"/>
            <a:ext cx="4781006" cy="1243013"/>
          </a:xfrm>
          <a:noFill/>
        </p:spPr>
        <p:txBody>
          <a:bodyPr tIns="36000" anchor="ctr" anchorCtr="0"/>
          <a:lstStyle>
            <a:lvl1pPr algn="ctr">
              <a:defRPr sz="2400" b="1" cap="all">
                <a:solidFill>
                  <a:schemeClr val="accent5"/>
                </a:solidFill>
              </a:defRPr>
            </a:lvl1pPr>
          </a:lstStyle>
          <a:p>
            <a:r>
              <a:rPr lang="en-GB" dirty="0"/>
              <a:t>Click to edit Master title style</a:t>
            </a:r>
            <a:endParaRPr lang="en-US" dirty="0"/>
          </a:p>
        </p:txBody>
      </p:sp>
      <p:cxnSp>
        <p:nvCxnSpPr>
          <p:cNvPr id="10" name="Straight Connector 9"/>
          <p:cNvCxnSpPr/>
          <p:nvPr userDrawn="1"/>
        </p:nvCxnSpPr>
        <p:spPr>
          <a:xfrm>
            <a:off x="3671094" y="2816225"/>
            <a:ext cx="1801812" cy="0"/>
          </a:xfrm>
          <a:prstGeom prst="line">
            <a:avLst/>
          </a:prstGeom>
          <a:ln w="50800" cap="rnd" cmpd="sng">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671094" y="4059238"/>
            <a:ext cx="1801812" cy="0"/>
          </a:xfrm>
          <a:prstGeom prst="line">
            <a:avLst/>
          </a:prstGeom>
          <a:ln w="50800" cap="rnd" cmpd="sng">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2181497" y="4059237"/>
            <a:ext cx="4781006" cy="869813"/>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12" name="Date Placeholder 3"/>
          <p:cNvSpPr>
            <a:spLocks noGrp="1"/>
          </p:cNvSpPr>
          <p:nvPr>
            <p:ph type="dt" sz="half" idx="10"/>
          </p:nvPr>
        </p:nvSpPr>
        <p:spPr>
          <a:xfrm>
            <a:off x="381000" y="6583138"/>
            <a:ext cx="2133600" cy="180000"/>
          </a:xfrm>
        </p:spPr>
        <p:txBody>
          <a:bodyPr/>
          <a:lstStyle>
            <a:lvl1pPr>
              <a:defRPr/>
            </a:lvl1pPr>
          </a:lstStyle>
          <a:p>
            <a:fld id="{CDA2D02B-9AB3-4633-9D52-62B9E3ABE491}" type="datetime1">
              <a:rPr lang="en-US" altLang="en-US" smtClean="0"/>
              <a:t>10/17/2018</a:t>
            </a:fld>
            <a:endParaRPr lang="en-US" altLang="en-US"/>
          </a:p>
        </p:txBody>
      </p:sp>
      <p:sp>
        <p:nvSpPr>
          <p:cNvPr id="13" name="Footer Placeholder 4"/>
          <p:cNvSpPr>
            <a:spLocks noGrp="1"/>
          </p:cNvSpPr>
          <p:nvPr>
            <p:ph type="ftr" sz="quarter" idx="11"/>
          </p:nvPr>
        </p:nvSpPr>
        <p:spPr>
          <a:xfrm>
            <a:off x="6311358" y="6583138"/>
            <a:ext cx="2457992" cy="180000"/>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4056017" y="6583138"/>
            <a:ext cx="1031966" cy="180000"/>
          </a:xfrm>
        </p:spPr>
        <p:txBody>
          <a:bodyPr/>
          <a:lstStyle>
            <a:lvl1pPr>
              <a:defRPr/>
            </a:lvl1pPr>
          </a:lstStyle>
          <a:p>
            <a:fld id="{CF0C49CC-1767-4203-9AF7-14AADF02D14B}" type="slidenum">
              <a:rPr lang="en-US" altLang="en-US"/>
              <a:pPr/>
              <a:t>‹#›</a:t>
            </a:fld>
            <a:endParaRPr lang="en-US" altLang="en-US"/>
          </a:p>
        </p:txBody>
      </p:sp>
    </p:spTree>
    <p:extLst>
      <p:ext uri="{BB962C8B-B14F-4D97-AF65-F5344CB8AC3E}">
        <p14:creationId xmlns:p14="http://schemas.microsoft.com/office/powerpoint/2010/main" val="172988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6">
    <p:spTree>
      <p:nvGrpSpPr>
        <p:cNvPr id="1" name=""/>
        <p:cNvGrpSpPr/>
        <p:nvPr/>
      </p:nvGrpSpPr>
      <p:grpSpPr>
        <a:xfrm>
          <a:off x="0" y="0"/>
          <a:ext cx="0" cy="0"/>
          <a:chOff x="0" y="0"/>
          <a:chExt cx="0" cy="0"/>
        </a:xfrm>
      </p:grpSpPr>
      <p:sp>
        <p:nvSpPr>
          <p:cNvPr id="7" name="Rectangle 6"/>
          <p:cNvSpPr/>
          <p:nvPr userDrawn="1"/>
        </p:nvSpPr>
        <p:spPr>
          <a:xfrm>
            <a:off x="368300" y="368300"/>
            <a:ext cx="8407400" cy="6121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endParaRPr lang="en-US" b="1">
              <a:ln w="50800"/>
              <a:solidFill>
                <a:srgbClr val="9E218A"/>
              </a:solidFill>
            </a:endParaRPr>
          </a:p>
        </p:txBody>
      </p:sp>
      <p:sp>
        <p:nvSpPr>
          <p:cNvPr id="8" name="Oval 7"/>
          <p:cNvSpPr/>
          <p:nvPr userDrawn="1"/>
        </p:nvSpPr>
        <p:spPr>
          <a:xfrm>
            <a:off x="1972469" y="820738"/>
            <a:ext cx="5199063" cy="51974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181497" y="2816225"/>
            <a:ext cx="4781006" cy="1243013"/>
          </a:xfrm>
          <a:noFill/>
        </p:spPr>
        <p:txBody>
          <a:bodyPr tIns="36000" anchor="ctr" anchorCtr="0"/>
          <a:lstStyle>
            <a:lvl1pPr algn="ctr">
              <a:defRPr sz="2400" b="1" cap="all">
                <a:solidFill>
                  <a:schemeClr val="accent6"/>
                </a:solidFill>
              </a:defRPr>
            </a:lvl1pPr>
          </a:lstStyle>
          <a:p>
            <a:r>
              <a:rPr lang="en-GB" dirty="0"/>
              <a:t>Click to edit Master title style</a:t>
            </a:r>
            <a:endParaRPr lang="en-US" dirty="0"/>
          </a:p>
        </p:txBody>
      </p:sp>
      <p:cxnSp>
        <p:nvCxnSpPr>
          <p:cNvPr id="10" name="Straight Connector 9"/>
          <p:cNvCxnSpPr/>
          <p:nvPr userDrawn="1"/>
        </p:nvCxnSpPr>
        <p:spPr>
          <a:xfrm>
            <a:off x="3671094" y="2816225"/>
            <a:ext cx="1801812" cy="0"/>
          </a:xfrm>
          <a:prstGeom prst="line">
            <a:avLst/>
          </a:prstGeom>
          <a:ln w="50800" cap="rnd" cmpd="sng">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671094" y="4059238"/>
            <a:ext cx="1801812" cy="0"/>
          </a:xfrm>
          <a:prstGeom prst="line">
            <a:avLst/>
          </a:prstGeom>
          <a:ln w="50800" cap="rnd" cmpd="sng">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2181497" y="4059237"/>
            <a:ext cx="4781006" cy="869813"/>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12" name="Date Placeholder 3"/>
          <p:cNvSpPr>
            <a:spLocks noGrp="1"/>
          </p:cNvSpPr>
          <p:nvPr>
            <p:ph type="dt" sz="half" idx="10"/>
          </p:nvPr>
        </p:nvSpPr>
        <p:spPr>
          <a:xfrm>
            <a:off x="381000" y="6583138"/>
            <a:ext cx="2133600" cy="180000"/>
          </a:xfrm>
        </p:spPr>
        <p:txBody>
          <a:bodyPr/>
          <a:lstStyle>
            <a:lvl1pPr>
              <a:defRPr/>
            </a:lvl1pPr>
          </a:lstStyle>
          <a:p>
            <a:fld id="{A16950D1-D8C6-4741-8929-0BDA599A22A5}" type="datetime1">
              <a:rPr lang="en-US" altLang="en-US" smtClean="0"/>
              <a:t>10/17/2018</a:t>
            </a:fld>
            <a:endParaRPr lang="en-US" altLang="en-US"/>
          </a:p>
        </p:txBody>
      </p:sp>
      <p:sp>
        <p:nvSpPr>
          <p:cNvPr id="13" name="Footer Placeholder 4"/>
          <p:cNvSpPr>
            <a:spLocks noGrp="1"/>
          </p:cNvSpPr>
          <p:nvPr>
            <p:ph type="ftr" sz="quarter" idx="11"/>
          </p:nvPr>
        </p:nvSpPr>
        <p:spPr>
          <a:xfrm>
            <a:off x="6311358" y="6583138"/>
            <a:ext cx="2457992" cy="180000"/>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4056017" y="6583138"/>
            <a:ext cx="1031966" cy="180000"/>
          </a:xfrm>
        </p:spPr>
        <p:txBody>
          <a:bodyPr/>
          <a:lstStyle>
            <a:lvl1pPr>
              <a:defRPr/>
            </a:lvl1pPr>
          </a:lstStyle>
          <a:p>
            <a:fld id="{CF0C49CC-1767-4203-9AF7-14AADF02D14B}" type="slidenum">
              <a:rPr lang="en-US" altLang="en-US"/>
              <a:pPr/>
              <a:t>‹#›</a:t>
            </a:fld>
            <a:endParaRPr lang="en-US" altLang="en-US"/>
          </a:p>
        </p:txBody>
      </p:sp>
    </p:spTree>
    <p:extLst>
      <p:ext uri="{BB962C8B-B14F-4D97-AF65-F5344CB8AC3E}">
        <p14:creationId xmlns:p14="http://schemas.microsoft.com/office/powerpoint/2010/main" val="3355582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Purple-Alt-Editable">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15940" y="1050179"/>
            <a:ext cx="6359884" cy="673100"/>
          </a:xfrm>
          <a:prstGeom prst="rect">
            <a:avLst/>
          </a:prstGeom>
        </p:spPr>
        <p:txBody>
          <a:bodyPr vert="horz"/>
          <a:lstStyle>
            <a:lvl1pPr marL="0" indent="0">
              <a:buNone/>
              <a:defRPr sz="3500" b="1" i="0">
                <a:solidFill>
                  <a:srgbClr val="009AB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Main Headline</a:t>
            </a:r>
          </a:p>
        </p:txBody>
      </p:sp>
      <p:sp>
        <p:nvSpPr>
          <p:cNvPr id="4" name="Text Placeholder 13"/>
          <p:cNvSpPr>
            <a:spLocks noGrp="1"/>
          </p:cNvSpPr>
          <p:nvPr>
            <p:ph type="body" sz="quarter" idx="12" hasCustomPrompt="1"/>
          </p:nvPr>
        </p:nvSpPr>
        <p:spPr>
          <a:xfrm>
            <a:off x="415940" y="1879410"/>
            <a:ext cx="6359884" cy="448553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900" b="0" i="0" spc="-30">
                <a:solidFill>
                  <a:srgbClr val="3F2A5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Nullam</a:t>
            </a:r>
            <a:r>
              <a:rPr lang="en-GB" dirty="0"/>
              <a:t> </a:t>
            </a:r>
            <a:r>
              <a:rPr lang="en-GB" dirty="0" err="1"/>
              <a:t>venenatis</a:t>
            </a:r>
            <a:r>
              <a:rPr lang="en-GB" dirty="0"/>
              <a:t>, </a:t>
            </a:r>
            <a:r>
              <a:rPr lang="en-GB" dirty="0" err="1"/>
              <a:t>augue</a:t>
            </a:r>
            <a:r>
              <a:rPr lang="en-GB" dirty="0"/>
              <a:t> vitae </a:t>
            </a:r>
            <a:r>
              <a:rPr lang="en-GB" dirty="0" err="1"/>
              <a:t>cursus</a:t>
            </a:r>
            <a:r>
              <a:rPr lang="en-GB" dirty="0"/>
              <a:t> </a:t>
            </a:r>
            <a:r>
              <a:rPr lang="en-GB" dirty="0" err="1"/>
              <a:t>fermentum</a:t>
            </a:r>
            <a:r>
              <a:rPr lang="en-GB" dirty="0"/>
              <a:t>, nisi </a:t>
            </a:r>
            <a:r>
              <a:rPr lang="en-GB" dirty="0" err="1"/>
              <a:t>neque</a:t>
            </a:r>
            <a:r>
              <a:rPr lang="en-GB" dirty="0"/>
              <a:t> </a:t>
            </a:r>
            <a:r>
              <a:rPr lang="en-GB" dirty="0" err="1"/>
              <a:t>rhoncus</a:t>
            </a:r>
            <a:r>
              <a:rPr lang="en-GB" dirty="0"/>
              <a:t> </a:t>
            </a:r>
            <a:r>
              <a:rPr lang="en-GB" dirty="0" err="1"/>
              <a:t>nunc</a:t>
            </a:r>
            <a:r>
              <a:rPr lang="en-GB" dirty="0"/>
              <a:t>, et </a:t>
            </a:r>
            <a:r>
              <a:rPr lang="en-GB" dirty="0" err="1"/>
              <a:t>tincidunt</a:t>
            </a:r>
            <a:r>
              <a:rPr lang="en-GB" dirty="0"/>
              <a:t> </a:t>
            </a:r>
            <a:r>
              <a:rPr lang="en-GB" dirty="0" err="1"/>
              <a:t>nunc</a:t>
            </a:r>
            <a:r>
              <a:rPr lang="en-GB" dirty="0"/>
              <a:t> magna sit </a:t>
            </a:r>
            <a:r>
              <a:rPr lang="en-GB" dirty="0" err="1"/>
              <a:t>amet</a:t>
            </a:r>
            <a:r>
              <a:rPr lang="en-GB" dirty="0"/>
              <a:t> </a:t>
            </a:r>
            <a:r>
              <a:rPr lang="en-GB" dirty="0" err="1"/>
              <a:t>erat</a:t>
            </a:r>
            <a:r>
              <a:rPr lang="en-GB" dirty="0"/>
              <a:t>. </a:t>
            </a:r>
            <a:r>
              <a:rPr lang="en-GB" dirty="0" err="1"/>
              <a:t>Suspendisse</a:t>
            </a:r>
            <a:r>
              <a:rPr lang="en-GB" dirty="0"/>
              <a:t> </a:t>
            </a:r>
            <a:r>
              <a:rPr lang="en-GB" dirty="0" err="1"/>
              <a:t>potenti</a:t>
            </a:r>
            <a:r>
              <a:rPr lang="en-GB" dirty="0"/>
              <a:t>. Maecenas </a:t>
            </a:r>
            <a:r>
              <a:rPr lang="en-GB" dirty="0" err="1"/>
              <a:t>phasellus</a:t>
            </a:r>
            <a:r>
              <a:rPr lang="en-GB" dirty="0"/>
              <a:t> </a:t>
            </a:r>
            <a:r>
              <a:rPr lang="en-GB" dirty="0" err="1"/>
              <a:t>aliquet</a:t>
            </a:r>
            <a:r>
              <a:rPr lang="en-GB" dirty="0"/>
              <a:t> ligula </a:t>
            </a:r>
            <a:r>
              <a:rPr lang="en-GB" dirty="0" err="1"/>
              <a:t>eros</a:t>
            </a:r>
            <a:r>
              <a:rPr lang="en-GB" dirty="0"/>
              <a:t>, </a:t>
            </a:r>
            <a:r>
              <a:rPr lang="en-GB" dirty="0" err="1"/>
              <a:t>sed</a:t>
            </a:r>
            <a:r>
              <a:rPr lang="en-GB" dirty="0"/>
              <a:t> </a:t>
            </a:r>
            <a:r>
              <a:rPr lang="en-GB" dirty="0" err="1"/>
              <a:t>vehicula</a:t>
            </a:r>
            <a:r>
              <a:rPr lang="en-GB" dirty="0"/>
              <a:t> </a:t>
            </a:r>
            <a:r>
              <a:rPr lang="en-GB" dirty="0" err="1"/>
              <a:t>ipsum</a:t>
            </a:r>
            <a:r>
              <a:rPr lang="en-GB" dirty="0"/>
              <a:t> </a:t>
            </a:r>
            <a:r>
              <a:rPr lang="en-GB" dirty="0" err="1"/>
              <a:t>lobortis</a:t>
            </a:r>
            <a:r>
              <a:rPr lang="en-GB" dirty="0"/>
              <a:t> </a:t>
            </a:r>
            <a:r>
              <a:rPr lang="en-GB" dirty="0" err="1"/>
              <a:t>vel</a:t>
            </a:r>
            <a:r>
              <a:rPr lang="en-GB" dirty="0"/>
              <a:t> </a:t>
            </a:r>
            <a:r>
              <a:rPr lang="en-GB" dirty="0" err="1"/>
              <a:t>nam</a:t>
            </a:r>
            <a:r>
              <a:rPr lang="en-GB" dirty="0"/>
              <a:t>.</a:t>
            </a:r>
          </a:p>
          <a:p>
            <a:pPr lvl="0"/>
            <a:endParaRPr lang="en-GB" dirty="0"/>
          </a:p>
          <a:p>
            <a:pPr lvl="0"/>
            <a:r>
              <a:rPr lang="en-GB" dirty="0" err="1"/>
              <a:t>Nullam</a:t>
            </a:r>
            <a:r>
              <a:rPr lang="en-GB" dirty="0"/>
              <a:t> </a:t>
            </a:r>
            <a:r>
              <a:rPr lang="en-GB" dirty="0" err="1"/>
              <a:t>venenatis</a:t>
            </a:r>
            <a:r>
              <a:rPr lang="en-GB" dirty="0"/>
              <a:t>, </a:t>
            </a:r>
            <a:r>
              <a:rPr lang="en-GB" dirty="0" err="1"/>
              <a:t>augue</a:t>
            </a:r>
            <a:r>
              <a:rPr lang="en-GB" dirty="0"/>
              <a:t> vitae </a:t>
            </a:r>
            <a:r>
              <a:rPr lang="en-GB" dirty="0" err="1"/>
              <a:t>cursus</a:t>
            </a:r>
            <a:r>
              <a:rPr lang="en-GB" dirty="0"/>
              <a:t> </a:t>
            </a:r>
            <a:r>
              <a:rPr lang="en-GB" dirty="0" err="1"/>
              <a:t>fermentum</a:t>
            </a:r>
            <a:r>
              <a:rPr lang="en-GB" dirty="0"/>
              <a:t>, nisi </a:t>
            </a:r>
            <a:r>
              <a:rPr lang="en-GB" dirty="0" err="1"/>
              <a:t>neque</a:t>
            </a:r>
            <a:r>
              <a:rPr lang="en-GB" dirty="0"/>
              <a:t> </a:t>
            </a:r>
            <a:r>
              <a:rPr lang="en-GB" dirty="0" err="1"/>
              <a:t>rhoncus</a:t>
            </a:r>
            <a:r>
              <a:rPr lang="en-GB" dirty="0"/>
              <a:t> </a:t>
            </a:r>
            <a:r>
              <a:rPr lang="en-GB" dirty="0" err="1"/>
              <a:t>nunc</a:t>
            </a:r>
            <a:r>
              <a:rPr lang="en-GB" dirty="0"/>
              <a:t>, et </a:t>
            </a:r>
            <a:r>
              <a:rPr lang="en-GB" dirty="0" err="1"/>
              <a:t>tincidunt</a:t>
            </a:r>
            <a:r>
              <a:rPr lang="en-GB" dirty="0"/>
              <a:t> </a:t>
            </a:r>
            <a:r>
              <a:rPr lang="en-GB" dirty="0" err="1"/>
              <a:t>nunc</a:t>
            </a:r>
            <a:r>
              <a:rPr lang="en-GB" dirty="0"/>
              <a:t> magna sit </a:t>
            </a:r>
            <a:r>
              <a:rPr lang="en-GB" dirty="0" err="1"/>
              <a:t>amet</a:t>
            </a:r>
            <a:r>
              <a:rPr lang="en-GB" dirty="0"/>
              <a:t> </a:t>
            </a:r>
            <a:r>
              <a:rPr lang="en-GB" dirty="0" err="1"/>
              <a:t>erat</a:t>
            </a:r>
            <a:r>
              <a:rPr lang="en-GB" dirty="0"/>
              <a:t>. </a:t>
            </a:r>
            <a:r>
              <a:rPr lang="en-GB" dirty="0" err="1"/>
              <a:t>Suspendisse</a:t>
            </a:r>
            <a:r>
              <a:rPr lang="en-GB" dirty="0"/>
              <a:t> </a:t>
            </a:r>
            <a:r>
              <a:rPr lang="en-GB" dirty="0" err="1"/>
              <a:t>potenti</a:t>
            </a:r>
            <a:r>
              <a:rPr lang="en-GB" dirty="0"/>
              <a:t>. Maecenas </a:t>
            </a:r>
            <a:r>
              <a:rPr lang="en-GB" dirty="0" err="1"/>
              <a:t>phasellus</a:t>
            </a:r>
            <a:r>
              <a:rPr lang="en-GB" dirty="0"/>
              <a:t> </a:t>
            </a:r>
            <a:r>
              <a:rPr lang="en-GB" dirty="0" err="1"/>
              <a:t>aliquet</a:t>
            </a:r>
            <a:r>
              <a:rPr lang="en-GB" dirty="0"/>
              <a:t> ligula </a:t>
            </a:r>
            <a:r>
              <a:rPr lang="en-GB" dirty="0" err="1"/>
              <a:t>eros</a:t>
            </a:r>
            <a:r>
              <a:rPr lang="en-GB" dirty="0"/>
              <a:t>, </a:t>
            </a:r>
            <a:r>
              <a:rPr lang="en-GB" dirty="0" err="1"/>
              <a:t>sed</a:t>
            </a:r>
            <a:r>
              <a:rPr lang="en-GB" dirty="0"/>
              <a:t> </a:t>
            </a:r>
            <a:r>
              <a:rPr lang="en-GB" dirty="0" err="1"/>
              <a:t>vehicula</a:t>
            </a:r>
            <a:r>
              <a:rPr lang="en-GB" dirty="0"/>
              <a:t> </a:t>
            </a:r>
            <a:r>
              <a:rPr lang="en-GB" dirty="0" err="1"/>
              <a:t>ipsum</a:t>
            </a:r>
            <a:r>
              <a:rPr lang="en-GB" dirty="0"/>
              <a:t> </a:t>
            </a:r>
            <a:r>
              <a:rPr lang="en-GB" dirty="0" err="1"/>
              <a:t>lobortis</a:t>
            </a:r>
            <a:r>
              <a:rPr lang="en-GB" dirty="0"/>
              <a:t> </a:t>
            </a:r>
            <a:r>
              <a:rPr lang="en-GB" dirty="0" err="1"/>
              <a:t>vel</a:t>
            </a:r>
            <a:r>
              <a:rPr lang="en-GB" dirty="0"/>
              <a:t> </a:t>
            </a:r>
            <a:r>
              <a:rPr lang="en-GB" dirty="0" err="1"/>
              <a:t>nam</a:t>
            </a:r>
            <a:r>
              <a:rPr lang="en-GB" dirty="0"/>
              <a:t>.</a:t>
            </a:r>
          </a:p>
          <a:p>
            <a:pPr lvl="0"/>
            <a:endParaRPr lang="en-GB" dirty="0"/>
          </a:p>
          <a:p>
            <a:pPr lvl="0"/>
            <a:r>
              <a:rPr lang="en-GB" dirty="0" err="1"/>
              <a:t>Nullam</a:t>
            </a:r>
            <a:r>
              <a:rPr lang="en-GB" dirty="0"/>
              <a:t> </a:t>
            </a:r>
            <a:r>
              <a:rPr lang="en-GB" dirty="0" err="1"/>
              <a:t>venenatis</a:t>
            </a:r>
            <a:r>
              <a:rPr lang="en-GB" dirty="0"/>
              <a:t>, </a:t>
            </a:r>
            <a:r>
              <a:rPr lang="en-GB" dirty="0" err="1"/>
              <a:t>augue</a:t>
            </a:r>
            <a:r>
              <a:rPr lang="en-GB" dirty="0"/>
              <a:t> vitae </a:t>
            </a:r>
            <a:r>
              <a:rPr lang="en-GB" dirty="0" err="1"/>
              <a:t>cursus</a:t>
            </a:r>
            <a:r>
              <a:rPr lang="en-GB" dirty="0"/>
              <a:t> </a:t>
            </a:r>
            <a:r>
              <a:rPr lang="en-GB" dirty="0" err="1"/>
              <a:t>fermentum</a:t>
            </a:r>
            <a:r>
              <a:rPr lang="en-GB" dirty="0"/>
              <a:t>, nisi </a:t>
            </a:r>
            <a:r>
              <a:rPr lang="en-GB" dirty="0" err="1"/>
              <a:t>neque</a:t>
            </a:r>
            <a:r>
              <a:rPr lang="en-GB" dirty="0"/>
              <a:t> </a:t>
            </a:r>
            <a:r>
              <a:rPr lang="en-GB" dirty="0" err="1"/>
              <a:t>rhoncus</a:t>
            </a:r>
            <a:r>
              <a:rPr lang="en-GB" dirty="0"/>
              <a:t> </a:t>
            </a:r>
            <a:r>
              <a:rPr lang="en-GB" dirty="0" err="1"/>
              <a:t>nunc</a:t>
            </a:r>
            <a:r>
              <a:rPr lang="en-GB" dirty="0"/>
              <a:t>, et </a:t>
            </a:r>
            <a:r>
              <a:rPr lang="en-GB" dirty="0" err="1"/>
              <a:t>tincidunt</a:t>
            </a:r>
            <a:r>
              <a:rPr lang="en-GB" dirty="0"/>
              <a:t> </a:t>
            </a:r>
            <a:r>
              <a:rPr lang="en-GB" dirty="0" err="1"/>
              <a:t>nunc</a:t>
            </a:r>
            <a:r>
              <a:rPr lang="en-GB" dirty="0"/>
              <a:t> magna sit </a:t>
            </a:r>
            <a:r>
              <a:rPr lang="en-GB" dirty="0" err="1"/>
              <a:t>amet</a:t>
            </a:r>
            <a:r>
              <a:rPr lang="en-GB" dirty="0"/>
              <a:t> </a:t>
            </a:r>
            <a:r>
              <a:rPr lang="en-GB" dirty="0" err="1"/>
              <a:t>erat</a:t>
            </a:r>
            <a:r>
              <a:rPr lang="en-GB" dirty="0"/>
              <a:t>. </a:t>
            </a:r>
            <a:r>
              <a:rPr lang="en-GB" dirty="0" err="1"/>
              <a:t>Suspendisse</a:t>
            </a:r>
            <a:r>
              <a:rPr lang="en-GB" dirty="0"/>
              <a:t> </a:t>
            </a:r>
            <a:r>
              <a:rPr lang="en-GB" dirty="0" err="1"/>
              <a:t>potenti</a:t>
            </a:r>
            <a:r>
              <a:rPr lang="en-GB" dirty="0"/>
              <a:t>. Maecenas </a:t>
            </a:r>
            <a:r>
              <a:rPr lang="en-GB" dirty="0" err="1"/>
              <a:t>phasellus</a:t>
            </a:r>
            <a:r>
              <a:rPr lang="en-GB" dirty="0"/>
              <a:t> </a:t>
            </a:r>
            <a:r>
              <a:rPr lang="en-GB" dirty="0" err="1"/>
              <a:t>aliquet</a:t>
            </a:r>
            <a:r>
              <a:rPr lang="en-GB" dirty="0"/>
              <a:t> ligula </a:t>
            </a:r>
            <a:r>
              <a:rPr lang="en-GB" dirty="0" err="1"/>
              <a:t>eros</a:t>
            </a:r>
            <a:r>
              <a:rPr lang="en-GB" dirty="0"/>
              <a:t>, </a:t>
            </a:r>
            <a:r>
              <a:rPr lang="en-GB" dirty="0" err="1"/>
              <a:t>sed</a:t>
            </a:r>
            <a:r>
              <a:rPr lang="en-GB" dirty="0"/>
              <a:t> </a:t>
            </a:r>
            <a:r>
              <a:rPr lang="en-GB" dirty="0" err="1"/>
              <a:t>vehicula</a:t>
            </a:r>
            <a:r>
              <a:rPr lang="en-GB" dirty="0"/>
              <a:t> </a:t>
            </a:r>
            <a:r>
              <a:rPr lang="en-GB" dirty="0" err="1"/>
              <a:t>ipsum</a:t>
            </a:r>
            <a:r>
              <a:rPr lang="en-GB" dirty="0"/>
              <a:t> </a:t>
            </a:r>
            <a:r>
              <a:rPr lang="en-GB" dirty="0" err="1"/>
              <a:t>lobortis</a:t>
            </a:r>
            <a:r>
              <a:rPr lang="en-GB" dirty="0"/>
              <a:t> </a:t>
            </a:r>
            <a:r>
              <a:rPr lang="en-GB" dirty="0" err="1"/>
              <a:t>vel</a:t>
            </a:r>
            <a:r>
              <a:rPr lang="en-GB" dirty="0"/>
              <a:t> </a:t>
            </a:r>
            <a:r>
              <a:rPr lang="en-GB" dirty="0" err="1"/>
              <a:t>nam</a:t>
            </a:r>
            <a:r>
              <a:rPr lang="en-GB" dirty="0"/>
              <a:t>.</a:t>
            </a:r>
          </a:p>
        </p:txBody>
      </p:sp>
      <p:sp>
        <p:nvSpPr>
          <p:cNvPr id="9" name="Picture Placeholder 7"/>
          <p:cNvSpPr>
            <a:spLocks noGrp="1" noChangeAspect="1"/>
          </p:cNvSpPr>
          <p:nvPr>
            <p:ph type="pic" sz="quarter" idx="16" hasCustomPrompt="1"/>
          </p:nvPr>
        </p:nvSpPr>
        <p:spPr>
          <a:xfrm>
            <a:off x="8360513" y="5500946"/>
            <a:ext cx="864376" cy="863994"/>
          </a:xfrm>
          <a:prstGeom prst="ellipse">
            <a:avLst/>
          </a:prstGeom>
          <a:noFill/>
          <a:ln>
            <a:noFill/>
          </a:ln>
        </p:spPr>
        <p:txBody>
          <a:bodyPr vert="horz"/>
          <a:lstStyle>
            <a:lvl1pPr marL="0" indent="0">
              <a:buNone/>
              <a:defRPr sz="1200">
                <a:solidFill>
                  <a:srgbClr val="3F2A56"/>
                </a:solidFill>
              </a:defRPr>
            </a:lvl1pPr>
          </a:lstStyle>
          <a:p>
            <a:pPr lvl="0"/>
            <a:r>
              <a:rPr lang="en-GB" noProof="0" dirty="0"/>
              <a:t>Insert Icon</a:t>
            </a:r>
            <a:endParaRPr lang="en-US" noProof="0" dirty="0"/>
          </a:p>
        </p:txBody>
      </p:sp>
      <p:sp>
        <p:nvSpPr>
          <p:cNvPr id="10" name="Picture Placeholder 7"/>
          <p:cNvSpPr>
            <a:spLocks noGrp="1" noChangeAspect="1"/>
          </p:cNvSpPr>
          <p:nvPr>
            <p:ph type="pic" sz="quarter" idx="17" hasCustomPrompt="1"/>
          </p:nvPr>
        </p:nvSpPr>
        <p:spPr>
          <a:xfrm>
            <a:off x="7568168" y="5500946"/>
            <a:ext cx="864376" cy="863994"/>
          </a:xfrm>
          <a:prstGeom prst="ellipse">
            <a:avLst/>
          </a:prstGeom>
          <a:noFill/>
          <a:ln>
            <a:noFill/>
          </a:ln>
        </p:spPr>
        <p:txBody>
          <a:bodyPr vert="horz"/>
          <a:lstStyle>
            <a:lvl1pPr marL="0" indent="0">
              <a:buNone/>
              <a:defRPr sz="1200">
                <a:solidFill>
                  <a:srgbClr val="3F2A56"/>
                </a:solidFill>
              </a:defRPr>
            </a:lvl1pPr>
          </a:lstStyle>
          <a:p>
            <a:pPr lvl="0"/>
            <a:r>
              <a:rPr lang="en-GB" noProof="0" dirty="0"/>
              <a:t>Insert Icon</a:t>
            </a:r>
            <a:endParaRPr lang="en-US" noProof="0" dirty="0"/>
          </a:p>
        </p:txBody>
      </p:sp>
      <p:sp>
        <p:nvSpPr>
          <p:cNvPr id="11" name="Picture Placeholder 7"/>
          <p:cNvSpPr>
            <a:spLocks noGrp="1" noChangeAspect="1"/>
          </p:cNvSpPr>
          <p:nvPr>
            <p:ph type="pic" sz="quarter" idx="18" hasCustomPrompt="1"/>
          </p:nvPr>
        </p:nvSpPr>
        <p:spPr>
          <a:xfrm>
            <a:off x="6775823" y="5500946"/>
            <a:ext cx="864376" cy="863994"/>
          </a:xfrm>
          <a:prstGeom prst="ellipse">
            <a:avLst/>
          </a:prstGeom>
          <a:noFill/>
          <a:ln>
            <a:noFill/>
          </a:ln>
        </p:spPr>
        <p:txBody>
          <a:bodyPr vert="horz"/>
          <a:lstStyle>
            <a:lvl1pPr marL="0" indent="0">
              <a:buNone/>
              <a:defRPr sz="1200">
                <a:solidFill>
                  <a:srgbClr val="3F2A56"/>
                </a:solidFill>
              </a:defRPr>
            </a:lvl1pPr>
          </a:lstStyle>
          <a:p>
            <a:pPr lvl="0"/>
            <a:r>
              <a:rPr lang="en-GB" noProof="0" dirty="0"/>
              <a:t>Insert Icon</a:t>
            </a:r>
            <a:endParaRPr lang="en-US" noProof="0" dirty="0"/>
          </a:p>
        </p:txBody>
      </p:sp>
    </p:spTree>
    <p:extLst>
      <p:ext uri="{BB962C8B-B14F-4D97-AF65-F5344CB8AC3E}">
        <p14:creationId xmlns:p14="http://schemas.microsoft.com/office/powerpoint/2010/main" val="138864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lvl1pPr>
          </a:lstStyle>
          <a:p>
            <a:fld id="{0841328F-7707-47C6-A669-28CE80231201}" type="datetime1">
              <a:rPr lang="en-US" altLang="en-US" smtClean="0"/>
              <a:t>10/17/2018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979227-8DA4-4A5E-929B-72A2B375D62E}" type="slidenum">
              <a:rPr lang="en-US" altLang="en-US"/>
              <a:pPr/>
              <a:t>‹#›</a:t>
            </a:fld>
            <a:endParaRPr lang="en-US" altLang="en-US"/>
          </a:p>
        </p:txBody>
      </p:sp>
    </p:spTree>
    <p:extLst>
      <p:ext uri="{BB962C8B-B14F-4D97-AF65-F5344CB8AC3E}">
        <p14:creationId xmlns:p14="http://schemas.microsoft.com/office/powerpoint/2010/main" val="205993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0263" y="1822450"/>
            <a:ext cx="3433762" cy="3808414"/>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902201" y="1822450"/>
            <a:ext cx="3433762" cy="3808414"/>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p:cNvSpPr>
            <a:spLocks noGrp="1"/>
          </p:cNvSpPr>
          <p:nvPr>
            <p:ph type="dt" sz="half" idx="10"/>
          </p:nvPr>
        </p:nvSpPr>
        <p:spPr/>
        <p:txBody>
          <a:bodyPr/>
          <a:lstStyle>
            <a:lvl1pPr>
              <a:defRPr/>
            </a:lvl1pPr>
          </a:lstStyle>
          <a:p>
            <a:fld id="{141D3287-D988-4F96-81BD-908DB67C6524}" type="datetime1">
              <a:rPr lang="en-US" altLang="en-US" smtClean="0"/>
              <a:t>10/17/2018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EAB512-B7E4-452C-9069-EEEA34EBB457}" type="slidenum">
              <a:rPr lang="en-US" altLang="en-US"/>
              <a:pPr/>
              <a:t>‹#›</a:t>
            </a:fld>
            <a:endParaRPr lang="en-US" altLang="en-US"/>
          </a:p>
        </p:txBody>
      </p:sp>
    </p:spTree>
    <p:extLst>
      <p:ext uri="{BB962C8B-B14F-4D97-AF65-F5344CB8AC3E}">
        <p14:creationId xmlns:p14="http://schemas.microsoft.com/office/powerpoint/2010/main" val="238501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830262" y="1587367"/>
            <a:ext cx="343376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0262" y="2227129"/>
            <a:ext cx="3433763" cy="3403734"/>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918074" y="1587367"/>
            <a:ext cx="3417889"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918074" y="2227129"/>
            <a:ext cx="3417889" cy="3403734"/>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3"/>
          <p:cNvSpPr>
            <a:spLocks noGrp="1"/>
          </p:cNvSpPr>
          <p:nvPr>
            <p:ph type="dt" sz="half" idx="10"/>
          </p:nvPr>
        </p:nvSpPr>
        <p:spPr/>
        <p:txBody>
          <a:bodyPr/>
          <a:lstStyle>
            <a:lvl1pPr>
              <a:defRPr/>
            </a:lvl1pPr>
          </a:lstStyle>
          <a:p>
            <a:fld id="{40ECE7B2-863F-4EDA-B870-46933CDF8DCD}" type="datetime1">
              <a:rPr lang="en-US" altLang="en-US" smtClean="0"/>
              <a:t>10/17/2018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901DC8A-5293-4C65-9521-574D32A87564}" type="slidenum">
              <a:rPr lang="en-US" altLang="en-US"/>
              <a:pPr/>
              <a:t>‹#›</a:t>
            </a:fld>
            <a:endParaRPr lang="en-US" altLang="en-US"/>
          </a:p>
        </p:txBody>
      </p:sp>
    </p:spTree>
    <p:extLst>
      <p:ext uri="{BB962C8B-B14F-4D97-AF65-F5344CB8AC3E}">
        <p14:creationId xmlns:p14="http://schemas.microsoft.com/office/powerpoint/2010/main" val="268299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FBEB3D8-1176-48E2-9255-F5BC4190FDD0}" type="datetime1">
              <a:rPr lang="en-US" altLang="en-US" smtClean="0"/>
              <a:t>10/17/2018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8B7077-B4E8-46E1-9952-2AC06DBDA505}" type="slidenum">
              <a:rPr lang="en-US" altLang="en-US"/>
              <a:pPr/>
              <a:t>‹#›</a:t>
            </a:fld>
            <a:endParaRPr lang="en-US" altLang="en-US"/>
          </a:p>
        </p:txBody>
      </p:sp>
    </p:spTree>
    <p:extLst>
      <p:ext uri="{BB962C8B-B14F-4D97-AF65-F5344CB8AC3E}">
        <p14:creationId xmlns:p14="http://schemas.microsoft.com/office/powerpoint/2010/main" val="39459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F1DE991-6977-47EC-9648-C858B1B4321E}" type="datetime1">
              <a:rPr lang="en-US" altLang="en-US" smtClean="0"/>
              <a:t>10/17/2018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4237851-B30C-491F-A3FA-79915C52BF6A}" type="slidenum">
              <a:rPr lang="en-US" altLang="en-US"/>
              <a:pPr/>
              <a:t>‹#›</a:t>
            </a:fld>
            <a:endParaRPr lang="en-US" altLang="en-US"/>
          </a:p>
        </p:txBody>
      </p:sp>
    </p:spTree>
    <p:extLst>
      <p:ext uri="{BB962C8B-B14F-4D97-AF65-F5344CB8AC3E}">
        <p14:creationId xmlns:p14="http://schemas.microsoft.com/office/powerpoint/2010/main" val="316146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368300" y="368300"/>
            <a:ext cx="8407400" cy="6121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endParaRPr lang="en-US" b="1">
              <a:ln w="50800"/>
              <a:solidFill>
                <a:srgbClr val="9E218A"/>
              </a:solidFill>
            </a:endParaRPr>
          </a:p>
        </p:txBody>
      </p:sp>
      <p:sp>
        <p:nvSpPr>
          <p:cNvPr id="8" name="Oval 7"/>
          <p:cNvSpPr/>
          <p:nvPr userDrawn="1"/>
        </p:nvSpPr>
        <p:spPr>
          <a:xfrm>
            <a:off x="1972469" y="820738"/>
            <a:ext cx="5199063" cy="51974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181497" y="2816225"/>
            <a:ext cx="4781006" cy="1243013"/>
          </a:xfrm>
          <a:noFill/>
        </p:spPr>
        <p:txBody>
          <a:bodyPr tIns="36000" anchor="ctr" anchorCtr="0"/>
          <a:lstStyle>
            <a:lvl1pPr algn="ctr">
              <a:defRPr sz="2400" b="1" cap="all">
                <a:solidFill>
                  <a:schemeClr val="accent1"/>
                </a:solidFill>
              </a:defRPr>
            </a:lvl1pPr>
          </a:lstStyle>
          <a:p>
            <a:r>
              <a:rPr lang="en-GB" dirty="0"/>
              <a:t>Click to edit Master title style</a:t>
            </a:r>
            <a:endParaRPr lang="en-US" dirty="0"/>
          </a:p>
        </p:txBody>
      </p:sp>
      <p:cxnSp>
        <p:nvCxnSpPr>
          <p:cNvPr id="10" name="Straight Connector 9"/>
          <p:cNvCxnSpPr/>
          <p:nvPr userDrawn="1"/>
        </p:nvCxnSpPr>
        <p:spPr>
          <a:xfrm>
            <a:off x="3671094" y="2816225"/>
            <a:ext cx="1801812" cy="0"/>
          </a:xfrm>
          <a:prstGeom prst="line">
            <a:avLst/>
          </a:prstGeom>
          <a:ln w="50800" cap="rnd" cmpd="sng">
            <a:solidFill>
              <a:srgbClr val="F15D2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671094" y="4059238"/>
            <a:ext cx="1801812" cy="0"/>
          </a:xfrm>
          <a:prstGeom prst="line">
            <a:avLst/>
          </a:prstGeom>
          <a:ln w="50800" cap="rnd" cmpd="sng">
            <a:solidFill>
              <a:srgbClr val="F15D22"/>
            </a:solidFill>
            <a:prstDash val="sysDot"/>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2181497" y="4059237"/>
            <a:ext cx="4781006" cy="869813"/>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12" name="Date Placeholder 3"/>
          <p:cNvSpPr>
            <a:spLocks noGrp="1"/>
          </p:cNvSpPr>
          <p:nvPr>
            <p:ph type="dt" sz="half" idx="10"/>
          </p:nvPr>
        </p:nvSpPr>
        <p:spPr>
          <a:xfrm>
            <a:off x="381000" y="6583138"/>
            <a:ext cx="2133600" cy="180000"/>
          </a:xfrm>
        </p:spPr>
        <p:txBody>
          <a:bodyPr/>
          <a:lstStyle>
            <a:lvl1pPr>
              <a:defRPr/>
            </a:lvl1pPr>
          </a:lstStyle>
          <a:p>
            <a:fld id="{ED14130B-5889-4BBC-ACCA-417318BC22DE}" type="datetime1">
              <a:rPr lang="en-US" altLang="en-US" smtClean="0"/>
              <a:t>10/17/2018</a:t>
            </a:fld>
            <a:endParaRPr lang="en-US" altLang="en-US"/>
          </a:p>
        </p:txBody>
      </p:sp>
      <p:sp>
        <p:nvSpPr>
          <p:cNvPr id="13" name="Footer Placeholder 4"/>
          <p:cNvSpPr>
            <a:spLocks noGrp="1"/>
          </p:cNvSpPr>
          <p:nvPr>
            <p:ph type="ftr" sz="quarter" idx="11"/>
          </p:nvPr>
        </p:nvSpPr>
        <p:spPr>
          <a:xfrm>
            <a:off x="6311358" y="6583138"/>
            <a:ext cx="2457992" cy="180000"/>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4056017" y="6583138"/>
            <a:ext cx="1031966" cy="180000"/>
          </a:xfrm>
        </p:spPr>
        <p:txBody>
          <a:bodyPr/>
          <a:lstStyle>
            <a:lvl1pPr>
              <a:defRPr/>
            </a:lvl1pPr>
          </a:lstStyle>
          <a:p>
            <a:fld id="{CF0C49CC-1767-4203-9AF7-14AADF02D14B}" type="slidenum">
              <a:rPr lang="en-US" altLang="en-US"/>
              <a:pPr/>
              <a:t>‹#›</a:t>
            </a:fld>
            <a:endParaRPr lang="en-US" altLang="en-US"/>
          </a:p>
        </p:txBody>
      </p:sp>
    </p:spTree>
    <p:extLst>
      <p:ext uri="{BB962C8B-B14F-4D97-AF65-F5344CB8AC3E}">
        <p14:creationId xmlns:p14="http://schemas.microsoft.com/office/powerpoint/2010/main" val="92098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2">
    <p:spTree>
      <p:nvGrpSpPr>
        <p:cNvPr id="1" name=""/>
        <p:cNvGrpSpPr/>
        <p:nvPr/>
      </p:nvGrpSpPr>
      <p:grpSpPr>
        <a:xfrm>
          <a:off x="0" y="0"/>
          <a:ext cx="0" cy="0"/>
          <a:chOff x="0" y="0"/>
          <a:chExt cx="0" cy="0"/>
        </a:xfrm>
      </p:grpSpPr>
      <p:sp>
        <p:nvSpPr>
          <p:cNvPr id="7" name="Rectangle 6"/>
          <p:cNvSpPr/>
          <p:nvPr userDrawn="1"/>
        </p:nvSpPr>
        <p:spPr>
          <a:xfrm>
            <a:off x="368300" y="368300"/>
            <a:ext cx="8407400" cy="6121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endParaRPr lang="en-US" b="1">
              <a:ln w="50800"/>
              <a:solidFill>
                <a:srgbClr val="9E218A"/>
              </a:solidFill>
            </a:endParaRPr>
          </a:p>
        </p:txBody>
      </p:sp>
      <p:sp>
        <p:nvSpPr>
          <p:cNvPr id="8" name="Oval 7"/>
          <p:cNvSpPr/>
          <p:nvPr userDrawn="1"/>
        </p:nvSpPr>
        <p:spPr>
          <a:xfrm>
            <a:off x="1972469" y="820738"/>
            <a:ext cx="5199063" cy="51974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181497" y="2816225"/>
            <a:ext cx="4781006" cy="1243013"/>
          </a:xfrm>
          <a:noFill/>
        </p:spPr>
        <p:txBody>
          <a:bodyPr tIns="36000" anchor="ctr" anchorCtr="0"/>
          <a:lstStyle>
            <a:lvl1pPr algn="ctr">
              <a:defRPr sz="2400" b="1" cap="all">
                <a:solidFill>
                  <a:schemeClr val="accent2"/>
                </a:solidFill>
              </a:defRPr>
            </a:lvl1pPr>
          </a:lstStyle>
          <a:p>
            <a:r>
              <a:rPr lang="en-GB" dirty="0"/>
              <a:t>Click to edit Master title style</a:t>
            </a:r>
            <a:endParaRPr lang="en-US" dirty="0"/>
          </a:p>
        </p:txBody>
      </p:sp>
      <p:cxnSp>
        <p:nvCxnSpPr>
          <p:cNvPr id="10" name="Straight Connector 9"/>
          <p:cNvCxnSpPr/>
          <p:nvPr userDrawn="1"/>
        </p:nvCxnSpPr>
        <p:spPr>
          <a:xfrm>
            <a:off x="3671094" y="2816225"/>
            <a:ext cx="1801812" cy="0"/>
          </a:xfrm>
          <a:prstGeom prst="line">
            <a:avLst/>
          </a:prstGeom>
          <a:ln w="50800" cap="rnd" cmpd="sng">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671094" y="4059238"/>
            <a:ext cx="1801812" cy="0"/>
          </a:xfrm>
          <a:prstGeom prst="line">
            <a:avLst/>
          </a:prstGeom>
          <a:ln w="50800" cap="rnd" cmpd="sng">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2181497" y="4059237"/>
            <a:ext cx="4781006" cy="869813"/>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12" name="Date Placeholder 3"/>
          <p:cNvSpPr>
            <a:spLocks noGrp="1"/>
          </p:cNvSpPr>
          <p:nvPr>
            <p:ph type="dt" sz="half" idx="10"/>
          </p:nvPr>
        </p:nvSpPr>
        <p:spPr>
          <a:xfrm>
            <a:off x="381000" y="6583138"/>
            <a:ext cx="2133600" cy="180000"/>
          </a:xfrm>
        </p:spPr>
        <p:txBody>
          <a:bodyPr/>
          <a:lstStyle>
            <a:lvl1pPr>
              <a:defRPr/>
            </a:lvl1pPr>
          </a:lstStyle>
          <a:p>
            <a:fld id="{59A013DA-FBCD-42D7-AA38-874E9360CD62}" type="datetime1">
              <a:rPr lang="en-US" altLang="en-US" smtClean="0"/>
              <a:t>10/17/2018</a:t>
            </a:fld>
            <a:endParaRPr lang="en-US" altLang="en-US"/>
          </a:p>
        </p:txBody>
      </p:sp>
      <p:sp>
        <p:nvSpPr>
          <p:cNvPr id="13" name="Footer Placeholder 4"/>
          <p:cNvSpPr>
            <a:spLocks noGrp="1"/>
          </p:cNvSpPr>
          <p:nvPr>
            <p:ph type="ftr" sz="quarter" idx="11"/>
          </p:nvPr>
        </p:nvSpPr>
        <p:spPr>
          <a:xfrm>
            <a:off x="6311358" y="6583138"/>
            <a:ext cx="2457992" cy="180000"/>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4056017" y="6583138"/>
            <a:ext cx="1031966" cy="180000"/>
          </a:xfrm>
        </p:spPr>
        <p:txBody>
          <a:bodyPr/>
          <a:lstStyle>
            <a:lvl1pPr>
              <a:defRPr/>
            </a:lvl1pPr>
          </a:lstStyle>
          <a:p>
            <a:fld id="{CF0C49CC-1767-4203-9AF7-14AADF02D14B}" type="slidenum">
              <a:rPr lang="en-US" altLang="en-US"/>
              <a:pPr/>
              <a:t>‹#›</a:t>
            </a:fld>
            <a:endParaRPr lang="en-US" altLang="en-US"/>
          </a:p>
        </p:txBody>
      </p:sp>
    </p:spTree>
    <p:extLst>
      <p:ext uri="{BB962C8B-B14F-4D97-AF65-F5344CB8AC3E}">
        <p14:creationId xmlns:p14="http://schemas.microsoft.com/office/powerpoint/2010/main" val="676828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3">
    <p:spTree>
      <p:nvGrpSpPr>
        <p:cNvPr id="1" name=""/>
        <p:cNvGrpSpPr/>
        <p:nvPr/>
      </p:nvGrpSpPr>
      <p:grpSpPr>
        <a:xfrm>
          <a:off x="0" y="0"/>
          <a:ext cx="0" cy="0"/>
          <a:chOff x="0" y="0"/>
          <a:chExt cx="0" cy="0"/>
        </a:xfrm>
      </p:grpSpPr>
      <p:sp>
        <p:nvSpPr>
          <p:cNvPr id="7" name="Rectangle 6"/>
          <p:cNvSpPr/>
          <p:nvPr userDrawn="1"/>
        </p:nvSpPr>
        <p:spPr>
          <a:xfrm>
            <a:off x="368300" y="368300"/>
            <a:ext cx="8407400" cy="6121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endParaRPr lang="en-US" b="1">
              <a:ln w="50800"/>
              <a:solidFill>
                <a:srgbClr val="9E218A"/>
              </a:solidFill>
            </a:endParaRPr>
          </a:p>
        </p:txBody>
      </p:sp>
      <p:sp>
        <p:nvSpPr>
          <p:cNvPr id="8" name="Oval 7"/>
          <p:cNvSpPr/>
          <p:nvPr userDrawn="1"/>
        </p:nvSpPr>
        <p:spPr>
          <a:xfrm>
            <a:off x="1972469" y="820738"/>
            <a:ext cx="5199063" cy="51974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181497" y="2816225"/>
            <a:ext cx="4781006" cy="1243013"/>
          </a:xfrm>
          <a:noFill/>
        </p:spPr>
        <p:txBody>
          <a:bodyPr tIns="36000" anchor="ctr" anchorCtr="0"/>
          <a:lstStyle>
            <a:lvl1pPr algn="ctr">
              <a:defRPr sz="2400" b="1" cap="all">
                <a:solidFill>
                  <a:schemeClr val="accent3"/>
                </a:solidFill>
              </a:defRPr>
            </a:lvl1pPr>
          </a:lstStyle>
          <a:p>
            <a:r>
              <a:rPr lang="en-GB" dirty="0"/>
              <a:t>Click to edit Master title style</a:t>
            </a:r>
            <a:endParaRPr lang="en-US" dirty="0"/>
          </a:p>
        </p:txBody>
      </p:sp>
      <p:cxnSp>
        <p:nvCxnSpPr>
          <p:cNvPr id="10" name="Straight Connector 9"/>
          <p:cNvCxnSpPr/>
          <p:nvPr userDrawn="1"/>
        </p:nvCxnSpPr>
        <p:spPr>
          <a:xfrm>
            <a:off x="3671094" y="2816225"/>
            <a:ext cx="1801812" cy="0"/>
          </a:xfrm>
          <a:prstGeom prst="line">
            <a:avLst/>
          </a:prstGeom>
          <a:ln w="50800" cap="rnd" cmpd="sng">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671094" y="4059238"/>
            <a:ext cx="1801812" cy="0"/>
          </a:xfrm>
          <a:prstGeom prst="line">
            <a:avLst/>
          </a:prstGeom>
          <a:ln w="50800" cap="rnd" cmpd="sng">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2181497" y="4059237"/>
            <a:ext cx="4781006" cy="869813"/>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12" name="Date Placeholder 3"/>
          <p:cNvSpPr>
            <a:spLocks noGrp="1"/>
          </p:cNvSpPr>
          <p:nvPr>
            <p:ph type="dt" sz="half" idx="10"/>
          </p:nvPr>
        </p:nvSpPr>
        <p:spPr>
          <a:xfrm>
            <a:off x="381000" y="6583138"/>
            <a:ext cx="2133600" cy="180000"/>
          </a:xfrm>
        </p:spPr>
        <p:txBody>
          <a:bodyPr/>
          <a:lstStyle>
            <a:lvl1pPr>
              <a:defRPr/>
            </a:lvl1pPr>
          </a:lstStyle>
          <a:p>
            <a:fld id="{C4A496F6-D325-447B-843A-0DDCC92FAE01}" type="datetime1">
              <a:rPr lang="en-US" altLang="en-US" smtClean="0"/>
              <a:t>10/17/2018</a:t>
            </a:fld>
            <a:endParaRPr lang="en-US" altLang="en-US"/>
          </a:p>
        </p:txBody>
      </p:sp>
      <p:sp>
        <p:nvSpPr>
          <p:cNvPr id="13" name="Footer Placeholder 4"/>
          <p:cNvSpPr>
            <a:spLocks noGrp="1"/>
          </p:cNvSpPr>
          <p:nvPr>
            <p:ph type="ftr" sz="quarter" idx="11"/>
          </p:nvPr>
        </p:nvSpPr>
        <p:spPr>
          <a:xfrm>
            <a:off x="6311358" y="6583138"/>
            <a:ext cx="2457992" cy="180000"/>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4056017" y="6583138"/>
            <a:ext cx="1031966" cy="180000"/>
          </a:xfrm>
        </p:spPr>
        <p:txBody>
          <a:bodyPr/>
          <a:lstStyle>
            <a:lvl1pPr>
              <a:defRPr/>
            </a:lvl1pPr>
          </a:lstStyle>
          <a:p>
            <a:fld id="{CF0C49CC-1767-4203-9AF7-14AADF02D14B}" type="slidenum">
              <a:rPr lang="en-US" altLang="en-US"/>
              <a:pPr/>
              <a:t>‹#›</a:t>
            </a:fld>
            <a:endParaRPr lang="en-US" altLang="en-US"/>
          </a:p>
        </p:txBody>
      </p:sp>
    </p:spTree>
    <p:extLst>
      <p:ext uri="{BB962C8B-B14F-4D97-AF65-F5344CB8AC3E}">
        <p14:creationId xmlns:p14="http://schemas.microsoft.com/office/powerpoint/2010/main" val="3168771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0262" y="522925"/>
            <a:ext cx="7505701"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dirty="0"/>
              <a:t>Click to edit Master title style</a:t>
            </a:r>
            <a:endParaRPr lang="en-US" altLang="en-US" dirty="0"/>
          </a:p>
        </p:txBody>
      </p:sp>
      <p:sp>
        <p:nvSpPr>
          <p:cNvPr id="1027" name="Text Placeholder 2"/>
          <p:cNvSpPr>
            <a:spLocks noGrp="1"/>
          </p:cNvSpPr>
          <p:nvPr>
            <p:ph type="body" idx="1"/>
          </p:nvPr>
        </p:nvSpPr>
        <p:spPr bwMode="auto">
          <a:xfrm>
            <a:off x="830262" y="1821041"/>
            <a:ext cx="7505701" cy="38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
        <p:nvSpPr>
          <p:cNvPr id="4" name="Date Placeholder 3"/>
          <p:cNvSpPr>
            <a:spLocks noGrp="1"/>
          </p:cNvSpPr>
          <p:nvPr>
            <p:ph type="dt" sz="half" idx="2"/>
          </p:nvPr>
        </p:nvSpPr>
        <p:spPr>
          <a:xfrm>
            <a:off x="2320833" y="6381637"/>
            <a:ext cx="1589316" cy="180000"/>
          </a:xfrm>
          <a:prstGeom prst="rect">
            <a:avLst/>
          </a:prstGeom>
        </p:spPr>
        <p:txBody>
          <a:bodyPr vert="horz" wrap="square" lIns="0" tIns="0" rIns="0" bIns="0" numCol="1" anchor="ctr" anchorCtr="0" compatLnSpc="1">
            <a:prstTxWarp prst="textNoShape">
              <a:avLst/>
            </a:prstTxWarp>
          </a:bodyPr>
          <a:lstStyle>
            <a:lvl1pPr>
              <a:defRPr sz="800">
                <a:solidFill>
                  <a:srgbClr val="505150"/>
                </a:solidFill>
                <a:latin typeface="+mn-lt"/>
              </a:defRPr>
            </a:lvl1pPr>
          </a:lstStyle>
          <a:p>
            <a:fld id="{DBEBCE43-4890-404F-998C-75F48A4F15B8}" type="datetime1">
              <a:rPr lang="en-US" altLang="en-US" smtClean="0"/>
              <a:t>10/17/2018</a:t>
            </a:fld>
            <a:endParaRPr lang="en-US" altLang="en-US" dirty="0"/>
          </a:p>
        </p:txBody>
      </p:sp>
      <p:sp>
        <p:nvSpPr>
          <p:cNvPr id="5" name="Footer Placeholder 4"/>
          <p:cNvSpPr>
            <a:spLocks noGrp="1"/>
          </p:cNvSpPr>
          <p:nvPr>
            <p:ph type="ftr" sz="quarter" idx="3"/>
          </p:nvPr>
        </p:nvSpPr>
        <p:spPr>
          <a:xfrm>
            <a:off x="5155474" y="6381637"/>
            <a:ext cx="2457992" cy="180000"/>
          </a:xfrm>
          <a:prstGeom prst="rect">
            <a:avLst/>
          </a:prstGeom>
        </p:spPr>
        <p:txBody>
          <a:bodyPr vert="horz" lIns="0" tIns="0" rIns="0" bIns="0" rtlCol="0" anchor="ctr"/>
          <a:lstStyle>
            <a:lvl1pPr algn="r" fontAlgn="auto">
              <a:spcBef>
                <a:spcPts val="0"/>
              </a:spcBef>
              <a:spcAft>
                <a:spcPts val="0"/>
              </a:spcAft>
              <a:defRPr sz="8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4056017" y="6381637"/>
            <a:ext cx="1031966" cy="180000"/>
          </a:xfrm>
          <a:prstGeom prst="rect">
            <a:avLst/>
          </a:prstGeom>
        </p:spPr>
        <p:txBody>
          <a:bodyPr vert="horz" wrap="square" lIns="0" tIns="0" rIns="0" bIns="0" numCol="1" anchor="ctr" anchorCtr="0" compatLnSpc="1">
            <a:prstTxWarp prst="textNoShape">
              <a:avLst/>
            </a:prstTxWarp>
          </a:bodyPr>
          <a:lstStyle>
            <a:lvl1pPr algn="ctr">
              <a:defRPr sz="800">
                <a:solidFill>
                  <a:srgbClr val="898989"/>
                </a:solidFill>
                <a:latin typeface="+mn-lt"/>
              </a:defRPr>
            </a:lvl1pPr>
          </a:lstStyle>
          <a:p>
            <a:fld id="{FF10C90A-5023-4C4E-BC59-225613EEF096}" type="slidenum">
              <a:rPr lang="en-US" altLang="en-US" smtClean="0"/>
              <a:pPr/>
              <a:t>‹#›</a:t>
            </a:fld>
            <a:endParaRPr lang="en-US" altLang="en-US"/>
          </a:p>
        </p:txBody>
      </p:sp>
      <p:pic>
        <p:nvPicPr>
          <p:cNvPr id="9" name="Picture 19" descr="MASTER FSA colour logo.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02563" y="6070600"/>
            <a:ext cx="10144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822414" y="461963"/>
            <a:ext cx="7524000" cy="0"/>
          </a:xfrm>
          <a:prstGeom prst="line">
            <a:avLst/>
          </a:prstGeom>
          <a:ln w="50800" cap="rnd" cmpd="sng">
            <a:solidFill>
              <a:srgbClr val="0080B1"/>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361024" y="6360256"/>
            <a:ext cx="1657826" cy="215444"/>
          </a:xfrm>
          <a:prstGeom prst="rect">
            <a:avLst/>
          </a:prstGeom>
        </p:spPr>
        <p:txBody>
          <a:bodyPr wrap="none">
            <a:spAutoFit/>
          </a:bodyPr>
          <a:lstStyle/>
          <a:p>
            <a:r>
              <a:rPr lang="en-US" altLang="en-US" sz="800" dirty="0"/>
              <a:t>© 2015 Food Standards Agency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1" r:id="rId7"/>
    <p:sldLayoutId id="2147483657" r:id="rId8"/>
    <p:sldLayoutId id="2147483658" r:id="rId9"/>
    <p:sldLayoutId id="2147483659" r:id="rId10"/>
    <p:sldLayoutId id="2147483660" r:id="rId11"/>
    <p:sldLayoutId id="2147483661" r:id="rId12"/>
  </p:sldLayoutIdLst>
  <p:hf hdr="0" ftr="0" dt="0"/>
  <p:txStyles>
    <p:titleStyle>
      <a:lvl1pPr algn="l" defTabSz="457200" rtl="0" eaLnBrk="0" fontAlgn="base" hangingPunct="0">
        <a:lnSpc>
          <a:spcPct val="90000"/>
        </a:lnSpc>
        <a:spcBef>
          <a:spcPct val="0"/>
        </a:spcBef>
        <a:spcAft>
          <a:spcPct val="0"/>
        </a:spcAft>
        <a:defRPr sz="2400" b="1" kern="1200">
          <a:solidFill>
            <a:schemeClr val="tx2"/>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0" indent="0" algn="l" defTabSz="457200" rtl="0" eaLnBrk="0" fontAlgn="base" hangingPunct="0">
        <a:lnSpc>
          <a:spcPct val="150000"/>
        </a:lnSpc>
        <a:spcBef>
          <a:spcPts val="0"/>
        </a:spcBef>
        <a:spcAft>
          <a:spcPct val="0"/>
        </a:spcAft>
        <a:buFont typeface="Arial" pitchFamily="34" charset="0"/>
        <a:buNone/>
        <a:defRPr sz="1800" kern="1200">
          <a:solidFill>
            <a:srgbClr val="505150"/>
          </a:solidFill>
          <a:latin typeface="+mn-lt"/>
          <a:ea typeface="ＭＳ Ｐゴシック" charset="-128"/>
          <a:cs typeface="ＭＳ Ｐゴシック" charset="-128"/>
        </a:defRPr>
      </a:lvl1pPr>
      <a:lvl2pPr marL="182563" indent="-182563" algn="l" defTabSz="457200" rtl="0" eaLnBrk="0" fontAlgn="base" hangingPunct="0">
        <a:lnSpc>
          <a:spcPct val="150000"/>
        </a:lnSpc>
        <a:spcBef>
          <a:spcPts val="0"/>
        </a:spcBef>
        <a:spcAft>
          <a:spcPct val="0"/>
        </a:spcAft>
        <a:buClr>
          <a:schemeClr val="tx2"/>
        </a:buClr>
        <a:buFont typeface="Arial" pitchFamily="34" charset="0"/>
        <a:buChar char="•"/>
        <a:tabLst/>
        <a:defRPr sz="1800" kern="1200">
          <a:solidFill>
            <a:srgbClr val="505150"/>
          </a:solidFill>
          <a:latin typeface="+mn-lt"/>
          <a:ea typeface="ＭＳ Ｐゴシック" charset="-128"/>
          <a:cs typeface="+mn-cs"/>
        </a:defRPr>
      </a:lvl2pPr>
      <a:lvl3pPr marL="357188" indent="-174625" algn="l" defTabSz="457200" rtl="0" eaLnBrk="0" fontAlgn="base" hangingPunct="0">
        <a:spcBef>
          <a:spcPct val="20000"/>
        </a:spcBef>
        <a:spcAft>
          <a:spcPct val="0"/>
        </a:spcAft>
        <a:buFont typeface="Arial" pitchFamily="34" charset="0"/>
        <a:buChar char="–"/>
        <a:defRPr sz="1600" kern="1200">
          <a:solidFill>
            <a:srgbClr val="505150"/>
          </a:solidFill>
          <a:latin typeface="+mn-lt"/>
          <a:ea typeface="ＭＳ Ｐゴシック" charset="-128"/>
          <a:cs typeface="+mn-cs"/>
        </a:defRPr>
      </a:lvl3pPr>
      <a:lvl4pPr marL="539750" indent="-182563" algn="l" defTabSz="457200" rtl="0" eaLnBrk="0" fontAlgn="base" hangingPunct="0">
        <a:spcBef>
          <a:spcPct val="20000"/>
        </a:spcBef>
        <a:spcAft>
          <a:spcPct val="0"/>
        </a:spcAft>
        <a:buClr>
          <a:schemeClr val="tx2"/>
        </a:buClr>
        <a:buFont typeface="Arial" pitchFamily="34" charset="0"/>
        <a:buChar char="•"/>
        <a:defRPr sz="1400" kern="1200">
          <a:solidFill>
            <a:srgbClr val="505150"/>
          </a:solidFill>
          <a:latin typeface="+mn-lt"/>
          <a:ea typeface="ＭＳ Ｐゴシック" charset="-128"/>
          <a:cs typeface="+mn-cs"/>
        </a:defRPr>
      </a:lvl4pPr>
      <a:lvl5pPr marL="714375" indent="-174625" algn="l" defTabSz="457200" rtl="0" eaLnBrk="0" fontAlgn="base" hangingPunct="0">
        <a:spcBef>
          <a:spcPct val="20000"/>
        </a:spcBef>
        <a:spcAft>
          <a:spcPct val="0"/>
        </a:spcAft>
        <a:buFont typeface="Arial" pitchFamily="34" charset="0"/>
        <a:buChar char="»"/>
        <a:defRPr sz="1200" kern="1200">
          <a:solidFill>
            <a:srgbClr val="505150"/>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FSS_Image_Pur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2471229"/>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0891" y="2806263"/>
            <a:ext cx="3204756" cy="2128344"/>
          </a:xfrm>
        </p:spPr>
        <p:txBody>
          <a:bodyPr/>
          <a:lstStyle/>
          <a:p>
            <a:pPr>
              <a:lnSpc>
                <a:spcPct val="100000"/>
              </a:lnSpc>
            </a:pPr>
            <a:r>
              <a:rPr lang="en-US" sz="2000" dirty="0"/>
              <a:t>FSA EU Exit Update</a:t>
            </a:r>
            <a:br>
              <a:rPr lang="en-US" sz="2000" dirty="0"/>
            </a:br>
            <a:r>
              <a:rPr lang="en-US" sz="2000" dirty="0"/>
              <a:t>APHA Training Day </a:t>
            </a:r>
            <a:br>
              <a:rPr lang="en-US" sz="2000" dirty="0"/>
            </a:br>
            <a:endParaRPr lang="en-GB" dirty="0"/>
          </a:p>
        </p:txBody>
      </p:sp>
      <p:sp>
        <p:nvSpPr>
          <p:cNvPr id="3" name="Subtitle 2"/>
          <p:cNvSpPr>
            <a:spLocks noGrp="1"/>
          </p:cNvSpPr>
          <p:nvPr>
            <p:ph type="subTitle" idx="1"/>
          </p:nvPr>
        </p:nvSpPr>
        <p:spPr>
          <a:xfrm>
            <a:off x="6095027" y="5842449"/>
            <a:ext cx="2566835" cy="716479"/>
          </a:xfrm>
        </p:spPr>
        <p:txBody>
          <a:bodyPr/>
          <a:lstStyle/>
          <a:p>
            <a:r>
              <a:rPr lang="en-GB" sz="1800" dirty="0"/>
              <a:t>Rebecca Lamb</a:t>
            </a:r>
          </a:p>
          <a:p>
            <a:r>
              <a:rPr lang="en-GB" sz="1800" dirty="0"/>
              <a:t>18</a:t>
            </a:r>
            <a:r>
              <a:rPr lang="en-GB" sz="1800" baseline="30000" dirty="0"/>
              <a:t>th</a:t>
            </a:r>
            <a:r>
              <a:rPr lang="en-GB" sz="1800" dirty="0"/>
              <a:t> October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A244-DC45-4515-9754-CD650BECC317}"/>
              </a:ext>
            </a:extLst>
          </p:cNvPr>
          <p:cNvSpPr>
            <a:spLocks noGrp="1"/>
          </p:cNvSpPr>
          <p:nvPr>
            <p:ph type="title"/>
          </p:nvPr>
        </p:nvSpPr>
        <p:spPr/>
        <p:txBody>
          <a:bodyPr/>
          <a:lstStyle/>
          <a:p>
            <a:r>
              <a:rPr lang="en-GB" dirty="0"/>
              <a:t>EU Pre-notification </a:t>
            </a:r>
            <a:br>
              <a:rPr lang="en-GB" dirty="0"/>
            </a:br>
            <a:endParaRPr lang="en-GB" dirty="0"/>
          </a:p>
        </p:txBody>
      </p:sp>
      <p:sp>
        <p:nvSpPr>
          <p:cNvPr id="3" name="Content Placeholder 2">
            <a:extLst>
              <a:ext uri="{FF2B5EF4-FFF2-40B4-BE49-F238E27FC236}">
                <a16:creationId xmlns:a16="http://schemas.microsoft.com/office/drawing/2014/main" id="{8F1A4841-E91D-45BA-ACD1-F8B7A387FADE}"/>
              </a:ext>
            </a:extLst>
          </p:cNvPr>
          <p:cNvSpPr>
            <a:spLocks noGrp="1"/>
          </p:cNvSpPr>
          <p:nvPr>
            <p:ph idx="1"/>
          </p:nvPr>
        </p:nvSpPr>
        <p:spPr>
          <a:xfrm>
            <a:off x="830262" y="1478600"/>
            <a:ext cx="7843838" cy="4152263"/>
          </a:xfrm>
        </p:spPr>
        <p:txBody>
          <a:bodyPr/>
          <a:lstStyle/>
          <a:p>
            <a:pPr marL="342900" lvl="0" indent="-342900">
              <a:lnSpc>
                <a:spcPct val="100000"/>
              </a:lnSpc>
              <a:buFont typeface="Arial" panose="020B0604020202020204" pitchFamily="34" charset="0"/>
              <a:buChar char="•"/>
            </a:pPr>
            <a:r>
              <a:rPr lang="en-GB" sz="2200" dirty="0"/>
              <a:t>In a no deal the UK would expect to lose access to systems (e.g. RASFF) used to exchange intelligence about food incidents between EU countries</a:t>
            </a:r>
          </a:p>
          <a:p>
            <a:pPr lvl="0">
              <a:lnSpc>
                <a:spcPct val="100000"/>
              </a:lnSpc>
            </a:pPr>
            <a:endParaRPr lang="en-GB" sz="2200" dirty="0"/>
          </a:p>
          <a:p>
            <a:pPr marL="342900" lvl="0" indent="-342900">
              <a:lnSpc>
                <a:spcPct val="100000"/>
              </a:lnSpc>
              <a:buFont typeface="Arial" panose="020B0604020202020204" pitchFamily="34" charset="0"/>
              <a:buChar char="•"/>
            </a:pPr>
            <a:r>
              <a:rPr lang="en-GB" sz="2200" dirty="0"/>
              <a:t>To maintain high levels of food safety, the UK would require pre-notification to the FSA of high-risk EU food and feed imports</a:t>
            </a:r>
          </a:p>
          <a:p>
            <a:pPr marL="342900" lvl="0" indent="-342900">
              <a:lnSpc>
                <a:spcPct val="100000"/>
              </a:lnSpc>
              <a:buFont typeface="Arial" panose="020B0604020202020204" pitchFamily="34" charset="0"/>
              <a:buChar char="•"/>
            </a:pPr>
            <a:endParaRPr lang="en-GB" sz="2200" dirty="0"/>
          </a:p>
          <a:p>
            <a:pPr marL="342900" lvl="0" indent="-342900">
              <a:lnSpc>
                <a:spcPct val="100000"/>
              </a:lnSpc>
              <a:buFont typeface="Arial" panose="020B0604020202020204" pitchFamily="34" charset="0"/>
              <a:buChar char="•"/>
            </a:pPr>
            <a:r>
              <a:rPr lang="en-GB" sz="2200" dirty="0"/>
              <a:t>All POAO is classified as high-risk. There is currently no EU FNAO designated as high-risk</a:t>
            </a:r>
          </a:p>
          <a:p>
            <a:endParaRPr lang="en-GB" dirty="0"/>
          </a:p>
        </p:txBody>
      </p:sp>
      <p:sp>
        <p:nvSpPr>
          <p:cNvPr id="4" name="Slide Number Placeholder 3">
            <a:extLst>
              <a:ext uri="{FF2B5EF4-FFF2-40B4-BE49-F238E27FC236}">
                <a16:creationId xmlns:a16="http://schemas.microsoft.com/office/drawing/2014/main" id="{4BF56E30-8F4B-4553-AB93-B88C3CADEB4F}"/>
              </a:ext>
            </a:extLst>
          </p:cNvPr>
          <p:cNvSpPr>
            <a:spLocks noGrp="1"/>
          </p:cNvSpPr>
          <p:nvPr>
            <p:ph type="sldNum" sz="quarter" idx="12"/>
          </p:nvPr>
        </p:nvSpPr>
        <p:spPr/>
        <p:txBody>
          <a:bodyPr/>
          <a:lstStyle/>
          <a:p>
            <a:fld id="{90979227-8DA4-4A5E-929B-72A2B375D62E}" type="slidenum">
              <a:rPr lang="en-US" altLang="en-US" smtClean="0"/>
              <a:pPr/>
              <a:t>10</a:t>
            </a:fld>
            <a:endParaRPr lang="en-US" altLang="en-US"/>
          </a:p>
        </p:txBody>
      </p:sp>
    </p:spTree>
    <p:extLst>
      <p:ext uri="{BB962C8B-B14F-4D97-AF65-F5344CB8AC3E}">
        <p14:creationId xmlns:p14="http://schemas.microsoft.com/office/powerpoint/2010/main" val="297141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A244-DC45-4515-9754-CD650BECC317}"/>
              </a:ext>
            </a:extLst>
          </p:cNvPr>
          <p:cNvSpPr>
            <a:spLocks noGrp="1"/>
          </p:cNvSpPr>
          <p:nvPr>
            <p:ph type="title"/>
          </p:nvPr>
        </p:nvSpPr>
        <p:spPr/>
        <p:txBody>
          <a:bodyPr/>
          <a:lstStyle/>
          <a:p>
            <a:r>
              <a:rPr lang="en-GB" dirty="0"/>
              <a:t>EU Pre-notification </a:t>
            </a:r>
            <a:br>
              <a:rPr lang="en-GB" dirty="0"/>
            </a:br>
            <a:endParaRPr lang="en-GB" dirty="0"/>
          </a:p>
        </p:txBody>
      </p:sp>
      <p:sp>
        <p:nvSpPr>
          <p:cNvPr id="3" name="Content Placeholder 2">
            <a:extLst>
              <a:ext uri="{FF2B5EF4-FFF2-40B4-BE49-F238E27FC236}">
                <a16:creationId xmlns:a16="http://schemas.microsoft.com/office/drawing/2014/main" id="{8F1A4841-E91D-45BA-ACD1-F8B7A387FADE}"/>
              </a:ext>
            </a:extLst>
          </p:cNvPr>
          <p:cNvSpPr>
            <a:spLocks noGrp="1"/>
          </p:cNvSpPr>
          <p:nvPr>
            <p:ph idx="1"/>
          </p:nvPr>
        </p:nvSpPr>
        <p:spPr>
          <a:xfrm>
            <a:off x="830262" y="1478600"/>
            <a:ext cx="7843838" cy="4152263"/>
          </a:xfrm>
        </p:spPr>
        <p:txBody>
          <a:bodyPr/>
          <a:lstStyle/>
          <a:p>
            <a:pPr marL="285750" indent="-285750">
              <a:lnSpc>
                <a:spcPct val="100000"/>
              </a:lnSpc>
              <a:buFont typeface="Arial" panose="020B0604020202020204" pitchFamily="34" charset="0"/>
              <a:buChar char="•"/>
            </a:pPr>
            <a:r>
              <a:rPr lang="en-GB" sz="2200" dirty="0"/>
              <a:t>The FSA is working closely with DEFRA to establish when pre-notification of high-risk food and feed from the EU could be satisfactorily introduced</a:t>
            </a:r>
          </a:p>
          <a:p>
            <a:pPr>
              <a:lnSpc>
                <a:spcPct val="100000"/>
              </a:lnSpc>
            </a:pPr>
            <a:endParaRPr lang="en-GB" sz="2200" dirty="0"/>
          </a:p>
          <a:p>
            <a:pPr marL="342900" indent="-342900">
              <a:lnSpc>
                <a:spcPct val="100000"/>
              </a:lnSpc>
              <a:buFont typeface="Arial" panose="020B0604020202020204" pitchFamily="34" charset="0"/>
              <a:buChar char="•"/>
            </a:pPr>
            <a:r>
              <a:rPr lang="en-GB" sz="2200" dirty="0"/>
              <a:t>This would not have any direct impact at the border for PHAs </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Pre-notifications would be made electronically and would be managed by the FSA</a:t>
            </a:r>
          </a:p>
        </p:txBody>
      </p:sp>
      <p:sp>
        <p:nvSpPr>
          <p:cNvPr id="4" name="Slide Number Placeholder 3">
            <a:extLst>
              <a:ext uri="{FF2B5EF4-FFF2-40B4-BE49-F238E27FC236}">
                <a16:creationId xmlns:a16="http://schemas.microsoft.com/office/drawing/2014/main" id="{4BF56E30-8F4B-4553-AB93-B88C3CADEB4F}"/>
              </a:ext>
            </a:extLst>
          </p:cNvPr>
          <p:cNvSpPr>
            <a:spLocks noGrp="1"/>
          </p:cNvSpPr>
          <p:nvPr>
            <p:ph type="sldNum" sz="quarter" idx="12"/>
          </p:nvPr>
        </p:nvSpPr>
        <p:spPr/>
        <p:txBody>
          <a:bodyPr/>
          <a:lstStyle/>
          <a:p>
            <a:fld id="{90979227-8DA4-4A5E-929B-72A2B375D62E}" type="slidenum">
              <a:rPr lang="en-US" altLang="en-US" smtClean="0"/>
              <a:pPr/>
              <a:t>11</a:t>
            </a:fld>
            <a:endParaRPr lang="en-US" altLang="en-US"/>
          </a:p>
        </p:txBody>
      </p:sp>
    </p:spTree>
    <p:extLst>
      <p:ext uri="{BB962C8B-B14F-4D97-AF65-F5344CB8AC3E}">
        <p14:creationId xmlns:p14="http://schemas.microsoft.com/office/powerpoint/2010/main" val="124891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A244-DC45-4515-9754-CD650BECC317}"/>
              </a:ext>
            </a:extLst>
          </p:cNvPr>
          <p:cNvSpPr>
            <a:spLocks noGrp="1"/>
          </p:cNvSpPr>
          <p:nvPr>
            <p:ph type="title"/>
          </p:nvPr>
        </p:nvSpPr>
        <p:spPr/>
        <p:txBody>
          <a:bodyPr/>
          <a:lstStyle/>
          <a:p>
            <a:r>
              <a:rPr lang="en-GB" dirty="0"/>
              <a:t>Imports Workstreams</a:t>
            </a:r>
            <a:br>
              <a:rPr lang="en-GB" dirty="0"/>
            </a:br>
            <a:endParaRPr lang="en-GB" dirty="0"/>
          </a:p>
        </p:txBody>
      </p:sp>
      <p:sp>
        <p:nvSpPr>
          <p:cNvPr id="3" name="Content Placeholder 2">
            <a:extLst>
              <a:ext uri="{FF2B5EF4-FFF2-40B4-BE49-F238E27FC236}">
                <a16:creationId xmlns:a16="http://schemas.microsoft.com/office/drawing/2014/main" id="{8F1A4841-E91D-45BA-ACD1-F8B7A387FADE}"/>
              </a:ext>
            </a:extLst>
          </p:cNvPr>
          <p:cNvSpPr>
            <a:spLocks noGrp="1"/>
          </p:cNvSpPr>
          <p:nvPr>
            <p:ph idx="1"/>
          </p:nvPr>
        </p:nvSpPr>
        <p:spPr>
          <a:xfrm>
            <a:off x="830262" y="1478600"/>
            <a:ext cx="7843838" cy="4152263"/>
          </a:xfrm>
        </p:spPr>
        <p:txBody>
          <a:bodyPr/>
          <a:lstStyle/>
          <a:p>
            <a:pPr lvl="0">
              <a:lnSpc>
                <a:spcPct val="100000"/>
              </a:lnSpc>
            </a:pPr>
            <a:r>
              <a:rPr lang="en-GB" sz="2200" dirty="0"/>
              <a:t>There are 3 main workstreams:</a:t>
            </a:r>
          </a:p>
          <a:p>
            <a:pPr lvl="0">
              <a:lnSpc>
                <a:spcPct val="100000"/>
              </a:lnSpc>
            </a:pPr>
            <a:endParaRPr lang="en-GB" sz="2200" dirty="0"/>
          </a:p>
          <a:p>
            <a:pPr marL="342900" lvl="0" indent="-342900">
              <a:lnSpc>
                <a:spcPct val="100000"/>
              </a:lnSpc>
              <a:buFont typeface="Arial" panose="020B0604020202020204" pitchFamily="34" charset="0"/>
              <a:buChar char="•"/>
            </a:pPr>
            <a:r>
              <a:rPr lang="en-GB" sz="2200" b="1" dirty="0"/>
              <a:t>TRACES: </a:t>
            </a:r>
            <a:r>
              <a:rPr lang="en-GB" sz="2200" dirty="0"/>
              <a:t>We are working closely with DEFRA on their work to build a new UK import control system to replace TRACES</a:t>
            </a:r>
          </a:p>
          <a:p>
            <a:pPr marL="285750" lvl="0" indent="-285750">
              <a:lnSpc>
                <a:spcPct val="100000"/>
              </a:lnSpc>
              <a:buFont typeface="Arial" panose="020B0604020202020204" pitchFamily="34" charset="0"/>
              <a:buChar char="•"/>
            </a:pPr>
            <a:endParaRPr lang="en-GB" sz="2200" dirty="0"/>
          </a:p>
          <a:p>
            <a:pPr marL="285750" lvl="0" indent="-285750">
              <a:lnSpc>
                <a:spcPct val="100000"/>
              </a:lnSpc>
              <a:buFont typeface="Arial" panose="020B0604020202020204" pitchFamily="34" charset="0"/>
              <a:buChar char="•"/>
            </a:pPr>
            <a:r>
              <a:rPr lang="en-GB" sz="2200" b="1" dirty="0"/>
              <a:t>Surveillance: </a:t>
            </a:r>
            <a:r>
              <a:rPr lang="en-GB" sz="2200" dirty="0"/>
              <a:t>We are developing FSA surveillance to inform our ability to undertake any additional controls on imported food at the border</a:t>
            </a:r>
          </a:p>
          <a:p>
            <a:pPr marL="285750" lvl="0" indent="-285750">
              <a:lnSpc>
                <a:spcPct val="100000"/>
              </a:lnSpc>
              <a:buFont typeface="Arial" panose="020B0604020202020204" pitchFamily="34" charset="0"/>
              <a:buChar char="•"/>
            </a:pPr>
            <a:endParaRPr lang="en-GB" sz="2200" dirty="0"/>
          </a:p>
          <a:p>
            <a:pPr marL="285750" lvl="0" indent="-285750">
              <a:lnSpc>
                <a:spcPct val="100000"/>
              </a:lnSpc>
              <a:buFont typeface="Arial" panose="020B0604020202020204" pitchFamily="34" charset="0"/>
              <a:buChar char="•"/>
            </a:pPr>
            <a:r>
              <a:rPr lang="en-GB" sz="2200" b="1" dirty="0"/>
              <a:t>Training: </a:t>
            </a:r>
            <a:r>
              <a:rPr lang="en-GB" sz="2200" dirty="0"/>
              <a:t>We are developing imported food training aimed at PHOs and EHOs</a:t>
            </a:r>
            <a:endParaRPr lang="en-GB" dirty="0"/>
          </a:p>
        </p:txBody>
      </p:sp>
      <p:sp>
        <p:nvSpPr>
          <p:cNvPr id="4" name="Slide Number Placeholder 3">
            <a:extLst>
              <a:ext uri="{FF2B5EF4-FFF2-40B4-BE49-F238E27FC236}">
                <a16:creationId xmlns:a16="http://schemas.microsoft.com/office/drawing/2014/main" id="{4BF56E30-8F4B-4553-AB93-B88C3CADEB4F}"/>
              </a:ext>
            </a:extLst>
          </p:cNvPr>
          <p:cNvSpPr>
            <a:spLocks noGrp="1"/>
          </p:cNvSpPr>
          <p:nvPr>
            <p:ph type="sldNum" sz="quarter" idx="12"/>
          </p:nvPr>
        </p:nvSpPr>
        <p:spPr/>
        <p:txBody>
          <a:bodyPr/>
          <a:lstStyle/>
          <a:p>
            <a:fld id="{90979227-8DA4-4A5E-929B-72A2B375D62E}" type="slidenum">
              <a:rPr lang="en-US" altLang="en-US" smtClean="0"/>
              <a:pPr/>
              <a:t>12</a:t>
            </a:fld>
            <a:endParaRPr lang="en-US" altLang="en-US"/>
          </a:p>
        </p:txBody>
      </p:sp>
    </p:spTree>
    <p:extLst>
      <p:ext uri="{BB962C8B-B14F-4D97-AF65-F5344CB8AC3E}">
        <p14:creationId xmlns:p14="http://schemas.microsoft.com/office/powerpoint/2010/main" val="263174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A244-DC45-4515-9754-CD650BECC317}"/>
              </a:ext>
            </a:extLst>
          </p:cNvPr>
          <p:cNvSpPr>
            <a:spLocks noGrp="1"/>
          </p:cNvSpPr>
          <p:nvPr>
            <p:ph type="title"/>
          </p:nvPr>
        </p:nvSpPr>
        <p:spPr/>
        <p:txBody>
          <a:bodyPr/>
          <a:lstStyle/>
          <a:p>
            <a:r>
              <a:rPr lang="en-GB" dirty="0"/>
              <a:t>TRACES</a:t>
            </a:r>
            <a:br>
              <a:rPr lang="en-GB" dirty="0"/>
            </a:br>
            <a:endParaRPr lang="en-GB" dirty="0"/>
          </a:p>
        </p:txBody>
      </p:sp>
      <p:sp>
        <p:nvSpPr>
          <p:cNvPr id="3" name="Content Placeholder 2">
            <a:extLst>
              <a:ext uri="{FF2B5EF4-FFF2-40B4-BE49-F238E27FC236}">
                <a16:creationId xmlns:a16="http://schemas.microsoft.com/office/drawing/2014/main" id="{8F1A4841-E91D-45BA-ACD1-F8B7A387FADE}"/>
              </a:ext>
            </a:extLst>
          </p:cNvPr>
          <p:cNvSpPr>
            <a:spLocks noGrp="1"/>
          </p:cNvSpPr>
          <p:nvPr>
            <p:ph idx="1"/>
          </p:nvPr>
        </p:nvSpPr>
        <p:spPr>
          <a:xfrm>
            <a:off x="732290" y="1260885"/>
            <a:ext cx="7843838" cy="4152263"/>
          </a:xfrm>
        </p:spPr>
        <p:txBody>
          <a:bodyPr/>
          <a:lstStyle/>
          <a:p>
            <a:pPr lvl="0">
              <a:lnSpc>
                <a:spcPct val="100000"/>
              </a:lnSpc>
            </a:pPr>
            <a:r>
              <a:rPr lang="en-GB" sz="2200" dirty="0"/>
              <a:t>Defra is building a like for like replacement system:</a:t>
            </a:r>
          </a:p>
          <a:p>
            <a:pPr marL="342900" lvl="0" indent="-342900">
              <a:lnSpc>
                <a:spcPct val="100000"/>
              </a:lnSpc>
              <a:buFont typeface="Arial" panose="020B0604020202020204" pitchFamily="34" charset="0"/>
              <a:buChar char="•"/>
            </a:pPr>
            <a:endParaRPr lang="en-GB" sz="2200" dirty="0"/>
          </a:p>
          <a:p>
            <a:pPr lvl="0">
              <a:lnSpc>
                <a:spcPct val="100000"/>
              </a:lnSpc>
            </a:pPr>
            <a:r>
              <a:rPr lang="en-GB" sz="2200" dirty="0"/>
              <a:t>	- electronic pre-notification of high-risk food and feed</a:t>
            </a:r>
          </a:p>
          <a:p>
            <a:pPr lvl="0">
              <a:lnSpc>
                <a:spcPct val="100000"/>
              </a:lnSpc>
            </a:pPr>
            <a:endParaRPr lang="en-GB" sz="2200" dirty="0"/>
          </a:p>
          <a:p>
            <a:pPr lvl="0">
              <a:lnSpc>
                <a:spcPct val="100000"/>
              </a:lnSpc>
            </a:pPr>
            <a:r>
              <a:rPr lang="en-GB" sz="2200" dirty="0"/>
              <a:t>	- electronic recording of official controls undertaken</a:t>
            </a:r>
          </a:p>
          <a:p>
            <a:pPr lvl="0">
              <a:lnSpc>
                <a:spcPct val="100000"/>
              </a:lnSpc>
            </a:pPr>
            <a:endParaRPr lang="en-GB" sz="2200" dirty="0"/>
          </a:p>
          <a:p>
            <a:pPr lvl="0">
              <a:lnSpc>
                <a:spcPct val="100000"/>
              </a:lnSpc>
            </a:pPr>
            <a:r>
              <a:rPr lang="en-GB" sz="2200" dirty="0"/>
              <a:t>	- linked to customs (CHIEF) for fast customs clearance</a:t>
            </a:r>
          </a:p>
        </p:txBody>
      </p:sp>
      <p:sp>
        <p:nvSpPr>
          <p:cNvPr id="4" name="Slide Number Placeholder 3">
            <a:extLst>
              <a:ext uri="{FF2B5EF4-FFF2-40B4-BE49-F238E27FC236}">
                <a16:creationId xmlns:a16="http://schemas.microsoft.com/office/drawing/2014/main" id="{4BF56E30-8F4B-4553-AB93-B88C3CADEB4F}"/>
              </a:ext>
            </a:extLst>
          </p:cNvPr>
          <p:cNvSpPr>
            <a:spLocks noGrp="1"/>
          </p:cNvSpPr>
          <p:nvPr>
            <p:ph type="sldNum" sz="quarter" idx="12"/>
          </p:nvPr>
        </p:nvSpPr>
        <p:spPr/>
        <p:txBody>
          <a:bodyPr/>
          <a:lstStyle/>
          <a:p>
            <a:fld id="{90979227-8DA4-4A5E-929B-72A2B375D62E}" type="slidenum">
              <a:rPr lang="en-US" altLang="en-US" smtClean="0"/>
              <a:pPr/>
              <a:t>13</a:t>
            </a:fld>
            <a:endParaRPr lang="en-US" altLang="en-US"/>
          </a:p>
        </p:txBody>
      </p:sp>
    </p:spTree>
    <p:extLst>
      <p:ext uri="{BB962C8B-B14F-4D97-AF65-F5344CB8AC3E}">
        <p14:creationId xmlns:p14="http://schemas.microsoft.com/office/powerpoint/2010/main" val="392470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A244-DC45-4515-9754-CD650BECC317}"/>
              </a:ext>
            </a:extLst>
          </p:cNvPr>
          <p:cNvSpPr>
            <a:spLocks noGrp="1"/>
          </p:cNvSpPr>
          <p:nvPr>
            <p:ph type="title"/>
          </p:nvPr>
        </p:nvSpPr>
        <p:spPr/>
        <p:txBody>
          <a:bodyPr/>
          <a:lstStyle/>
          <a:p>
            <a:r>
              <a:rPr lang="en-GB" dirty="0"/>
              <a:t>Surveillance</a:t>
            </a:r>
            <a:br>
              <a:rPr lang="en-GB" dirty="0"/>
            </a:br>
            <a:endParaRPr lang="en-GB" dirty="0"/>
          </a:p>
        </p:txBody>
      </p:sp>
      <p:sp>
        <p:nvSpPr>
          <p:cNvPr id="3" name="Content Placeholder 2">
            <a:extLst>
              <a:ext uri="{FF2B5EF4-FFF2-40B4-BE49-F238E27FC236}">
                <a16:creationId xmlns:a16="http://schemas.microsoft.com/office/drawing/2014/main" id="{8F1A4841-E91D-45BA-ACD1-F8B7A387FADE}"/>
              </a:ext>
            </a:extLst>
          </p:cNvPr>
          <p:cNvSpPr>
            <a:spLocks noGrp="1"/>
          </p:cNvSpPr>
          <p:nvPr>
            <p:ph idx="1"/>
          </p:nvPr>
        </p:nvSpPr>
        <p:spPr>
          <a:xfrm>
            <a:off x="830262" y="1478600"/>
            <a:ext cx="7843838" cy="4152263"/>
          </a:xfrm>
        </p:spPr>
        <p:txBody>
          <a:bodyPr/>
          <a:lstStyle/>
          <a:p>
            <a:pPr marL="342900" lvl="0" indent="-342900">
              <a:lnSpc>
                <a:spcPct val="100000"/>
              </a:lnSpc>
              <a:buFont typeface="Arial" panose="020B0604020202020204" pitchFamily="34" charset="0"/>
              <a:buChar char="•"/>
            </a:pPr>
            <a:r>
              <a:rPr lang="en-GB" sz="2200" dirty="0"/>
              <a:t>The FSA is developing its own surveillance programme </a:t>
            </a:r>
          </a:p>
          <a:p>
            <a:pPr marL="342900" lvl="0" indent="-342900">
              <a:lnSpc>
                <a:spcPct val="100000"/>
              </a:lnSpc>
              <a:buFont typeface="Arial" panose="020B0604020202020204" pitchFamily="34" charset="0"/>
              <a:buChar char="•"/>
            </a:pPr>
            <a:endParaRPr lang="en-GB" sz="2200" dirty="0"/>
          </a:p>
          <a:p>
            <a:pPr marL="342900" lvl="0" indent="-342900">
              <a:lnSpc>
                <a:spcPct val="100000"/>
              </a:lnSpc>
              <a:buFont typeface="Arial" panose="020B0604020202020204" pitchFamily="34" charset="0"/>
              <a:buChar char="•"/>
            </a:pPr>
            <a:r>
              <a:rPr lang="en-GB" sz="2200" dirty="0"/>
              <a:t>This will improve the intelligence capability across the whole of the Agency, including for imported food. </a:t>
            </a:r>
          </a:p>
          <a:p>
            <a:pPr marL="342900" lvl="0" indent="-342900">
              <a:lnSpc>
                <a:spcPct val="100000"/>
              </a:lnSpc>
              <a:buFont typeface="Arial" panose="020B0604020202020204" pitchFamily="34" charset="0"/>
              <a:buChar char="•"/>
            </a:pPr>
            <a:endParaRPr lang="en-GB" sz="2200" dirty="0"/>
          </a:p>
          <a:p>
            <a:pPr marL="342900" lvl="0" indent="-342900">
              <a:lnSpc>
                <a:spcPct val="100000"/>
              </a:lnSpc>
              <a:buFont typeface="Arial" panose="020B0604020202020204" pitchFamily="34" charset="0"/>
              <a:buChar char="•"/>
            </a:pPr>
            <a:r>
              <a:rPr lang="en-GB" sz="2200" dirty="0"/>
              <a:t>The Imports Delivery Team is playing a pivotal role in shaping the development of this programme</a:t>
            </a:r>
          </a:p>
        </p:txBody>
      </p:sp>
      <p:sp>
        <p:nvSpPr>
          <p:cNvPr id="4" name="Slide Number Placeholder 3">
            <a:extLst>
              <a:ext uri="{FF2B5EF4-FFF2-40B4-BE49-F238E27FC236}">
                <a16:creationId xmlns:a16="http://schemas.microsoft.com/office/drawing/2014/main" id="{4BF56E30-8F4B-4553-AB93-B88C3CADEB4F}"/>
              </a:ext>
            </a:extLst>
          </p:cNvPr>
          <p:cNvSpPr>
            <a:spLocks noGrp="1"/>
          </p:cNvSpPr>
          <p:nvPr>
            <p:ph type="sldNum" sz="quarter" idx="12"/>
          </p:nvPr>
        </p:nvSpPr>
        <p:spPr/>
        <p:txBody>
          <a:bodyPr/>
          <a:lstStyle/>
          <a:p>
            <a:fld id="{90979227-8DA4-4A5E-929B-72A2B375D62E}" type="slidenum">
              <a:rPr lang="en-US" altLang="en-US" smtClean="0"/>
              <a:pPr/>
              <a:t>14</a:t>
            </a:fld>
            <a:endParaRPr lang="en-US" altLang="en-US"/>
          </a:p>
        </p:txBody>
      </p:sp>
    </p:spTree>
    <p:extLst>
      <p:ext uri="{BB962C8B-B14F-4D97-AF65-F5344CB8AC3E}">
        <p14:creationId xmlns:p14="http://schemas.microsoft.com/office/powerpoint/2010/main" val="1937737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5F94-7155-4082-B68D-8C6703DE882F}"/>
              </a:ext>
            </a:extLst>
          </p:cNvPr>
          <p:cNvSpPr>
            <a:spLocks noGrp="1"/>
          </p:cNvSpPr>
          <p:nvPr>
            <p:ph type="title"/>
          </p:nvPr>
        </p:nvSpPr>
        <p:spPr/>
        <p:txBody>
          <a:bodyPr/>
          <a:lstStyle/>
          <a:p>
            <a:r>
              <a:rPr lang="en-GB" sz="2800" dirty="0"/>
              <a:t>TRAINING</a:t>
            </a:r>
          </a:p>
        </p:txBody>
      </p:sp>
      <p:sp>
        <p:nvSpPr>
          <p:cNvPr id="4" name="Slide Number Placeholder 3">
            <a:extLst>
              <a:ext uri="{FF2B5EF4-FFF2-40B4-BE49-F238E27FC236}">
                <a16:creationId xmlns:a16="http://schemas.microsoft.com/office/drawing/2014/main" id="{6C259199-8F8B-40C2-9D14-7A2A28B68020}"/>
              </a:ext>
            </a:extLst>
          </p:cNvPr>
          <p:cNvSpPr>
            <a:spLocks noGrp="1"/>
          </p:cNvSpPr>
          <p:nvPr>
            <p:ph type="sldNum" sz="quarter" idx="12"/>
          </p:nvPr>
        </p:nvSpPr>
        <p:spPr/>
        <p:txBody>
          <a:bodyPr/>
          <a:lstStyle/>
          <a:p>
            <a:fld id="{CF0C49CC-1767-4203-9AF7-14AADF02D14B}" type="slidenum">
              <a:rPr lang="en-US" altLang="en-US" smtClean="0"/>
              <a:pPr/>
              <a:t>15</a:t>
            </a:fld>
            <a:endParaRPr lang="en-US" altLang="en-US"/>
          </a:p>
        </p:txBody>
      </p:sp>
    </p:spTree>
    <p:extLst>
      <p:ext uri="{BB962C8B-B14F-4D97-AF65-F5344CB8AC3E}">
        <p14:creationId xmlns:p14="http://schemas.microsoft.com/office/powerpoint/2010/main" val="22959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0FC9-C818-4211-8038-598A55521C7D}"/>
              </a:ext>
            </a:extLst>
          </p:cNvPr>
          <p:cNvSpPr>
            <a:spLocks noGrp="1"/>
          </p:cNvSpPr>
          <p:nvPr>
            <p:ph type="title"/>
          </p:nvPr>
        </p:nvSpPr>
        <p:spPr/>
        <p:txBody>
          <a:bodyPr/>
          <a:lstStyle/>
          <a:p>
            <a:r>
              <a:rPr lang="en-GB" dirty="0"/>
              <a:t>Training</a:t>
            </a:r>
          </a:p>
        </p:txBody>
      </p:sp>
      <p:sp>
        <p:nvSpPr>
          <p:cNvPr id="3" name="Content Placeholder 2">
            <a:extLst>
              <a:ext uri="{FF2B5EF4-FFF2-40B4-BE49-F238E27FC236}">
                <a16:creationId xmlns:a16="http://schemas.microsoft.com/office/drawing/2014/main" id="{256C26F6-0914-486C-9DC5-03B4DB0B8B8A}"/>
              </a:ext>
            </a:extLst>
          </p:cNvPr>
          <p:cNvSpPr>
            <a:spLocks noGrp="1"/>
          </p:cNvSpPr>
          <p:nvPr>
            <p:ph idx="1"/>
          </p:nvPr>
        </p:nvSpPr>
        <p:spPr>
          <a:xfrm>
            <a:off x="830262" y="1478600"/>
            <a:ext cx="7505701" cy="4152263"/>
          </a:xfrm>
        </p:spPr>
        <p:txBody>
          <a:bodyPr/>
          <a:lstStyle/>
          <a:p>
            <a:pPr marL="342900" lvl="0" indent="-342900">
              <a:lnSpc>
                <a:spcPct val="100000"/>
              </a:lnSpc>
              <a:buFont typeface="Arial" panose="020B0604020202020204" pitchFamily="34" charset="0"/>
              <a:buChar char="•"/>
            </a:pPr>
            <a:r>
              <a:rPr lang="en-GB" sz="2200" dirty="0"/>
              <a:t>Planning for a range of scenarios, including not having access to the same level of BTSF training and EU food safety systems</a:t>
            </a:r>
          </a:p>
          <a:p>
            <a:pPr lvl="0">
              <a:lnSpc>
                <a:spcPct val="100000"/>
              </a:lnSpc>
            </a:pPr>
            <a:endParaRPr lang="en-GB" sz="2200" dirty="0"/>
          </a:p>
          <a:p>
            <a:pPr marL="342900" lvl="0" indent="-342900">
              <a:lnSpc>
                <a:spcPct val="100000"/>
              </a:lnSpc>
              <a:buFont typeface="Arial" panose="020B0604020202020204" pitchFamily="34" charset="0"/>
              <a:buChar char="•"/>
            </a:pPr>
            <a:r>
              <a:rPr lang="en-GB" sz="2200" dirty="0"/>
              <a:t>Essential to protect public health, maintain consumer confidence in food and protect the reputations of UK food businesses</a:t>
            </a:r>
          </a:p>
          <a:p>
            <a:pPr lvl="0">
              <a:lnSpc>
                <a:spcPct val="100000"/>
              </a:lnSpc>
            </a:pPr>
            <a:endParaRPr lang="en-GB" sz="2200" dirty="0"/>
          </a:p>
          <a:p>
            <a:pPr marL="342900" lvl="0" indent="-342900">
              <a:lnSpc>
                <a:spcPct val="100000"/>
              </a:lnSpc>
              <a:buFont typeface="Arial" panose="020B0604020202020204" pitchFamily="34" charset="0"/>
              <a:buChar char="•"/>
            </a:pPr>
            <a:r>
              <a:rPr lang="en-GB" sz="2200" dirty="0"/>
              <a:t>FSA needs to develop a national training programme to address the risks</a:t>
            </a:r>
          </a:p>
          <a:p>
            <a:pPr marL="342900" lvl="0" indent="-342900">
              <a:lnSpc>
                <a:spcPct val="100000"/>
              </a:lnSpc>
              <a:buFont typeface="Arial" panose="020B0604020202020204" pitchFamily="34" charset="0"/>
              <a:buChar char="•"/>
            </a:pPr>
            <a:endParaRPr lang="en-GB" sz="2200" dirty="0"/>
          </a:p>
          <a:p>
            <a:pPr marL="342900" lvl="0" indent="-342900">
              <a:lnSpc>
                <a:spcPct val="100000"/>
              </a:lnSpc>
              <a:buFont typeface="Arial" panose="020B0604020202020204" pitchFamily="34" charset="0"/>
              <a:buChar char="•"/>
            </a:pPr>
            <a:r>
              <a:rPr lang="en-GB" sz="2200" dirty="0"/>
              <a:t>Inland enforcement officers provide an essential last line of defence for managing imported food</a:t>
            </a:r>
          </a:p>
          <a:p>
            <a:endParaRPr lang="en-GB" dirty="0"/>
          </a:p>
        </p:txBody>
      </p:sp>
      <p:sp>
        <p:nvSpPr>
          <p:cNvPr id="4" name="Slide Number Placeholder 3">
            <a:extLst>
              <a:ext uri="{FF2B5EF4-FFF2-40B4-BE49-F238E27FC236}">
                <a16:creationId xmlns:a16="http://schemas.microsoft.com/office/drawing/2014/main" id="{D858086F-01F3-4102-86F4-E3C90DE5DBA7}"/>
              </a:ext>
            </a:extLst>
          </p:cNvPr>
          <p:cNvSpPr>
            <a:spLocks noGrp="1"/>
          </p:cNvSpPr>
          <p:nvPr>
            <p:ph type="sldNum" sz="quarter" idx="12"/>
          </p:nvPr>
        </p:nvSpPr>
        <p:spPr/>
        <p:txBody>
          <a:bodyPr/>
          <a:lstStyle/>
          <a:p>
            <a:fld id="{90979227-8DA4-4A5E-929B-72A2B375D62E}" type="slidenum">
              <a:rPr lang="en-US" altLang="en-US" smtClean="0"/>
              <a:pPr/>
              <a:t>16</a:t>
            </a:fld>
            <a:endParaRPr lang="en-US" altLang="en-US"/>
          </a:p>
        </p:txBody>
      </p:sp>
    </p:spTree>
    <p:extLst>
      <p:ext uri="{BB962C8B-B14F-4D97-AF65-F5344CB8AC3E}">
        <p14:creationId xmlns:p14="http://schemas.microsoft.com/office/powerpoint/2010/main" val="249832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0FC9-C818-4211-8038-598A55521C7D}"/>
              </a:ext>
            </a:extLst>
          </p:cNvPr>
          <p:cNvSpPr>
            <a:spLocks noGrp="1"/>
          </p:cNvSpPr>
          <p:nvPr>
            <p:ph type="title"/>
          </p:nvPr>
        </p:nvSpPr>
        <p:spPr/>
        <p:txBody>
          <a:bodyPr/>
          <a:lstStyle/>
          <a:p>
            <a:r>
              <a:rPr lang="en-GB" dirty="0"/>
              <a:t>Training Working Group</a:t>
            </a:r>
          </a:p>
        </p:txBody>
      </p:sp>
      <p:sp>
        <p:nvSpPr>
          <p:cNvPr id="3" name="Content Placeholder 2">
            <a:extLst>
              <a:ext uri="{FF2B5EF4-FFF2-40B4-BE49-F238E27FC236}">
                <a16:creationId xmlns:a16="http://schemas.microsoft.com/office/drawing/2014/main" id="{256C26F6-0914-486C-9DC5-03B4DB0B8B8A}"/>
              </a:ext>
            </a:extLst>
          </p:cNvPr>
          <p:cNvSpPr>
            <a:spLocks noGrp="1"/>
          </p:cNvSpPr>
          <p:nvPr>
            <p:ph idx="1"/>
          </p:nvPr>
        </p:nvSpPr>
        <p:spPr>
          <a:xfrm>
            <a:off x="830262" y="1478600"/>
            <a:ext cx="7505701" cy="4152263"/>
          </a:xfrm>
        </p:spPr>
        <p:txBody>
          <a:bodyPr/>
          <a:lstStyle/>
          <a:p>
            <a:pPr marL="285750" indent="-285750">
              <a:lnSpc>
                <a:spcPct val="100000"/>
              </a:lnSpc>
              <a:buFont typeface="Arial" panose="020B0604020202020204" pitchFamily="34" charset="0"/>
              <a:buChar char="•"/>
            </a:pPr>
            <a:r>
              <a:rPr lang="en-GB" sz="2200" dirty="0"/>
              <a:t>Representatives included: APHA (ports), PHOs, EHOs, DEFRA, APHA, PHE, Public Analysts, CIEH and Universities</a:t>
            </a:r>
          </a:p>
          <a:p>
            <a:pPr>
              <a:lnSpc>
                <a:spcPct val="100000"/>
              </a:lnSpc>
            </a:pPr>
            <a:endParaRPr lang="en-GB" sz="2200" dirty="0"/>
          </a:p>
          <a:p>
            <a:pPr marL="285750" indent="-285750">
              <a:lnSpc>
                <a:spcPct val="100000"/>
              </a:lnSpc>
              <a:buFont typeface="Arial" panose="020B0604020202020204" pitchFamily="34" charset="0"/>
              <a:buChar char="•"/>
            </a:pPr>
            <a:r>
              <a:rPr lang="en-GB" sz="2200" dirty="0"/>
              <a:t>Identified all areas related to imported food that could benefit from training courses being developed (including in the context of EU Exit)</a:t>
            </a:r>
          </a:p>
          <a:p>
            <a:pPr marL="285750" indent="-285750">
              <a:lnSpc>
                <a:spcPct val="100000"/>
              </a:lnSpc>
              <a:buFont typeface="Arial" panose="020B0604020202020204" pitchFamily="34" charset="0"/>
              <a:buChar char="•"/>
            </a:pPr>
            <a:endParaRPr lang="en-GB" sz="2200" dirty="0"/>
          </a:p>
          <a:p>
            <a:pPr marL="285750" indent="-285750">
              <a:lnSpc>
                <a:spcPct val="100000"/>
              </a:lnSpc>
              <a:buFont typeface="Arial" panose="020B0604020202020204" pitchFamily="34" charset="0"/>
              <a:buChar char="•"/>
            </a:pPr>
            <a:r>
              <a:rPr lang="en-GB" sz="2200" dirty="0"/>
              <a:t>Worked to agree 5 priority courses for the FSA to plan to develop</a:t>
            </a:r>
          </a:p>
          <a:p>
            <a:pPr marL="285750" indent="-285750">
              <a:lnSpc>
                <a:spcPct val="100000"/>
              </a:lnSpc>
              <a:buFont typeface="Arial" panose="020B0604020202020204" pitchFamily="34" charset="0"/>
              <a:buChar char="•"/>
            </a:pPr>
            <a:endParaRPr lang="en-GB" sz="2200" dirty="0"/>
          </a:p>
          <a:p>
            <a:pPr marL="285750" indent="-285750">
              <a:lnSpc>
                <a:spcPct val="100000"/>
              </a:lnSpc>
              <a:buFont typeface="Arial" panose="020B0604020202020204" pitchFamily="34" charset="0"/>
              <a:buChar char="•"/>
            </a:pPr>
            <a:r>
              <a:rPr lang="en-GB" sz="2200" dirty="0"/>
              <a:t>Training to be aimed at EHOs and PHOs (variations between courses) </a:t>
            </a:r>
          </a:p>
        </p:txBody>
      </p:sp>
      <p:sp>
        <p:nvSpPr>
          <p:cNvPr id="4" name="Slide Number Placeholder 3">
            <a:extLst>
              <a:ext uri="{FF2B5EF4-FFF2-40B4-BE49-F238E27FC236}">
                <a16:creationId xmlns:a16="http://schemas.microsoft.com/office/drawing/2014/main" id="{D858086F-01F3-4102-86F4-E3C90DE5DBA7}"/>
              </a:ext>
            </a:extLst>
          </p:cNvPr>
          <p:cNvSpPr>
            <a:spLocks noGrp="1"/>
          </p:cNvSpPr>
          <p:nvPr>
            <p:ph type="sldNum" sz="quarter" idx="12"/>
          </p:nvPr>
        </p:nvSpPr>
        <p:spPr/>
        <p:txBody>
          <a:bodyPr/>
          <a:lstStyle/>
          <a:p>
            <a:fld id="{90979227-8DA4-4A5E-929B-72A2B375D62E}" type="slidenum">
              <a:rPr lang="en-US" altLang="en-US" smtClean="0"/>
              <a:pPr/>
              <a:t>17</a:t>
            </a:fld>
            <a:endParaRPr lang="en-US" altLang="en-US"/>
          </a:p>
        </p:txBody>
      </p:sp>
    </p:spTree>
    <p:extLst>
      <p:ext uri="{BB962C8B-B14F-4D97-AF65-F5344CB8AC3E}">
        <p14:creationId xmlns:p14="http://schemas.microsoft.com/office/powerpoint/2010/main" val="59840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0FC9-C818-4211-8038-598A55521C7D}"/>
              </a:ext>
            </a:extLst>
          </p:cNvPr>
          <p:cNvSpPr>
            <a:spLocks noGrp="1"/>
          </p:cNvSpPr>
          <p:nvPr>
            <p:ph type="title"/>
          </p:nvPr>
        </p:nvSpPr>
        <p:spPr/>
        <p:txBody>
          <a:bodyPr/>
          <a:lstStyle/>
          <a:p>
            <a:r>
              <a:rPr lang="en-GB" dirty="0"/>
              <a:t>Five Priority Courses</a:t>
            </a:r>
          </a:p>
        </p:txBody>
      </p:sp>
      <p:sp>
        <p:nvSpPr>
          <p:cNvPr id="3" name="Content Placeholder 2">
            <a:extLst>
              <a:ext uri="{FF2B5EF4-FFF2-40B4-BE49-F238E27FC236}">
                <a16:creationId xmlns:a16="http://schemas.microsoft.com/office/drawing/2014/main" id="{256C26F6-0914-486C-9DC5-03B4DB0B8B8A}"/>
              </a:ext>
            </a:extLst>
          </p:cNvPr>
          <p:cNvSpPr>
            <a:spLocks noGrp="1"/>
          </p:cNvSpPr>
          <p:nvPr>
            <p:ph idx="1"/>
          </p:nvPr>
        </p:nvSpPr>
        <p:spPr>
          <a:xfrm>
            <a:off x="830262" y="1478600"/>
            <a:ext cx="7636405" cy="4152263"/>
          </a:xfrm>
        </p:spPr>
        <p:txBody>
          <a:bodyPr/>
          <a:lstStyle/>
          <a:p>
            <a:pPr marL="285750" indent="-285750">
              <a:lnSpc>
                <a:spcPct val="100000"/>
              </a:lnSpc>
              <a:buFont typeface="Arial" panose="020B0604020202020204" pitchFamily="34" charset="0"/>
              <a:buChar char="•"/>
            </a:pPr>
            <a:r>
              <a:rPr lang="en-GB" sz="2200" dirty="0"/>
              <a:t>The courses the working group felt were the top priority to develop were:</a:t>
            </a:r>
          </a:p>
          <a:p>
            <a:pPr>
              <a:lnSpc>
                <a:spcPct val="100000"/>
              </a:lnSpc>
            </a:pPr>
            <a:endParaRPr lang="en-GB" sz="2200" dirty="0"/>
          </a:p>
          <a:p>
            <a:pPr>
              <a:lnSpc>
                <a:spcPct val="100000"/>
              </a:lnSpc>
            </a:pPr>
            <a:r>
              <a:rPr lang="en-GB" sz="2200" dirty="0"/>
              <a:t>	- Introduction to Imported Food + Feed &amp; Official Controls</a:t>
            </a:r>
          </a:p>
          <a:p>
            <a:pPr>
              <a:lnSpc>
                <a:spcPct val="100000"/>
              </a:lnSpc>
            </a:pPr>
            <a:endParaRPr lang="en-GB" sz="2200" dirty="0"/>
          </a:p>
          <a:p>
            <a:pPr>
              <a:lnSpc>
                <a:spcPct val="100000"/>
              </a:lnSpc>
            </a:pPr>
            <a:r>
              <a:rPr lang="en-GB" sz="2200" dirty="0"/>
              <a:t>	- Legislation and Enforcement </a:t>
            </a:r>
          </a:p>
          <a:p>
            <a:pPr>
              <a:lnSpc>
                <a:spcPct val="100000"/>
              </a:lnSpc>
            </a:pPr>
            <a:endParaRPr lang="en-GB" sz="2200" dirty="0"/>
          </a:p>
          <a:p>
            <a:pPr>
              <a:lnSpc>
                <a:spcPct val="100000"/>
              </a:lnSpc>
            </a:pPr>
            <a:r>
              <a:rPr lang="en-GB" sz="2200" dirty="0"/>
              <a:t>	- Sampling </a:t>
            </a:r>
          </a:p>
          <a:p>
            <a:pPr>
              <a:lnSpc>
                <a:spcPct val="100000"/>
              </a:lnSpc>
            </a:pPr>
            <a:endParaRPr lang="en-GB" sz="2200" dirty="0"/>
          </a:p>
          <a:p>
            <a:pPr>
              <a:lnSpc>
                <a:spcPct val="100000"/>
              </a:lnSpc>
            </a:pPr>
            <a:r>
              <a:rPr lang="en-GB" sz="2200" dirty="0"/>
              <a:t>	- Products of Animal Origin (POAO)</a:t>
            </a:r>
          </a:p>
          <a:p>
            <a:pPr>
              <a:lnSpc>
                <a:spcPct val="100000"/>
              </a:lnSpc>
            </a:pPr>
            <a:endParaRPr lang="en-GB" sz="2200" dirty="0"/>
          </a:p>
          <a:p>
            <a:pPr>
              <a:lnSpc>
                <a:spcPct val="100000"/>
              </a:lnSpc>
            </a:pPr>
            <a:r>
              <a:rPr lang="en-GB" sz="2200" dirty="0"/>
              <a:t>	- Food Not of Animal Origin (FNAO)</a:t>
            </a:r>
          </a:p>
        </p:txBody>
      </p:sp>
      <p:sp>
        <p:nvSpPr>
          <p:cNvPr id="4" name="Slide Number Placeholder 3">
            <a:extLst>
              <a:ext uri="{FF2B5EF4-FFF2-40B4-BE49-F238E27FC236}">
                <a16:creationId xmlns:a16="http://schemas.microsoft.com/office/drawing/2014/main" id="{D858086F-01F3-4102-86F4-E3C90DE5DBA7}"/>
              </a:ext>
            </a:extLst>
          </p:cNvPr>
          <p:cNvSpPr>
            <a:spLocks noGrp="1"/>
          </p:cNvSpPr>
          <p:nvPr>
            <p:ph type="sldNum" sz="quarter" idx="12"/>
          </p:nvPr>
        </p:nvSpPr>
        <p:spPr/>
        <p:txBody>
          <a:bodyPr/>
          <a:lstStyle/>
          <a:p>
            <a:fld id="{90979227-8DA4-4A5E-929B-72A2B375D62E}" type="slidenum">
              <a:rPr lang="en-US" altLang="en-US" smtClean="0"/>
              <a:pPr/>
              <a:t>18</a:t>
            </a:fld>
            <a:endParaRPr lang="en-US" altLang="en-US"/>
          </a:p>
        </p:txBody>
      </p:sp>
    </p:spTree>
    <p:extLst>
      <p:ext uri="{BB962C8B-B14F-4D97-AF65-F5344CB8AC3E}">
        <p14:creationId xmlns:p14="http://schemas.microsoft.com/office/powerpoint/2010/main" val="400500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0FC9-C818-4211-8038-598A55521C7D}"/>
              </a:ext>
            </a:extLst>
          </p:cNvPr>
          <p:cNvSpPr>
            <a:spLocks noGrp="1"/>
          </p:cNvSpPr>
          <p:nvPr>
            <p:ph type="title"/>
          </p:nvPr>
        </p:nvSpPr>
        <p:spPr/>
        <p:txBody>
          <a:bodyPr/>
          <a:lstStyle/>
          <a:p>
            <a:r>
              <a:rPr lang="en-GB" dirty="0"/>
              <a:t>Introduction to Imported Food + Feed &amp; Official Controls</a:t>
            </a:r>
          </a:p>
        </p:txBody>
      </p:sp>
      <p:sp>
        <p:nvSpPr>
          <p:cNvPr id="3" name="Content Placeholder 2">
            <a:extLst>
              <a:ext uri="{FF2B5EF4-FFF2-40B4-BE49-F238E27FC236}">
                <a16:creationId xmlns:a16="http://schemas.microsoft.com/office/drawing/2014/main" id="{256C26F6-0914-486C-9DC5-03B4DB0B8B8A}"/>
              </a:ext>
            </a:extLst>
          </p:cNvPr>
          <p:cNvSpPr>
            <a:spLocks noGrp="1"/>
          </p:cNvSpPr>
          <p:nvPr>
            <p:ph idx="1"/>
          </p:nvPr>
        </p:nvSpPr>
        <p:spPr>
          <a:xfrm>
            <a:off x="830262" y="1657402"/>
            <a:ext cx="7636405" cy="4520033"/>
          </a:xfrm>
        </p:spPr>
        <p:txBody>
          <a:bodyPr/>
          <a:lstStyle/>
          <a:p>
            <a:pPr marL="342900" indent="-342900">
              <a:lnSpc>
                <a:spcPct val="100000"/>
              </a:lnSpc>
              <a:buFont typeface="Arial" panose="020B0604020202020204" pitchFamily="34" charset="0"/>
              <a:buChar char="•"/>
            </a:pPr>
            <a:r>
              <a:rPr lang="en-GB" sz="2200" dirty="0"/>
              <a:t>Working Group volunteers supported with formation of the outline content of the course </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It has gone out to tender and been awarded to a supplier</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It will be delivered as an e-learning for easy access for all</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Mainly aimed at newer PHOs and inland EHOs to improve knowledge of imported food</a:t>
            </a:r>
          </a:p>
          <a:p>
            <a:pPr>
              <a:lnSpc>
                <a:spcPct val="100000"/>
              </a:lnSpc>
            </a:pPr>
            <a:endParaRPr lang="en-GB" sz="2200" dirty="0"/>
          </a:p>
          <a:p>
            <a:pPr marL="342900" indent="-342900">
              <a:lnSpc>
                <a:spcPct val="100000"/>
              </a:lnSpc>
              <a:buFont typeface="Arial" panose="020B0604020202020204" pitchFamily="34" charset="0"/>
              <a:buChar char="•"/>
            </a:pPr>
            <a:r>
              <a:rPr lang="en-GB" sz="2200" dirty="0"/>
              <a:t>Development of the course is now underway and is on track to be launched by the end of February 2019</a:t>
            </a:r>
          </a:p>
          <a:p>
            <a:pPr>
              <a:lnSpc>
                <a:spcPct val="100000"/>
              </a:lnSpc>
            </a:pPr>
            <a:r>
              <a:rPr lang="en-GB" sz="2200" dirty="0"/>
              <a:t>	</a:t>
            </a:r>
          </a:p>
        </p:txBody>
      </p:sp>
      <p:sp>
        <p:nvSpPr>
          <p:cNvPr id="4" name="Slide Number Placeholder 3">
            <a:extLst>
              <a:ext uri="{FF2B5EF4-FFF2-40B4-BE49-F238E27FC236}">
                <a16:creationId xmlns:a16="http://schemas.microsoft.com/office/drawing/2014/main" id="{D858086F-01F3-4102-86F4-E3C90DE5DBA7}"/>
              </a:ext>
            </a:extLst>
          </p:cNvPr>
          <p:cNvSpPr>
            <a:spLocks noGrp="1"/>
          </p:cNvSpPr>
          <p:nvPr>
            <p:ph type="sldNum" sz="quarter" idx="12"/>
          </p:nvPr>
        </p:nvSpPr>
        <p:spPr/>
        <p:txBody>
          <a:bodyPr/>
          <a:lstStyle/>
          <a:p>
            <a:fld id="{90979227-8DA4-4A5E-929B-72A2B375D62E}" type="slidenum">
              <a:rPr lang="en-US" altLang="en-US" smtClean="0"/>
              <a:pPr/>
              <a:t>19</a:t>
            </a:fld>
            <a:endParaRPr lang="en-US" altLang="en-US"/>
          </a:p>
        </p:txBody>
      </p:sp>
    </p:spTree>
    <p:extLst>
      <p:ext uri="{BB962C8B-B14F-4D97-AF65-F5344CB8AC3E}">
        <p14:creationId xmlns:p14="http://schemas.microsoft.com/office/powerpoint/2010/main" val="335575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9A66-395E-4665-B692-E98991B8E8FC}"/>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E196F67A-0BAD-47DD-940C-04FC1247A600}"/>
              </a:ext>
            </a:extLst>
          </p:cNvPr>
          <p:cNvSpPr>
            <a:spLocks noGrp="1"/>
          </p:cNvSpPr>
          <p:nvPr>
            <p:ph idx="1"/>
          </p:nvPr>
        </p:nvSpPr>
        <p:spPr/>
        <p:txBody>
          <a:bodyPr/>
          <a:lstStyle/>
          <a:p>
            <a:pPr marL="285750" indent="-285750">
              <a:buFont typeface="Arial" panose="020B0604020202020204" pitchFamily="34" charset="0"/>
              <a:buChar char="•"/>
            </a:pPr>
            <a:r>
              <a:rPr lang="en-GB" sz="2400" dirty="0"/>
              <a:t>The FSA and our role</a:t>
            </a:r>
          </a:p>
          <a:p>
            <a:pPr marL="285750" indent="-285750">
              <a:buFont typeface="Arial" panose="020B0604020202020204" pitchFamily="34" charset="0"/>
              <a:buChar char="•"/>
            </a:pPr>
            <a:r>
              <a:rPr lang="en-GB" sz="2400" dirty="0"/>
              <a:t>Objectives for exit </a:t>
            </a:r>
          </a:p>
          <a:p>
            <a:pPr marL="285750" indent="-285750">
              <a:buFont typeface="Arial" panose="020B0604020202020204" pitchFamily="34" charset="0"/>
              <a:buChar char="•"/>
            </a:pPr>
            <a:r>
              <a:rPr lang="en-GB" sz="2400" dirty="0"/>
              <a:t>Exit work</a:t>
            </a:r>
          </a:p>
          <a:p>
            <a:pPr marL="285750" indent="-285750">
              <a:buFont typeface="Arial" panose="020B0604020202020204" pitchFamily="34" charset="0"/>
              <a:buChar char="•"/>
            </a:pPr>
            <a:r>
              <a:rPr lang="en-GB" sz="2400" dirty="0"/>
              <a:t>Measures of success</a:t>
            </a:r>
          </a:p>
          <a:p>
            <a:pPr marL="285750" indent="-285750">
              <a:buFont typeface="Arial" panose="020B0604020202020204" pitchFamily="34" charset="0"/>
              <a:buChar char="•"/>
            </a:pPr>
            <a:r>
              <a:rPr lang="en-GB" sz="2400" dirty="0"/>
              <a:t>Imports project</a:t>
            </a:r>
          </a:p>
          <a:p>
            <a:pPr marL="285750" indent="-285750">
              <a:buFont typeface="Arial" panose="020B0604020202020204" pitchFamily="34" charset="0"/>
              <a:buChar char="•"/>
            </a:pPr>
            <a:r>
              <a:rPr lang="en-GB" sz="2400" dirty="0"/>
              <a:t>Training </a:t>
            </a:r>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0632B6F3-8696-4FC5-90FE-86CB53A4E3EA}"/>
              </a:ext>
            </a:extLst>
          </p:cNvPr>
          <p:cNvSpPr>
            <a:spLocks noGrp="1"/>
          </p:cNvSpPr>
          <p:nvPr>
            <p:ph type="sldNum" sz="quarter" idx="12"/>
          </p:nvPr>
        </p:nvSpPr>
        <p:spPr/>
        <p:txBody>
          <a:bodyPr/>
          <a:lstStyle/>
          <a:p>
            <a:fld id="{90979227-8DA4-4A5E-929B-72A2B375D62E}" type="slidenum">
              <a:rPr lang="en-US" altLang="en-US" smtClean="0"/>
              <a:pPr/>
              <a:t>2</a:t>
            </a:fld>
            <a:endParaRPr lang="en-US" altLang="en-US"/>
          </a:p>
        </p:txBody>
      </p:sp>
    </p:spTree>
    <p:extLst>
      <p:ext uri="{BB962C8B-B14F-4D97-AF65-F5344CB8AC3E}">
        <p14:creationId xmlns:p14="http://schemas.microsoft.com/office/powerpoint/2010/main" val="325865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0FC9-C818-4211-8038-598A55521C7D}"/>
              </a:ext>
            </a:extLst>
          </p:cNvPr>
          <p:cNvSpPr>
            <a:spLocks noGrp="1"/>
          </p:cNvSpPr>
          <p:nvPr>
            <p:ph type="title"/>
          </p:nvPr>
        </p:nvSpPr>
        <p:spPr/>
        <p:txBody>
          <a:bodyPr/>
          <a:lstStyle/>
          <a:p>
            <a:r>
              <a:rPr lang="en-GB" dirty="0"/>
              <a:t>Legislation &amp; Enforcement</a:t>
            </a:r>
          </a:p>
        </p:txBody>
      </p:sp>
      <p:sp>
        <p:nvSpPr>
          <p:cNvPr id="3" name="Content Placeholder 2">
            <a:extLst>
              <a:ext uri="{FF2B5EF4-FFF2-40B4-BE49-F238E27FC236}">
                <a16:creationId xmlns:a16="http://schemas.microsoft.com/office/drawing/2014/main" id="{256C26F6-0914-486C-9DC5-03B4DB0B8B8A}"/>
              </a:ext>
            </a:extLst>
          </p:cNvPr>
          <p:cNvSpPr>
            <a:spLocks noGrp="1"/>
          </p:cNvSpPr>
          <p:nvPr>
            <p:ph idx="1"/>
          </p:nvPr>
        </p:nvSpPr>
        <p:spPr>
          <a:xfrm>
            <a:off x="830262" y="1330433"/>
            <a:ext cx="7636405" cy="4807900"/>
          </a:xfrm>
        </p:spPr>
        <p:txBody>
          <a:bodyPr/>
          <a:lstStyle/>
          <a:p>
            <a:pPr marL="342900" indent="-342900">
              <a:lnSpc>
                <a:spcPct val="100000"/>
              </a:lnSpc>
              <a:buFont typeface="Arial" panose="020B0604020202020204" pitchFamily="34" charset="0"/>
              <a:buChar char="•"/>
            </a:pPr>
            <a:r>
              <a:rPr lang="en-GB" sz="2200" dirty="0"/>
              <a:t>Working Group volunteers supported with formation of the outline content of the course </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It has gone out to tender and been awarded to a supplier</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It will be delivered face to face over 2 days with a short pre-course e-learning </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Mainly aimed at newer PHOs and inland EHOs to improve knowledge of imported food</a:t>
            </a:r>
          </a:p>
          <a:p>
            <a:pPr>
              <a:lnSpc>
                <a:spcPct val="100000"/>
              </a:lnSpc>
            </a:pPr>
            <a:endParaRPr lang="en-GB" sz="2200" dirty="0"/>
          </a:p>
          <a:p>
            <a:pPr marL="342900" indent="-342900">
              <a:lnSpc>
                <a:spcPct val="100000"/>
              </a:lnSpc>
              <a:buFont typeface="Arial" panose="020B0604020202020204" pitchFamily="34" charset="0"/>
              <a:buChar char="•"/>
            </a:pPr>
            <a:r>
              <a:rPr lang="en-GB" sz="2200" dirty="0"/>
              <a:t>Development of the course is now underway and is on track to be complete by the end of October 18. We hope to start rollout of the course pre-Christmas</a:t>
            </a:r>
          </a:p>
          <a:p>
            <a:pPr>
              <a:lnSpc>
                <a:spcPct val="100000"/>
              </a:lnSpc>
            </a:pPr>
            <a:r>
              <a:rPr lang="en-GB" sz="2200" dirty="0"/>
              <a:t>	</a:t>
            </a:r>
          </a:p>
        </p:txBody>
      </p:sp>
      <p:sp>
        <p:nvSpPr>
          <p:cNvPr id="4" name="Slide Number Placeholder 3">
            <a:extLst>
              <a:ext uri="{FF2B5EF4-FFF2-40B4-BE49-F238E27FC236}">
                <a16:creationId xmlns:a16="http://schemas.microsoft.com/office/drawing/2014/main" id="{D858086F-01F3-4102-86F4-E3C90DE5DBA7}"/>
              </a:ext>
            </a:extLst>
          </p:cNvPr>
          <p:cNvSpPr>
            <a:spLocks noGrp="1"/>
          </p:cNvSpPr>
          <p:nvPr>
            <p:ph type="sldNum" sz="quarter" idx="12"/>
          </p:nvPr>
        </p:nvSpPr>
        <p:spPr/>
        <p:txBody>
          <a:bodyPr/>
          <a:lstStyle/>
          <a:p>
            <a:fld id="{90979227-8DA4-4A5E-929B-72A2B375D62E}" type="slidenum">
              <a:rPr lang="en-US" altLang="en-US" smtClean="0"/>
              <a:pPr/>
              <a:t>20</a:t>
            </a:fld>
            <a:endParaRPr lang="en-US" altLang="en-US"/>
          </a:p>
        </p:txBody>
      </p:sp>
    </p:spTree>
    <p:extLst>
      <p:ext uri="{BB962C8B-B14F-4D97-AF65-F5344CB8AC3E}">
        <p14:creationId xmlns:p14="http://schemas.microsoft.com/office/powerpoint/2010/main" val="84206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0FC9-C818-4211-8038-598A55521C7D}"/>
              </a:ext>
            </a:extLst>
          </p:cNvPr>
          <p:cNvSpPr>
            <a:spLocks noGrp="1"/>
          </p:cNvSpPr>
          <p:nvPr>
            <p:ph type="title"/>
          </p:nvPr>
        </p:nvSpPr>
        <p:spPr/>
        <p:txBody>
          <a:bodyPr/>
          <a:lstStyle/>
          <a:p>
            <a:r>
              <a:rPr lang="en-GB" dirty="0"/>
              <a:t>Sampling</a:t>
            </a:r>
          </a:p>
        </p:txBody>
      </p:sp>
      <p:sp>
        <p:nvSpPr>
          <p:cNvPr id="3" name="Content Placeholder 2">
            <a:extLst>
              <a:ext uri="{FF2B5EF4-FFF2-40B4-BE49-F238E27FC236}">
                <a16:creationId xmlns:a16="http://schemas.microsoft.com/office/drawing/2014/main" id="{256C26F6-0914-486C-9DC5-03B4DB0B8B8A}"/>
              </a:ext>
            </a:extLst>
          </p:cNvPr>
          <p:cNvSpPr>
            <a:spLocks noGrp="1"/>
          </p:cNvSpPr>
          <p:nvPr>
            <p:ph idx="1"/>
          </p:nvPr>
        </p:nvSpPr>
        <p:spPr>
          <a:xfrm>
            <a:off x="753797" y="1131466"/>
            <a:ext cx="7636405" cy="4807900"/>
          </a:xfrm>
        </p:spPr>
        <p:txBody>
          <a:bodyPr/>
          <a:lstStyle/>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A final draft version of the outline content is currently being reviewed by Working Group volunteers </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We aim for this course to go out to tender and be awarded to a supplier in November 18</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It will be delivered face to face over 2 days and we are investigating the possibility of including a port and/or laboratory visit</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Once the development has been awarded we will be in a position to agree delivery dates but are hopeful this will be pre- 29</a:t>
            </a:r>
            <a:r>
              <a:rPr lang="en-GB" sz="2200" baseline="30000" dirty="0"/>
              <a:t>th</a:t>
            </a:r>
            <a:r>
              <a:rPr lang="en-GB" sz="2200" dirty="0"/>
              <a:t> March 19</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endParaRPr lang="en-GB" sz="2200" dirty="0"/>
          </a:p>
          <a:p>
            <a:pPr>
              <a:lnSpc>
                <a:spcPct val="100000"/>
              </a:lnSpc>
            </a:pPr>
            <a:endParaRPr lang="en-GB" sz="2200" dirty="0"/>
          </a:p>
          <a:p>
            <a:pPr marL="342900" indent="-342900">
              <a:lnSpc>
                <a:spcPct val="100000"/>
              </a:lnSpc>
              <a:buFont typeface="Arial" panose="020B0604020202020204" pitchFamily="34" charset="0"/>
              <a:buChar char="•"/>
            </a:pPr>
            <a:endParaRPr lang="en-GB" sz="2200" dirty="0"/>
          </a:p>
          <a:p>
            <a:pPr>
              <a:lnSpc>
                <a:spcPct val="100000"/>
              </a:lnSpc>
            </a:pPr>
            <a:r>
              <a:rPr lang="en-GB" sz="2200" dirty="0"/>
              <a:t>	</a:t>
            </a:r>
          </a:p>
        </p:txBody>
      </p:sp>
      <p:sp>
        <p:nvSpPr>
          <p:cNvPr id="4" name="Slide Number Placeholder 3">
            <a:extLst>
              <a:ext uri="{FF2B5EF4-FFF2-40B4-BE49-F238E27FC236}">
                <a16:creationId xmlns:a16="http://schemas.microsoft.com/office/drawing/2014/main" id="{D858086F-01F3-4102-86F4-E3C90DE5DBA7}"/>
              </a:ext>
            </a:extLst>
          </p:cNvPr>
          <p:cNvSpPr>
            <a:spLocks noGrp="1"/>
          </p:cNvSpPr>
          <p:nvPr>
            <p:ph type="sldNum" sz="quarter" idx="12"/>
          </p:nvPr>
        </p:nvSpPr>
        <p:spPr/>
        <p:txBody>
          <a:bodyPr/>
          <a:lstStyle/>
          <a:p>
            <a:fld id="{90979227-8DA4-4A5E-929B-72A2B375D62E}" type="slidenum">
              <a:rPr lang="en-US" altLang="en-US" smtClean="0"/>
              <a:pPr/>
              <a:t>21</a:t>
            </a:fld>
            <a:endParaRPr lang="en-US" altLang="en-US"/>
          </a:p>
        </p:txBody>
      </p:sp>
    </p:spTree>
    <p:extLst>
      <p:ext uri="{BB962C8B-B14F-4D97-AF65-F5344CB8AC3E}">
        <p14:creationId xmlns:p14="http://schemas.microsoft.com/office/powerpoint/2010/main" val="3448006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0FC9-C818-4211-8038-598A55521C7D}"/>
              </a:ext>
            </a:extLst>
          </p:cNvPr>
          <p:cNvSpPr>
            <a:spLocks noGrp="1"/>
          </p:cNvSpPr>
          <p:nvPr>
            <p:ph type="title"/>
          </p:nvPr>
        </p:nvSpPr>
        <p:spPr/>
        <p:txBody>
          <a:bodyPr/>
          <a:lstStyle/>
          <a:p>
            <a:r>
              <a:rPr lang="en-GB" dirty="0"/>
              <a:t>POAO &amp; FNAO</a:t>
            </a:r>
          </a:p>
        </p:txBody>
      </p:sp>
      <p:sp>
        <p:nvSpPr>
          <p:cNvPr id="3" name="Content Placeholder 2">
            <a:extLst>
              <a:ext uri="{FF2B5EF4-FFF2-40B4-BE49-F238E27FC236}">
                <a16:creationId xmlns:a16="http://schemas.microsoft.com/office/drawing/2014/main" id="{256C26F6-0914-486C-9DC5-03B4DB0B8B8A}"/>
              </a:ext>
            </a:extLst>
          </p:cNvPr>
          <p:cNvSpPr>
            <a:spLocks noGrp="1"/>
          </p:cNvSpPr>
          <p:nvPr>
            <p:ph idx="1"/>
          </p:nvPr>
        </p:nvSpPr>
        <p:spPr>
          <a:xfrm>
            <a:off x="753797" y="1131466"/>
            <a:ext cx="7636405" cy="4807900"/>
          </a:xfrm>
        </p:spPr>
        <p:txBody>
          <a:bodyPr/>
          <a:lstStyle/>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Work on the development of the outline content for these courses will begin ASAP</a:t>
            </a:r>
          </a:p>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We have recently increased capacity in the team to enable this to happen</a:t>
            </a:r>
          </a:p>
          <a:p>
            <a:pPr>
              <a:lnSpc>
                <a:spcPct val="100000"/>
              </a:lnSpc>
            </a:pPr>
            <a:endParaRPr lang="en-GB" sz="2200" dirty="0"/>
          </a:p>
          <a:p>
            <a:pPr marL="342900" indent="-342900">
              <a:lnSpc>
                <a:spcPct val="100000"/>
              </a:lnSpc>
              <a:buFont typeface="Arial" panose="020B0604020202020204" pitchFamily="34" charset="0"/>
              <a:buChar char="•"/>
            </a:pPr>
            <a:endParaRPr lang="en-GB" sz="2200" dirty="0"/>
          </a:p>
          <a:p>
            <a:pPr>
              <a:lnSpc>
                <a:spcPct val="100000"/>
              </a:lnSpc>
            </a:pPr>
            <a:endParaRPr lang="en-GB" sz="2200" dirty="0"/>
          </a:p>
          <a:p>
            <a:pPr marL="342900" indent="-342900">
              <a:lnSpc>
                <a:spcPct val="100000"/>
              </a:lnSpc>
              <a:buFont typeface="Arial" panose="020B0604020202020204" pitchFamily="34" charset="0"/>
              <a:buChar char="•"/>
            </a:pPr>
            <a:endParaRPr lang="en-GB" sz="2200" dirty="0"/>
          </a:p>
          <a:p>
            <a:pPr>
              <a:lnSpc>
                <a:spcPct val="100000"/>
              </a:lnSpc>
            </a:pPr>
            <a:r>
              <a:rPr lang="en-GB" sz="2200" dirty="0"/>
              <a:t>	</a:t>
            </a:r>
          </a:p>
        </p:txBody>
      </p:sp>
      <p:sp>
        <p:nvSpPr>
          <p:cNvPr id="4" name="Slide Number Placeholder 3">
            <a:extLst>
              <a:ext uri="{FF2B5EF4-FFF2-40B4-BE49-F238E27FC236}">
                <a16:creationId xmlns:a16="http://schemas.microsoft.com/office/drawing/2014/main" id="{D858086F-01F3-4102-86F4-E3C90DE5DBA7}"/>
              </a:ext>
            </a:extLst>
          </p:cNvPr>
          <p:cNvSpPr>
            <a:spLocks noGrp="1"/>
          </p:cNvSpPr>
          <p:nvPr>
            <p:ph type="sldNum" sz="quarter" idx="12"/>
          </p:nvPr>
        </p:nvSpPr>
        <p:spPr/>
        <p:txBody>
          <a:bodyPr/>
          <a:lstStyle/>
          <a:p>
            <a:fld id="{90979227-8DA4-4A5E-929B-72A2B375D62E}" type="slidenum">
              <a:rPr lang="en-US" altLang="en-US" smtClean="0"/>
              <a:pPr/>
              <a:t>22</a:t>
            </a:fld>
            <a:endParaRPr lang="en-US" altLang="en-US"/>
          </a:p>
        </p:txBody>
      </p:sp>
    </p:spTree>
    <p:extLst>
      <p:ext uri="{BB962C8B-B14F-4D97-AF65-F5344CB8AC3E}">
        <p14:creationId xmlns:p14="http://schemas.microsoft.com/office/powerpoint/2010/main" val="2738274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0FC9-C818-4211-8038-598A55521C7D}"/>
              </a:ext>
            </a:extLst>
          </p:cNvPr>
          <p:cNvSpPr>
            <a:spLocks noGrp="1"/>
          </p:cNvSpPr>
          <p:nvPr>
            <p:ph type="title"/>
          </p:nvPr>
        </p:nvSpPr>
        <p:spPr/>
        <p:txBody>
          <a:bodyPr/>
          <a:lstStyle/>
          <a:p>
            <a:r>
              <a:rPr lang="en-GB" dirty="0"/>
              <a:t>Feed Training</a:t>
            </a:r>
          </a:p>
        </p:txBody>
      </p:sp>
      <p:sp>
        <p:nvSpPr>
          <p:cNvPr id="3" name="Content Placeholder 2">
            <a:extLst>
              <a:ext uri="{FF2B5EF4-FFF2-40B4-BE49-F238E27FC236}">
                <a16:creationId xmlns:a16="http://schemas.microsoft.com/office/drawing/2014/main" id="{256C26F6-0914-486C-9DC5-03B4DB0B8B8A}"/>
              </a:ext>
            </a:extLst>
          </p:cNvPr>
          <p:cNvSpPr>
            <a:spLocks noGrp="1"/>
          </p:cNvSpPr>
          <p:nvPr>
            <p:ph idx="1"/>
          </p:nvPr>
        </p:nvSpPr>
        <p:spPr>
          <a:xfrm>
            <a:off x="753797" y="1131465"/>
            <a:ext cx="7636405" cy="5430171"/>
          </a:xfrm>
        </p:spPr>
        <p:txBody>
          <a:bodyPr/>
          <a:lstStyle/>
          <a:p>
            <a:pPr marL="34290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Additionally to the 5 courses, the FSA is investing in updating 2 Feed E-learning Courses already in existence:</a:t>
            </a:r>
          </a:p>
          <a:p>
            <a:pPr>
              <a:lnSpc>
                <a:spcPct val="100000"/>
              </a:lnSpc>
            </a:pPr>
            <a:r>
              <a:rPr lang="en-GB" sz="2200" dirty="0"/>
              <a:t> </a:t>
            </a:r>
          </a:p>
          <a:p>
            <a:pPr>
              <a:lnSpc>
                <a:spcPct val="100000"/>
              </a:lnSpc>
            </a:pPr>
            <a:r>
              <a:rPr lang="en-GB" sz="2200" dirty="0"/>
              <a:t>	- Official Feed Controls at Point of Entry</a:t>
            </a:r>
          </a:p>
          <a:p>
            <a:pPr>
              <a:lnSpc>
                <a:spcPct val="100000"/>
              </a:lnSpc>
            </a:pPr>
            <a:r>
              <a:rPr lang="en-GB" sz="2200" dirty="0"/>
              <a:t>	- Primary Production</a:t>
            </a:r>
          </a:p>
          <a:p>
            <a:pPr>
              <a:lnSpc>
                <a:spcPct val="100000"/>
              </a:lnSpc>
            </a:pPr>
            <a:endParaRPr lang="en-GB" sz="2200" dirty="0"/>
          </a:p>
          <a:p>
            <a:pPr marL="342900" indent="-342900">
              <a:lnSpc>
                <a:spcPct val="100000"/>
              </a:lnSpc>
              <a:buFont typeface="Arial" panose="020B0604020202020204" pitchFamily="34" charset="0"/>
              <a:buChar char="•"/>
            </a:pPr>
            <a:r>
              <a:rPr lang="en-GB" sz="2200" dirty="0"/>
              <a:t>The courses are being updated to:</a:t>
            </a:r>
          </a:p>
          <a:p>
            <a:pPr>
              <a:lnSpc>
                <a:spcPct val="100000"/>
              </a:lnSpc>
            </a:pPr>
            <a:endParaRPr lang="en-GB" sz="2200" dirty="0"/>
          </a:p>
          <a:p>
            <a:pPr>
              <a:lnSpc>
                <a:spcPct val="100000"/>
              </a:lnSpc>
            </a:pPr>
            <a:r>
              <a:rPr lang="en-GB" sz="2200" dirty="0"/>
              <a:t>	- Make them applicable to the whole of the UK</a:t>
            </a:r>
          </a:p>
          <a:p>
            <a:pPr>
              <a:lnSpc>
                <a:spcPct val="100000"/>
              </a:lnSpc>
            </a:pPr>
            <a:endParaRPr lang="en-GB" sz="2200" dirty="0"/>
          </a:p>
          <a:p>
            <a:pPr>
              <a:lnSpc>
                <a:spcPct val="100000"/>
              </a:lnSpc>
            </a:pPr>
            <a:r>
              <a:rPr lang="en-GB" sz="2200" dirty="0"/>
              <a:t>	- Introduce new chapters on Inland Inspection and any 	  	  changes that may be required due to EU Exit</a:t>
            </a:r>
          </a:p>
          <a:p>
            <a:pPr marL="342900" indent="-342900">
              <a:lnSpc>
                <a:spcPct val="100000"/>
              </a:lnSpc>
              <a:buFontTx/>
              <a:buChar char="-"/>
            </a:pPr>
            <a:endParaRPr lang="en-GB" sz="2200" dirty="0"/>
          </a:p>
          <a:p>
            <a:pPr marL="342900" indent="-342900">
              <a:lnSpc>
                <a:spcPct val="100000"/>
              </a:lnSpc>
              <a:buFont typeface="Arial" panose="020B0604020202020204" pitchFamily="34" charset="0"/>
              <a:buChar char="•"/>
            </a:pPr>
            <a:r>
              <a:rPr lang="en-GB" sz="2200" dirty="0"/>
              <a:t>These are on track to be launched in March 19</a:t>
            </a:r>
          </a:p>
          <a:p>
            <a:pPr>
              <a:lnSpc>
                <a:spcPct val="100000"/>
              </a:lnSpc>
            </a:pPr>
            <a:endParaRPr lang="en-GB" sz="2200" dirty="0"/>
          </a:p>
          <a:p>
            <a:pPr marL="342900" indent="-342900">
              <a:lnSpc>
                <a:spcPct val="100000"/>
              </a:lnSpc>
              <a:buFont typeface="Arial" panose="020B0604020202020204" pitchFamily="34" charset="0"/>
              <a:buChar char="•"/>
            </a:pPr>
            <a:endParaRPr lang="en-GB" sz="2200" dirty="0"/>
          </a:p>
          <a:p>
            <a:pPr>
              <a:lnSpc>
                <a:spcPct val="100000"/>
              </a:lnSpc>
            </a:pPr>
            <a:r>
              <a:rPr lang="en-GB" sz="2200" dirty="0"/>
              <a:t>	</a:t>
            </a:r>
          </a:p>
        </p:txBody>
      </p:sp>
      <p:sp>
        <p:nvSpPr>
          <p:cNvPr id="4" name="Slide Number Placeholder 3">
            <a:extLst>
              <a:ext uri="{FF2B5EF4-FFF2-40B4-BE49-F238E27FC236}">
                <a16:creationId xmlns:a16="http://schemas.microsoft.com/office/drawing/2014/main" id="{D858086F-01F3-4102-86F4-E3C90DE5DBA7}"/>
              </a:ext>
            </a:extLst>
          </p:cNvPr>
          <p:cNvSpPr>
            <a:spLocks noGrp="1"/>
          </p:cNvSpPr>
          <p:nvPr>
            <p:ph type="sldNum" sz="quarter" idx="12"/>
          </p:nvPr>
        </p:nvSpPr>
        <p:spPr/>
        <p:txBody>
          <a:bodyPr/>
          <a:lstStyle/>
          <a:p>
            <a:fld id="{90979227-8DA4-4A5E-929B-72A2B375D62E}" type="slidenum">
              <a:rPr lang="en-US" altLang="en-US" smtClean="0"/>
              <a:pPr/>
              <a:t>23</a:t>
            </a:fld>
            <a:endParaRPr lang="en-US" altLang="en-US"/>
          </a:p>
        </p:txBody>
      </p:sp>
    </p:spTree>
    <p:extLst>
      <p:ext uri="{BB962C8B-B14F-4D97-AF65-F5344CB8AC3E}">
        <p14:creationId xmlns:p14="http://schemas.microsoft.com/office/powerpoint/2010/main" val="2988547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3461-3024-4C83-86D6-B4B0A5E1D8A8}"/>
              </a:ext>
            </a:extLst>
          </p:cNvPr>
          <p:cNvSpPr>
            <a:spLocks noGrp="1"/>
          </p:cNvSpPr>
          <p:nvPr>
            <p:ph type="title"/>
          </p:nvPr>
        </p:nvSpPr>
        <p:spPr/>
        <p:txBody>
          <a:bodyPr/>
          <a:lstStyle/>
          <a:p>
            <a:r>
              <a:rPr lang="en-GB" sz="2800" dirty="0"/>
              <a:t>THANK You</a:t>
            </a:r>
            <a:br>
              <a:rPr lang="en-GB" sz="2800" dirty="0"/>
            </a:br>
            <a:r>
              <a:rPr lang="en-GB" sz="2800" dirty="0"/>
              <a:t>Any questions?</a:t>
            </a:r>
          </a:p>
        </p:txBody>
      </p:sp>
      <p:sp>
        <p:nvSpPr>
          <p:cNvPr id="4" name="Slide Number Placeholder 3">
            <a:extLst>
              <a:ext uri="{FF2B5EF4-FFF2-40B4-BE49-F238E27FC236}">
                <a16:creationId xmlns:a16="http://schemas.microsoft.com/office/drawing/2014/main" id="{624CBC19-F70C-4D4A-983B-F47989BB1DDC}"/>
              </a:ext>
            </a:extLst>
          </p:cNvPr>
          <p:cNvSpPr>
            <a:spLocks noGrp="1"/>
          </p:cNvSpPr>
          <p:nvPr>
            <p:ph type="sldNum" sz="quarter" idx="12"/>
          </p:nvPr>
        </p:nvSpPr>
        <p:spPr/>
        <p:txBody>
          <a:bodyPr/>
          <a:lstStyle/>
          <a:p>
            <a:fld id="{CF0C49CC-1767-4203-9AF7-14AADF02D14B}" type="slidenum">
              <a:rPr lang="en-US" altLang="en-US" smtClean="0"/>
              <a:pPr/>
              <a:t>24</a:t>
            </a:fld>
            <a:endParaRPr lang="en-US" altLang="en-US"/>
          </a:p>
        </p:txBody>
      </p:sp>
    </p:spTree>
    <p:extLst>
      <p:ext uri="{BB962C8B-B14F-4D97-AF65-F5344CB8AC3E}">
        <p14:creationId xmlns:p14="http://schemas.microsoft.com/office/powerpoint/2010/main" val="235192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2998-E648-4685-95B0-3A6C0C3809CA}"/>
              </a:ext>
            </a:extLst>
          </p:cNvPr>
          <p:cNvSpPr>
            <a:spLocks noGrp="1"/>
          </p:cNvSpPr>
          <p:nvPr>
            <p:ph type="title"/>
          </p:nvPr>
        </p:nvSpPr>
        <p:spPr/>
        <p:txBody>
          <a:bodyPr/>
          <a:lstStyle/>
          <a:p>
            <a:r>
              <a:rPr lang="en-GB" dirty="0"/>
              <a:t>The FSA and EU Exit</a:t>
            </a:r>
          </a:p>
        </p:txBody>
      </p:sp>
      <p:sp>
        <p:nvSpPr>
          <p:cNvPr id="3" name="Content Placeholder 2">
            <a:extLst>
              <a:ext uri="{FF2B5EF4-FFF2-40B4-BE49-F238E27FC236}">
                <a16:creationId xmlns:a16="http://schemas.microsoft.com/office/drawing/2014/main" id="{BD62C608-3820-499A-9D37-A3826177655C}"/>
              </a:ext>
            </a:extLst>
          </p:cNvPr>
          <p:cNvSpPr>
            <a:spLocks noGrp="1"/>
          </p:cNvSpPr>
          <p:nvPr>
            <p:ph idx="1"/>
          </p:nvPr>
        </p:nvSpPr>
        <p:spPr>
          <a:xfrm>
            <a:off x="830262" y="1346478"/>
            <a:ext cx="7505701" cy="4880701"/>
          </a:xfrm>
        </p:spPr>
        <p:txBody>
          <a:bodyPr/>
          <a:lstStyle/>
          <a:p>
            <a:r>
              <a:rPr lang="en-GB" sz="2400" dirty="0"/>
              <a:t>Objectives:</a:t>
            </a:r>
          </a:p>
          <a:p>
            <a:pPr marL="457200" indent="-457200">
              <a:buAutoNum type="arabicPeriod"/>
            </a:pPr>
            <a:r>
              <a:rPr lang="en-GB" sz="2400" dirty="0"/>
              <a:t>To ensure that there are effective regulations in place</a:t>
            </a:r>
          </a:p>
          <a:p>
            <a:r>
              <a:rPr lang="en-GB" sz="2400" dirty="0"/>
              <a:t> 2. To ensure that upon exit there is an effective 	regulator</a:t>
            </a:r>
          </a:p>
          <a:p>
            <a:endParaRPr lang="en-GB" sz="2400" dirty="0"/>
          </a:p>
        </p:txBody>
      </p:sp>
      <p:sp>
        <p:nvSpPr>
          <p:cNvPr id="4" name="Slide Number Placeholder 3">
            <a:extLst>
              <a:ext uri="{FF2B5EF4-FFF2-40B4-BE49-F238E27FC236}">
                <a16:creationId xmlns:a16="http://schemas.microsoft.com/office/drawing/2014/main" id="{96C29695-7705-4EC4-A540-B8CD59092DAD}"/>
              </a:ext>
            </a:extLst>
          </p:cNvPr>
          <p:cNvSpPr>
            <a:spLocks noGrp="1"/>
          </p:cNvSpPr>
          <p:nvPr>
            <p:ph type="sldNum" sz="quarter" idx="12"/>
          </p:nvPr>
        </p:nvSpPr>
        <p:spPr/>
        <p:txBody>
          <a:bodyPr/>
          <a:lstStyle/>
          <a:p>
            <a:fld id="{90979227-8DA4-4A5E-929B-72A2B375D62E}" type="slidenum">
              <a:rPr lang="en-US" altLang="en-US" smtClean="0"/>
              <a:pPr/>
              <a:t>3</a:t>
            </a:fld>
            <a:endParaRPr lang="en-US" altLang="en-US"/>
          </a:p>
        </p:txBody>
      </p:sp>
    </p:spTree>
    <p:extLst>
      <p:ext uri="{BB962C8B-B14F-4D97-AF65-F5344CB8AC3E}">
        <p14:creationId xmlns:p14="http://schemas.microsoft.com/office/powerpoint/2010/main" val="226169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6FE3-C758-44CB-B8FE-65464A3C44FB}"/>
              </a:ext>
            </a:extLst>
          </p:cNvPr>
          <p:cNvSpPr>
            <a:spLocks noGrp="1"/>
          </p:cNvSpPr>
          <p:nvPr>
            <p:ph type="title"/>
          </p:nvPr>
        </p:nvSpPr>
        <p:spPr/>
        <p:txBody>
          <a:bodyPr/>
          <a:lstStyle/>
          <a:p>
            <a:r>
              <a:rPr lang="en-GB" dirty="0"/>
              <a:t>The FSA and EU Exit</a:t>
            </a:r>
          </a:p>
        </p:txBody>
      </p:sp>
      <p:sp>
        <p:nvSpPr>
          <p:cNvPr id="3" name="Content Placeholder 2">
            <a:extLst>
              <a:ext uri="{FF2B5EF4-FFF2-40B4-BE49-F238E27FC236}">
                <a16:creationId xmlns:a16="http://schemas.microsoft.com/office/drawing/2014/main" id="{EB850BF5-65F1-4AAD-BEB6-299EC3F2FF18}"/>
              </a:ext>
            </a:extLst>
          </p:cNvPr>
          <p:cNvSpPr>
            <a:spLocks noGrp="1"/>
          </p:cNvSpPr>
          <p:nvPr>
            <p:ph idx="1"/>
          </p:nvPr>
        </p:nvSpPr>
        <p:spPr/>
        <p:txBody>
          <a:bodyPr/>
          <a:lstStyle/>
          <a:p>
            <a:r>
              <a:rPr lang="en-GB" sz="2400" dirty="0"/>
              <a:t>Whatever approach is taken the FSA will assess the outcome against the following principles: </a:t>
            </a:r>
          </a:p>
          <a:p>
            <a:pPr marL="342900" indent="-342900">
              <a:buFont typeface="Arial" panose="020B0604020202020204" pitchFamily="34" charset="0"/>
              <a:buChar char="•"/>
            </a:pPr>
            <a:r>
              <a:rPr lang="en-GB" sz="2400" dirty="0"/>
              <a:t>Effectiveness in protecting public health </a:t>
            </a:r>
          </a:p>
          <a:p>
            <a:pPr marL="342900" indent="-342900">
              <a:buFont typeface="Arial" panose="020B0604020202020204" pitchFamily="34" charset="0"/>
              <a:buChar char="•"/>
            </a:pPr>
            <a:r>
              <a:rPr lang="en-GB" sz="2400" dirty="0"/>
              <a:t>Maintaining confidence in food safety and the regulatory regime</a:t>
            </a:r>
          </a:p>
          <a:p>
            <a:pPr marL="342900" indent="-342900">
              <a:buFont typeface="Arial" panose="020B0604020202020204" pitchFamily="34" charset="0"/>
              <a:buChar char="•"/>
            </a:pPr>
            <a:r>
              <a:rPr lang="en-GB" sz="2400" dirty="0"/>
              <a:t>Minimising disruption for consumers and industry</a:t>
            </a:r>
          </a:p>
          <a:p>
            <a:endParaRPr lang="en-GB" dirty="0"/>
          </a:p>
        </p:txBody>
      </p:sp>
      <p:sp>
        <p:nvSpPr>
          <p:cNvPr id="4" name="Slide Number Placeholder 3">
            <a:extLst>
              <a:ext uri="{FF2B5EF4-FFF2-40B4-BE49-F238E27FC236}">
                <a16:creationId xmlns:a16="http://schemas.microsoft.com/office/drawing/2014/main" id="{C9A6B294-BF32-4729-89E3-B126A63B61B2}"/>
              </a:ext>
            </a:extLst>
          </p:cNvPr>
          <p:cNvSpPr>
            <a:spLocks noGrp="1"/>
          </p:cNvSpPr>
          <p:nvPr>
            <p:ph type="sldNum" sz="quarter" idx="12"/>
          </p:nvPr>
        </p:nvSpPr>
        <p:spPr/>
        <p:txBody>
          <a:bodyPr/>
          <a:lstStyle/>
          <a:p>
            <a:fld id="{90979227-8DA4-4A5E-929B-72A2B375D62E}" type="slidenum">
              <a:rPr lang="en-US" altLang="en-US" smtClean="0"/>
              <a:pPr/>
              <a:t>4</a:t>
            </a:fld>
            <a:endParaRPr lang="en-US" altLang="en-US"/>
          </a:p>
        </p:txBody>
      </p:sp>
    </p:spTree>
    <p:extLst>
      <p:ext uri="{BB962C8B-B14F-4D97-AF65-F5344CB8AC3E}">
        <p14:creationId xmlns:p14="http://schemas.microsoft.com/office/powerpoint/2010/main" val="253908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A30C-DDF5-4F4A-A23A-04927A2D529F}"/>
              </a:ext>
            </a:extLst>
          </p:cNvPr>
          <p:cNvSpPr>
            <a:spLocks noGrp="1"/>
          </p:cNvSpPr>
          <p:nvPr>
            <p:ph type="title"/>
          </p:nvPr>
        </p:nvSpPr>
        <p:spPr/>
        <p:txBody>
          <a:bodyPr/>
          <a:lstStyle/>
          <a:p>
            <a:r>
              <a:rPr lang="en-GB" sz="2800" dirty="0" err="1"/>
              <a:t>IMPoRTS</a:t>
            </a:r>
            <a:r>
              <a:rPr lang="en-GB" sz="2800" dirty="0"/>
              <a:t> PROJECT</a:t>
            </a:r>
          </a:p>
        </p:txBody>
      </p:sp>
      <p:sp>
        <p:nvSpPr>
          <p:cNvPr id="4" name="Slide Number Placeholder 3">
            <a:extLst>
              <a:ext uri="{FF2B5EF4-FFF2-40B4-BE49-F238E27FC236}">
                <a16:creationId xmlns:a16="http://schemas.microsoft.com/office/drawing/2014/main" id="{DBEAD90A-BED8-406C-93A7-A3F99376E81B}"/>
              </a:ext>
            </a:extLst>
          </p:cNvPr>
          <p:cNvSpPr>
            <a:spLocks noGrp="1"/>
          </p:cNvSpPr>
          <p:nvPr>
            <p:ph type="sldNum" sz="quarter" idx="12"/>
          </p:nvPr>
        </p:nvSpPr>
        <p:spPr/>
        <p:txBody>
          <a:bodyPr/>
          <a:lstStyle/>
          <a:p>
            <a:fld id="{CF0C49CC-1767-4203-9AF7-14AADF02D14B}" type="slidenum">
              <a:rPr lang="en-US" altLang="en-US" smtClean="0"/>
              <a:pPr/>
              <a:t>5</a:t>
            </a:fld>
            <a:endParaRPr lang="en-US" altLang="en-US"/>
          </a:p>
        </p:txBody>
      </p:sp>
    </p:spTree>
    <p:extLst>
      <p:ext uri="{BB962C8B-B14F-4D97-AF65-F5344CB8AC3E}">
        <p14:creationId xmlns:p14="http://schemas.microsoft.com/office/powerpoint/2010/main" val="268645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A244-DC45-4515-9754-CD650BECC317}"/>
              </a:ext>
            </a:extLst>
          </p:cNvPr>
          <p:cNvSpPr>
            <a:spLocks noGrp="1"/>
          </p:cNvSpPr>
          <p:nvPr>
            <p:ph type="title"/>
          </p:nvPr>
        </p:nvSpPr>
        <p:spPr/>
        <p:txBody>
          <a:bodyPr/>
          <a:lstStyle/>
          <a:p>
            <a:r>
              <a:rPr lang="en-GB" dirty="0"/>
              <a:t>Imports</a:t>
            </a:r>
            <a:br>
              <a:rPr lang="en-GB" dirty="0"/>
            </a:br>
            <a:endParaRPr lang="en-GB" dirty="0"/>
          </a:p>
        </p:txBody>
      </p:sp>
      <p:sp>
        <p:nvSpPr>
          <p:cNvPr id="3" name="Content Placeholder 2">
            <a:extLst>
              <a:ext uri="{FF2B5EF4-FFF2-40B4-BE49-F238E27FC236}">
                <a16:creationId xmlns:a16="http://schemas.microsoft.com/office/drawing/2014/main" id="{8F1A4841-E91D-45BA-ACD1-F8B7A387FADE}"/>
              </a:ext>
            </a:extLst>
          </p:cNvPr>
          <p:cNvSpPr>
            <a:spLocks noGrp="1"/>
          </p:cNvSpPr>
          <p:nvPr>
            <p:ph idx="1"/>
          </p:nvPr>
        </p:nvSpPr>
        <p:spPr>
          <a:xfrm>
            <a:off x="830262" y="1478600"/>
            <a:ext cx="7843838" cy="4152263"/>
          </a:xfrm>
        </p:spPr>
        <p:txBody>
          <a:bodyPr/>
          <a:lstStyle/>
          <a:p>
            <a:pPr lvl="0">
              <a:lnSpc>
                <a:spcPct val="100000"/>
              </a:lnSpc>
            </a:pPr>
            <a:r>
              <a:rPr lang="en-GB" sz="2200" dirty="0"/>
              <a:t>Planning for a range of scenarios, including:</a:t>
            </a:r>
          </a:p>
          <a:p>
            <a:pPr lvl="0">
              <a:lnSpc>
                <a:spcPct val="100000"/>
              </a:lnSpc>
            </a:pPr>
            <a:r>
              <a:rPr lang="en-GB" sz="2200" dirty="0"/>
              <a:t>               </a:t>
            </a:r>
          </a:p>
          <a:p>
            <a:pPr marL="342900" lvl="0" indent="-342900">
              <a:lnSpc>
                <a:spcPct val="100000"/>
              </a:lnSpc>
              <a:buFont typeface="Arial" panose="020B0604020202020204" pitchFamily="34" charset="0"/>
              <a:buChar char="•"/>
            </a:pPr>
            <a:r>
              <a:rPr lang="en-GB" sz="2200" dirty="0"/>
              <a:t>Implementation period (negotiated outcome)</a:t>
            </a:r>
          </a:p>
          <a:p>
            <a:pPr lvl="0">
              <a:lnSpc>
                <a:spcPct val="100000"/>
              </a:lnSpc>
            </a:pPr>
            <a:endParaRPr lang="en-GB" sz="2200" dirty="0"/>
          </a:p>
          <a:p>
            <a:pPr marL="342900" lvl="0" indent="-342900">
              <a:lnSpc>
                <a:spcPct val="100000"/>
              </a:lnSpc>
              <a:buFont typeface="Arial" panose="020B0604020202020204" pitchFamily="34" charset="0"/>
              <a:buChar char="•"/>
            </a:pPr>
            <a:r>
              <a:rPr lang="en-GB" sz="2200" dirty="0"/>
              <a:t>No deal</a:t>
            </a:r>
          </a:p>
          <a:p>
            <a:pPr marL="342900" lvl="0" indent="-342900">
              <a:lnSpc>
                <a:spcPct val="100000"/>
              </a:lnSpc>
              <a:buFont typeface="Arial" panose="020B0604020202020204" pitchFamily="34" charset="0"/>
              <a:buChar char="•"/>
            </a:pPr>
            <a:endParaRPr lang="en-GB" sz="2200" dirty="0"/>
          </a:p>
          <a:p>
            <a:pPr marL="342900" lvl="0" indent="-342900">
              <a:lnSpc>
                <a:spcPct val="100000"/>
              </a:lnSpc>
              <a:buFont typeface="Arial" panose="020B0604020202020204" pitchFamily="34" charset="0"/>
              <a:buChar char="•"/>
            </a:pPr>
            <a:r>
              <a:rPr lang="en-GB" sz="2200" dirty="0"/>
              <a:t>Long term (future import control regime)</a:t>
            </a:r>
          </a:p>
          <a:p>
            <a:pPr lvl="0">
              <a:lnSpc>
                <a:spcPct val="100000"/>
              </a:lnSpc>
            </a:pPr>
            <a:endParaRPr lang="en-GB" sz="2200" dirty="0"/>
          </a:p>
          <a:p>
            <a:pPr lvl="0">
              <a:lnSpc>
                <a:spcPct val="100000"/>
              </a:lnSpc>
            </a:pPr>
            <a:endParaRPr lang="en-GB" sz="2200" dirty="0"/>
          </a:p>
          <a:p>
            <a:pPr lvl="0">
              <a:lnSpc>
                <a:spcPct val="100000"/>
              </a:lnSpc>
            </a:pPr>
            <a:endParaRPr lang="en-GB" sz="2200" dirty="0"/>
          </a:p>
          <a:p>
            <a:pPr lvl="0">
              <a:lnSpc>
                <a:spcPct val="100000"/>
              </a:lnSpc>
            </a:pPr>
            <a:r>
              <a:rPr lang="en-GB" sz="2200" dirty="0"/>
              <a:t>Current focus is on preparation for the unlikely event of a no deal</a:t>
            </a:r>
          </a:p>
          <a:p>
            <a:pPr marL="285750" lvl="0" indent="-285750">
              <a:lnSpc>
                <a:spcPct val="100000"/>
              </a:lnSpc>
              <a:buFont typeface="Arial" panose="020B0604020202020204" pitchFamily="34" charset="0"/>
              <a:buChar char="•"/>
            </a:pPr>
            <a:endParaRPr lang="en-GB" sz="2200" dirty="0"/>
          </a:p>
          <a:p>
            <a:endParaRPr lang="en-GB" dirty="0"/>
          </a:p>
        </p:txBody>
      </p:sp>
      <p:sp>
        <p:nvSpPr>
          <p:cNvPr id="4" name="Slide Number Placeholder 3">
            <a:extLst>
              <a:ext uri="{FF2B5EF4-FFF2-40B4-BE49-F238E27FC236}">
                <a16:creationId xmlns:a16="http://schemas.microsoft.com/office/drawing/2014/main" id="{4BF56E30-8F4B-4553-AB93-B88C3CADEB4F}"/>
              </a:ext>
            </a:extLst>
          </p:cNvPr>
          <p:cNvSpPr>
            <a:spLocks noGrp="1"/>
          </p:cNvSpPr>
          <p:nvPr>
            <p:ph type="sldNum" sz="quarter" idx="12"/>
          </p:nvPr>
        </p:nvSpPr>
        <p:spPr/>
        <p:txBody>
          <a:bodyPr/>
          <a:lstStyle/>
          <a:p>
            <a:fld id="{90979227-8DA4-4A5E-929B-72A2B375D62E}" type="slidenum">
              <a:rPr lang="en-US" altLang="en-US" smtClean="0"/>
              <a:pPr/>
              <a:t>6</a:t>
            </a:fld>
            <a:endParaRPr lang="en-US" altLang="en-US"/>
          </a:p>
        </p:txBody>
      </p:sp>
    </p:spTree>
    <p:extLst>
      <p:ext uri="{BB962C8B-B14F-4D97-AF65-F5344CB8AC3E}">
        <p14:creationId xmlns:p14="http://schemas.microsoft.com/office/powerpoint/2010/main" val="240894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A244-DC45-4515-9754-CD650BECC317}"/>
              </a:ext>
            </a:extLst>
          </p:cNvPr>
          <p:cNvSpPr>
            <a:spLocks noGrp="1"/>
          </p:cNvSpPr>
          <p:nvPr>
            <p:ph type="title"/>
          </p:nvPr>
        </p:nvSpPr>
        <p:spPr/>
        <p:txBody>
          <a:bodyPr/>
          <a:lstStyle/>
          <a:p>
            <a:r>
              <a:rPr lang="en-GB" dirty="0"/>
              <a:t>No Deal Planning</a:t>
            </a:r>
            <a:br>
              <a:rPr lang="en-GB" dirty="0"/>
            </a:br>
            <a:endParaRPr lang="en-GB" dirty="0"/>
          </a:p>
        </p:txBody>
      </p:sp>
      <p:sp>
        <p:nvSpPr>
          <p:cNvPr id="3" name="Content Placeholder 2">
            <a:extLst>
              <a:ext uri="{FF2B5EF4-FFF2-40B4-BE49-F238E27FC236}">
                <a16:creationId xmlns:a16="http://schemas.microsoft.com/office/drawing/2014/main" id="{8F1A4841-E91D-45BA-ACD1-F8B7A387FADE}"/>
              </a:ext>
            </a:extLst>
          </p:cNvPr>
          <p:cNvSpPr>
            <a:spLocks noGrp="1"/>
          </p:cNvSpPr>
          <p:nvPr>
            <p:ph idx="1"/>
          </p:nvPr>
        </p:nvSpPr>
        <p:spPr>
          <a:xfrm>
            <a:off x="830262" y="1478600"/>
            <a:ext cx="7843838" cy="4152263"/>
          </a:xfrm>
        </p:spPr>
        <p:txBody>
          <a:bodyPr/>
          <a:lstStyle/>
          <a:p>
            <a:pPr marL="342900" lvl="0" indent="-342900">
              <a:lnSpc>
                <a:spcPct val="100000"/>
              </a:lnSpc>
              <a:buFont typeface="Arial" panose="020B0604020202020204" pitchFamily="34" charset="0"/>
              <a:buChar char="•"/>
            </a:pPr>
            <a:r>
              <a:rPr lang="en-GB" sz="2200" dirty="0"/>
              <a:t>Existing controls on third country food and feed imports would remain in place to continue to protect consumer safety</a:t>
            </a:r>
          </a:p>
          <a:p>
            <a:pPr marL="342900" lvl="0" indent="-342900">
              <a:lnSpc>
                <a:spcPct val="100000"/>
              </a:lnSpc>
              <a:buFont typeface="Arial" panose="020B0604020202020204" pitchFamily="34" charset="0"/>
              <a:buChar char="•"/>
            </a:pPr>
            <a:endParaRPr lang="en-GB" sz="2200" dirty="0"/>
          </a:p>
          <a:p>
            <a:pPr marL="342900" lvl="0" indent="-342900">
              <a:lnSpc>
                <a:spcPct val="100000"/>
              </a:lnSpc>
              <a:buFont typeface="Arial" panose="020B0604020202020204" pitchFamily="34" charset="0"/>
              <a:buChar char="•"/>
            </a:pPr>
            <a:r>
              <a:rPr lang="en-GB" sz="2200" dirty="0"/>
              <a:t>A new UK import control system is being built to replace the EU’s TRACES system we currently use</a:t>
            </a:r>
          </a:p>
          <a:p>
            <a:pPr lvl="0">
              <a:lnSpc>
                <a:spcPct val="100000"/>
              </a:lnSpc>
            </a:pPr>
            <a:endParaRPr lang="en-GB" sz="2200" dirty="0"/>
          </a:p>
          <a:p>
            <a:pPr marL="342900" lvl="0" indent="-342900">
              <a:lnSpc>
                <a:spcPct val="100000"/>
              </a:lnSpc>
              <a:buFont typeface="Arial" panose="020B0604020202020204" pitchFamily="34" charset="0"/>
              <a:buChar char="•"/>
            </a:pPr>
            <a:r>
              <a:rPr lang="en-GB" sz="2200" dirty="0"/>
              <a:t>There would be a risk-based approach to controls of EU food and feed imports </a:t>
            </a:r>
          </a:p>
          <a:p>
            <a:pPr lvl="0">
              <a:lnSpc>
                <a:spcPct val="100000"/>
              </a:lnSpc>
            </a:pPr>
            <a:endParaRPr lang="en-GB" sz="2200" dirty="0"/>
          </a:p>
          <a:p>
            <a:pPr marL="342900" lvl="0" indent="-342900">
              <a:lnSpc>
                <a:spcPct val="100000"/>
              </a:lnSpc>
              <a:buFont typeface="Arial" panose="020B0604020202020204" pitchFamily="34" charset="0"/>
              <a:buChar char="•"/>
            </a:pPr>
            <a:endParaRPr lang="en-GB" sz="2200" dirty="0"/>
          </a:p>
          <a:p>
            <a:endParaRPr lang="en-GB" dirty="0"/>
          </a:p>
        </p:txBody>
      </p:sp>
      <p:sp>
        <p:nvSpPr>
          <p:cNvPr id="4" name="Slide Number Placeholder 3">
            <a:extLst>
              <a:ext uri="{FF2B5EF4-FFF2-40B4-BE49-F238E27FC236}">
                <a16:creationId xmlns:a16="http://schemas.microsoft.com/office/drawing/2014/main" id="{4BF56E30-8F4B-4553-AB93-B88C3CADEB4F}"/>
              </a:ext>
            </a:extLst>
          </p:cNvPr>
          <p:cNvSpPr>
            <a:spLocks noGrp="1"/>
          </p:cNvSpPr>
          <p:nvPr>
            <p:ph type="sldNum" sz="quarter" idx="12"/>
          </p:nvPr>
        </p:nvSpPr>
        <p:spPr/>
        <p:txBody>
          <a:bodyPr/>
          <a:lstStyle/>
          <a:p>
            <a:fld id="{90979227-8DA4-4A5E-929B-72A2B375D62E}" type="slidenum">
              <a:rPr lang="en-US" altLang="en-US" smtClean="0"/>
              <a:pPr/>
              <a:t>7</a:t>
            </a:fld>
            <a:endParaRPr lang="en-US" altLang="en-US"/>
          </a:p>
        </p:txBody>
      </p:sp>
    </p:spTree>
    <p:extLst>
      <p:ext uri="{BB962C8B-B14F-4D97-AF65-F5344CB8AC3E}">
        <p14:creationId xmlns:p14="http://schemas.microsoft.com/office/powerpoint/2010/main" val="22703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A244-DC45-4515-9754-CD650BECC317}"/>
              </a:ext>
            </a:extLst>
          </p:cNvPr>
          <p:cNvSpPr>
            <a:spLocks noGrp="1"/>
          </p:cNvSpPr>
          <p:nvPr>
            <p:ph type="title"/>
          </p:nvPr>
        </p:nvSpPr>
        <p:spPr/>
        <p:txBody>
          <a:bodyPr/>
          <a:lstStyle/>
          <a:p>
            <a:r>
              <a:rPr lang="en-GB" dirty="0"/>
              <a:t>Risk-based Approach</a:t>
            </a:r>
            <a:br>
              <a:rPr lang="en-GB" dirty="0"/>
            </a:br>
            <a:endParaRPr lang="en-GB" dirty="0"/>
          </a:p>
        </p:txBody>
      </p:sp>
      <p:sp>
        <p:nvSpPr>
          <p:cNvPr id="3" name="Content Placeholder 2">
            <a:extLst>
              <a:ext uri="{FF2B5EF4-FFF2-40B4-BE49-F238E27FC236}">
                <a16:creationId xmlns:a16="http://schemas.microsoft.com/office/drawing/2014/main" id="{8F1A4841-E91D-45BA-ACD1-F8B7A387FADE}"/>
              </a:ext>
            </a:extLst>
          </p:cNvPr>
          <p:cNvSpPr>
            <a:spLocks noGrp="1"/>
          </p:cNvSpPr>
          <p:nvPr>
            <p:ph idx="1"/>
          </p:nvPr>
        </p:nvSpPr>
        <p:spPr>
          <a:xfrm>
            <a:off x="830262" y="1478600"/>
            <a:ext cx="7843838" cy="4152263"/>
          </a:xfrm>
        </p:spPr>
        <p:txBody>
          <a:bodyPr/>
          <a:lstStyle/>
          <a:p>
            <a:pPr marL="342900" lvl="0" indent="-342900">
              <a:lnSpc>
                <a:spcPct val="100000"/>
              </a:lnSpc>
              <a:buFont typeface="Arial" panose="020B0604020202020204" pitchFamily="34" charset="0"/>
              <a:buChar char="•"/>
            </a:pPr>
            <a:r>
              <a:rPr lang="en-GB" sz="2200" dirty="0"/>
              <a:t>Broadly on day 1, the risk posed by EU goods would remain the same</a:t>
            </a:r>
          </a:p>
          <a:p>
            <a:pPr lvl="0">
              <a:lnSpc>
                <a:spcPct val="100000"/>
              </a:lnSpc>
            </a:pPr>
            <a:endParaRPr lang="en-GB" sz="2200" dirty="0"/>
          </a:p>
          <a:p>
            <a:pPr marL="342900" lvl="0" indent="-342900">
              <a:lnSpc>
                <a:spcPct val="100000"/>
              </a:lnSpc>
              <a:buFont typeface="Arial" panose="020B0604020202020204" pitchFamily="34" charset="0"/>
              <a:buChar char="•"/>
            </a:pPr>
            <a:r>
              <a:rPr lang="en-GB" sz="2200" dirty="0"/>
              <a:t>Therefore, no new controls are currently planned for imports of food and feed from the EU</a:t>
            </a:r>
          </a:p>
          <a:p>
            <a:pPr lvl="0">
              <a:lnSpc>
                <a:spcPct val="100000"/>
              </a:lnSpc>
            </a:pPr>
            <a:endParaRPr lang="en-GB" sz="2200" dirty="0"/>
          </a:p>
          <a:p>
            <a:pPr marL="342900" lvl="0" indent="-342900">
              <a:lnSpc>
                <a:spcPct val="100000"/>
              </a:lnSpc>
              <a:buFont typeface="Arial" panose="020B0604020202020204" pitchFamily="34" charset="0"/>
              <a:buChar char="•"/>
            </a:pPr>
            <a:r>
              <a:rPr lang="en-GB" sz="2200" dirty="0"/>
              <a:t>New requirements would be introduced for third country high-risk consignments transiting through the EU to the UK</a:t>
            </a:r>
          </a:p>
          <a:p>
            <a:pPr marL="342900" lvl="0" indent="-342900">
              <a:lnSpc>
                <a:spcPct val="100000"/>
              </a:lnSpc>
              <a:buFont typeface="Arial" panose="020B0604020202020204" pitchFamily="34" charset="0"/>
              <a:buChar char="•"/>
            </a:pPr>
            <a:endParaRPr lang="en-GB" sz="2200" dirty="0"/>
          </a:p>
          <a:p>
            <a:pPr marL="342900" lvl="0" indent="-342900">
              <a:lnSpc>
                <a:spcPct val="100000"/>
              </a:lnSpc>
              <a:buFont typeface="Arial" panose="020B0604020202020204" pitchFamily="34" charset="0"/>
              <a:buChar char="•"/>
            </a:pPr>
            <a:endParaRPr lang="en-GB" sz="2200" dirty="0"/>
          </a:p>
          <a:p>
            <a:pPr marL="342900" lvl="0" indent="-342900">
              <a:lnSpc>
                <a:spcPct val="100000"/>
              </a:lnSpc>
              <a:buFont typeface="Arial" panose="020B0604020202020204" pitchFamily="34" charset="0"/>
              <a:buChar char="•"/>
            </a:pPr>
            <a:endParaRPr lang="en-GB" sz="2200" dirty="0"/>
          </a:p>
          <a:p>
            <a:endParaRPr lang="en-GB" dirty="0"/>
          </a:p>
        </p:txBody>
      </p:sp>
      <p:sp>
        <p:nvSpPr>
          <p:cNvPr id="4" name="Slide Number Placeholder 3">
            <a:extLst>
              <a:ext uri="{FF2B5EF4-FFF2-40B4-BE49-F238E27FC236}">
                <a16:creationId xmlns:a16="http://schemas.microsoft.com/office/drawing/2014/main" id="{4BF56E30-8F4B-4553-AB93-B88C3CADEB4F}"/>
              </a:ext>
            </a:extLst>
          </p:cNvPr>
          <p:cNvSpPr>
            <a:spLocks noGrp="1"/>
          </p:cNvSpPr>
          <p:nvPr>
            <p:ph type="sldNum" sz="quarter" idx="12"/>
          </p:nvPr>
        </p:nvSpPr>
        <p:spPr/>
        <p:txBody>
          <a:bodyPr/>
          <a:lstStyle/>
          <a:p>
            <a:fld id="{90979227-8DA4-4A5E-929B-72A2B375D62E}" type="slidenum">
              <a:rPr lang="en-US" altLang="en-US" smtClean="0"/>
              <a:pPr/>
              <a:t>8</a:t>
            </a:fld>
            <a:endParaRPr lang="en-US" altLang="en-US"/>
          </a:p>
        </p:txBody>
      </p:sp>
    </p:spTree>
    <p:extLst>
      <p:ext uri="{BB962C8B-B14F-4D97-AF65-F5344CB8AC3E}">
        <p14:creationId xmlns:p14="http://schemas.microsoft.com/office/powerpoint/2010/main" val="414517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A244-DC45-4515-9754-CD650BECC317}"/>
              </a:ext>
            </a:extLst>
          </p:cNvPr>
          <p:cNvSpPr>
            <a:spLocks noGrp="1"/>
          </p:cNvSpPr>
          <p:nvPr>
            <p:ph type="title"/>
          </p:nvPr>
        </p:nvSpPr>
        <p:spPr/>
        <p:txBody>
          <a:bodyPr/>
          <a:lstStyle/>
          <a:p>
            <a:r>
              <a:rPr lang="en-GB" dirty="0"/>
              <a:t>Transit Consignments</a:t>
            </a:r>
            <a:br>
              <a:rPr lang="en-GB" dirty="0"/>
            </a:br>
            <a:endParaRPr lang="en-GB" dirty="0"/>
          </a:p>
        </p:txBody>
      </p:sp>
      <p:sp>
        <p:nvSpPr>
          <p:cNvPr id="3" name="Content Placeholder 2">
            <a:extLst>
              <a:ext uri="{FF2B5EF4-FFF2-40B4-BE49-F238E27FC236}">
                <a16:creationId xmlns:a16="http://schemas.microsoft.com/office/drawing/2014/main" id="{8F1A4841-E91D-45BA-ACD1-F8B7A387FADE}"/>
              </a:ext>
            </a:extLst>
          </p:cNvPr>
          <p:cNvSpPr>
            <a:spLocks noGrp="1"/>
          </p:cNvSpPr>
          <p:nvPr>
            <p:ph idx="1"/>
          </p:nvPr>
        </p:nvSpPr>
        <p:spPr>
          <a:xfrm>
            <a:off x="830262" y="1478600"/>
            <a:ext cx="7843838" cy="4152263"/>
          </a:xfrm>
        </p:spPr>
        <p:txBody>
          <a:bodyPr/>
          <a:lstStyle/>
          <a:p>
            <a:pPr marL="342900" lvl="0" indent="-342900">
              <a:lnSpc>
                <a:spcPct val="100000"/>
              </a:lnSpc>
              <a:buFont typeface="Arial" panose="020B0604020202020204" pitchFamily="34" charset="0"/>
              <a:buChar char="•"/>
            </a:pPr>
            <a:r>
              <a:rPr lang="en-GB" sz="2200" dirty="0"/>
              <a:t>In a no deal scenario, the UK would no longer be able to rely on the EU undertaking full import controls on high-risk consignments transiting through the EU to the UK</a:t>
            </a:r>
          </a:p>
          <a:p>
            <a:pPr lvl="0">
              <a:lnSpc>
                <a:spcPct val="100000"/>
              </a:lnSpc>
            </a:pPr>
            <a:endParaRPr lang="en-GB" sz="2200" dirty="0"/>
          </a:p>
          <a:p>
            <a:pPr marL="342900" lvl="0" indent="-342900">
              <a:lnSpc>
                <a:spcPct val="100000"/>
              </a:lnSpc>
              <a:buFont typeface="Arial" panose="020B0604020202020204" pitchFamily="34" charset="0"/>
              <a:buChar char="•"/>
            </a:pPr>
            <a:r>
              <a:rPr lang="en-GB" sz="2200" dirty="0"/>
              <a:t>These goods would therefore need to enter the UK through a designated port with a BIP (POAO) or DPE (high-risk FNAO) so that the necessary checks could be carried out at the UK border</a:t>
            </a:r>
          </a:p>
          <a:p>
            <a:pPr marL="342900" lvl="0" indent="-342900">
              <a:lnSpc>
                <a:spcPct val="100000"/>
              </a:lnSpc>
              <a:buFont typeface="Arial" panose="020B0604020202020204" pitchFamily="34" charset="0"/>
              <a:buChar char="•"/>
            </a:pPr>
            <a:endParaRPr lang="en-GB" sz="2200" dirty="0"/>
          </a:p>
          <a:p>
            <a:pPr marL="342900" indent="-342900">
              <a:lnSpc>
                <a:spcPct val="100000"/>
              </a:lnSpc>
              <a:buFont typeface="Arial" panose="020B0604020202020204" pitchFamily="34" charset="0"/>
              <a:buChar char="•"/>
            </a:pPr>
            <a:r>
              <a:rPr lang="en-GB" sz="2200" dirty="0"/>
              <a:t>FSA is working closely with DEFRA and HMRC to analyse TRACES and CHIEF data to establish a best estimate of the amount of consignments that could be impacted</a:t>
            </a:r>
          </a:p>
          <a:p>
            <a:pPr lvl="0">
              <a:lnSpc>
                <a:spcPct val="100000"/>
              </a:lnSpc>
            </a:pPr>
            <a:endParaRPr lang="en-GB" sz="2200" dirty="0"/>
          </a:p>
          <a:p>
            <a:pPr marL="342900" lvl="0" indent="-342900">
              <a:lnSpc>
                <a:spcPct val="100000"/>
              </a:lnSpc>
              <a:buFont typeface="Arial" panose="020B0604020202020204" pitchFamily="34" charset="0"/>
              <a:buChar char="•"/>
            </a:pPr>
            <a:endParaRPr lang="en-GB" sz="2200" dirty="0"/>
          </a:p>
          <a:p>
            <a:endParaRPr lang="en-GB" dirty="0"/>
          </a:p>
        </p:txBody>
      </p:sp>
      <p:sp>
        <p:nvSpPr>
          <p:cNvPr id="4" name="Slide Number Placeholder 3">
            <a:extLst>
              <a:ext uri="{FF2B5EF4-FFF2-40B4-BE49-F238E27FC236}">
                <a16:creationId xmlns:a16="http://schemas.microsoft.com/office/drawing/2014/main" id="{4BF56E30-8F4B-4553-AB93-B88C3CADEB4F}"/>
              </a:ext>
            </a:extLst>
          </p:cNvPr>
          <p:cNvSpPr>
            <a:spLocks noGrp="1"/>
          </p:cNvSpPr>
          <p:nvPr>
            <p:ph type="sldNum" sz="quarter" idx="12"/>
          </p:nvPr>
        </p:nvSpPr>
        <p:spPr/>
        <p:txBody>
          <a:bodyPr/>
          <a:lstStyle/>
          <a:p>
            <a:fld id="{90979227-8DA4-4A5E-929B-72A2B375D62E}" type="slidenum">
              <a:rPr lang="en-US" altLang="en-US" smtClean="0"/>
              <a:pPr/>
              <a:t>9</a:t>
            </a:fld>
            <a:endParaRPr lang="en-US" altLang="en-US"/>
          </a:p>
        </p:txBody>
      </p:sp>
    </p:spTree>
    <p:extLst>
      <p:ext uri="{BB962C8B-B14F-4D97-AF65-F5344CB8AC3E}">
        <p14:creationId xmlns:p14="http://schemas.microsoft.com/office/powerpoint/2010/main" val="1464690118"/>
      </p:ext>
    </p:extLst>
  </p:cSld>
  <p:clrMapOvr>
    <a:masterClrMapping/>
  </p:clrMapOvr>
</p:sld>
</file>

<file path=ppt/theme/theme1.xml><?xml version="1.0" encoding="utf-8"?>
<a:theme xmlns:a="http://schemas.openxmlformats.org/drawingml/2006/main" name="FSA Corporate">
  <a:themeElements>
    <a:clrScheme name="FSA">
      <a:dk1>
        <a:sysClr val="windowText" lastClr="000000"/>
      </a:dk1>
      <a:lt1>
        <a:sysClr val="window" lastClr="FFFFFF"/>
      </a:lt1>
      <a:dk2>
        <a:srgbClr val="0080B1"/>
      </a:dk2>
      <a:lt2>
        <a:srgbClr val="F3F7FB"/>
      </a:lt2>
      <a:accent1>
        <a:srgbClr val="F15D22"/>
      </a:accent1>
      <a:accent2>
        <a:srgbClr val="FF1C3B"/>
      </a:accent2>
      <a:accent3>
        <a:srgbClr val="0080B1"/>
      </a:accent3>
      <a:accent4>
        <a:srgbClr val="FDB913"/>
      </a:accent4>
      <a:accent5>
        <a:srgbClr val="9E218A"/>
      </a:accent5>
      <a:accent6>
        <a:srgbClr val="00B2A9"/>
      </a:accent6>
      <a:hlink>
        <a:srgbClr val="4F81BD"/>
      </a:hlink>
      <a:folHlink>
        <a:srgbClr val="F15D2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py-Purple-Alt-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37C030B4EE6042A62796AF9A8F425E" ma:contentTypeVersion="1" ma:contentTypeDescription="Create a new document." ma:contentTypeScope="" ma:versionID="ef0ac2a02d0f9b51db17f0fb375326c7">
  <xsd:schema xmlns:xsd="http://www.w3.org/2001/XMLSchema" xmlns:p="http://schemas.microsoft.com/office/2006/metadata/properties" xmlns:ns1="http://schemas.microsoft.com/sharepoint/v3" targetNamespace="http://schemas.microsoft.com/office/2006/metadata/properties" ma:root="true" ma:fieldsID="b182cec0fce0d42c9d273fe20b7c5de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90F1A-CDAC-4B3E-83D9-C140A8E00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E5E7D44-F675-435B-A5B6-0FCCC9BB9A33}">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58B52AE-D325-4D32-BA72-0A6EB1F90A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11143</TotalTime>
  <Words>1565</Words>
  <Application>Microsoft Office PowerPoint</Application>
  <PresentationFormat>On-screen Show (4:3)</PresentationFormat>
  <Paragraphs>242</Paragraphs>
  <Slides>24</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ＭＳ Ｐゴシック</vt:lpstr>
      <vt:lpstr>Arial</vt:lpstr>
      <vt:lpstr>Calibri</vt:lpstr>
      <vt:lpstr>FSA Corporate</vt:lpstr>
      <vt:lpstr>Copy-Purple-Alt-Blank</vt:lpstr>
      <vt:lpstr>FSA EU Exit Update APHA Training Day  </vt:lpstr>
      <vt:lpstr>Introduction</vt:lpstr>
      <vt:lpstr>The FSA and EU Exit</vt:lpstr>
      <vt:lpstr>The FSA and EU Exit</vt:lpstr>
      <vt:lpstr>IMPoRTS PROJECT</vt:lpstr>
      <vt:lpstr>Imports </vt:lpstr>
      <vt:lpstr>No Deal Planning </vt:lpstr>
      <vt:lpstr>Risk-based Approach </vt:lpstr>
      <vt:lpstr>Transit Consignments </vt:lpstr>
      <vt:lpstr>EU Pre-notification  </vt:lpstr>
      <vt:lpstr>EU Pre-notification  </vt:lpstr>
      <vt:lpstr>Imports Workstreams </vt:lpstr>
      <vt:lpstr>TRACES </vt:lpstr>
      <vt:lpstr>Surveillance </vt:lpstr>
      <vt:lpstr>TRAINING</vt:lpstr>
      <vt:lpstr>Training</vt:lpstr>
      <vt:lpstr>Training Working Group</vt:lpstr>
      <vt:lpstr>Five Priority Courses</vt:lpstr>
      <vt:lpstr>Introduction to Imported Food + Feed &amp; Official Controls</vt:lpstr>
      <vt:lpstr>Legislation &amp; Enforcement</vt:lpstr>
      <vt:lpstr>Sampling</vt:lpstr>
      <vt:lpstr>POAO &amp; FNAO</vt:lpstr>
      <vt:lpstr>Feed Training</vt:lpstr>
      <vt:lpstr>THANK You Any questions?</vt:lpstr>
    </vt:vector>
  </TitlesOfParts>
  <Company>Bell Design &amp;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FVO FEED ASSURANCE SCHEME PRESENTATION DRAFT</dc:title>
  <dc:creator>Theo Hawkins</dc:creator>
  <cp:lastModifiedBy>Rebecca Lamb</cp:lastModifiedBy>
  <cp:revision>420</cp:revision>
  <cp:lastPrinted>2018-02-08T13:32:20Z</cp:lastPrinted>
  <dcterms:created xsi:type="dcterms:W3CDTF">2011-08-25T16:15:29Z</dcterms:created>
  <dcterms:modified xsi:type="dcterms:W3CDTF">2018-10-17T17:10:47Z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0x0101006C37C030B4EE6042A62796AF9A8F425E</vt:lpwstr>
  </property>
</Properties>
</file>