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6"/>
  </p:notesMasterIdLst>
  <p:sldIdLst>
    <p:sldId id="354" r:id="rId2"/>
    <p:sldId id="444" r:id="rId3"/>
    <p:sldId id="422" r:id="rId4"/>
    <p:sldId id="442" r:id="rId5"/>
  </p:sldIdLst>
  <p:sldSz cx="9906000" cy="6858000" type="A4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bbard, Andrew (CDIO Columbus)" initials="HA(C" lastIdx="1" clrIdx="0">
    <p:extLst>
      <p:ext uri="{19B8F6BF-5375-455C-9EA6-DF929625EA0E}">
        <p15:presenceInfo xmlns:p15="http://schemas.microsoft.com/office/powerpoint/2012/main" userId="Hubbard, Andrew (CDIO Columbus)" providerId="None"/>
      </p:ext>
    </p:extLst>
  </p:cmAuthor>
  <p:cmAuthor id="2" name="Jonathan Rust" initials="JR" lastIdx="2" clrIdx="1">
    <p:extLst>
      <p:ext uri="{19B8F6BF-5375-455C-9EA6-DF929625EA0E}">
        <p15:presenceInfo xmlns:p15="http://schemas.microsoft.com/office/powerpoint/2012/main" userId="Jonathan Rust" providerId="None"/>
      </p:ext>
    </p:extLst>
  </p:cmAuthor>
  <p:cmAuthor id="3" name="Abu-Hayyeh Lamees" initials="AL" lastIdx="1" clrIdx="2">
    <p:extLst>
      <p:ext uri="{19B8F6BF-5375-455C-9EA6-DF929625EA0E}">
        <p15:presenceInfo xmlns:p15="http://schemas.microsoft.com/office/powerpoint/2012/main" userId="S-1-5-21-2000478354-507921405-839522115-190332" providerId="AD"/>
      </p:ext>
    </p:extLst>
  </p:cmAuthor>
  <p:cmAuthor id="4" name="Lopez, Rosanna (Border Co-ordination)" initials="LR(C" lastIdx="1" clrIdx="3">
    <p:extLst>
      <p:ext uri="{19B8F6BF-5375-455C-9EA6-DF929625EA0E}">
        <p15:presenceInfo xmlns:p15="http://schemas.microsoft.com/office/powerpoint/2012/main" userId="S-1-5-21-2716677057-2768811587-3286137756-749272" providerId="AD"/>
      </p:ext>
    </p:extLst>
  </p:cmAuthor>
  <p:cmAuthor id="5" name="Overhill Lucy (Border Force)" initials="OL(F" lastIdx="3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FF9F9F"/>
    <a:srgbClr val="5B9BD5"/>
    <a:srgbClr val="F2F2F2"/>
    <a:srgbClr val="EFF6FB"/>
    <a:srgbClr val="E0EDF8"/>
    <a:srgbClr val="A3CAEB"/>
    <a:srgbClr val="BAD8F0"/>
    <a:srgbClr val="8EBEE6"/>
    <a:srgbClr val="539C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49" autoAdjust="0"/>
    <p:restoredTop sz="95979" autoAdjust="0"/>
  </p:normalViewPr>
  <p:slideViewPr>
    <p:cSldViewPr snapToGrid="0">
      <p:cViewPr varScale="1">
        <p:scale>
          <a:sx n="72" d="100"/>
          <a:sy n="72" d="100"/>
        </p:scale>
        <p:origin x="1500" y="6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136"/>
          </a:xfrm>
          <a:prstGeom prst="rect">
            <a:avLst/>
          </a:prstGeom>
        </p:spPr>
        <p:txBody>
          <a:bodyPr vert="horz" lIns="91296" tIns="45648" rIns="91296" bIns="45648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296" tIns="45648" rIns="91296" bIns="45648" rtlCol="0"/>
          <a:lstStyle>
            <a:lvl1pPr algn="r">
              <a:defRPr sz="1200"/>
            </a:lvl1pPr>
          </a:lstStyle>
          <a:p>
            <a:fld id="{5433B068-FB90-41D5-9A8A-C4C1C287F286}" type="datetimeFigureOut">
              <a:rPr lang="en-GB" smtClean="0"/>
              <a:t>16/10/2018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6" tIns="45648" rIns="91296" bIns="45648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8"/>
          </a:xfrm>
          <a:prstGeom prst="rect">
            <a:avLst/>
          </a:prstGeom>
        </p:spPr>
        <p:txBody>
          <a:bodyPr vert="horz" lIns="91296" tIns="45648" rIns="91296" bIns="4564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30091"/>
            <a:ext cx="2945659" cy="498135"/>
          </a:xfrm>
          <a:prstGeom prst="rect">
            <a:avLst/>
          </a:prstGeom>
        </p:spPr>
        <p:txBody>
          <a:bodyPr vert="horz" lIns="91296" tIns="45648" rIns="91296" bIns="45648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5"/>
          </a:xfrm>
          <a:prstGeom prst="rect">
            <a:avLst/>
          </a:prstGeom>
        </p:spPr>
        <p:txBody>
          <a:bodyPr vert="horz" lIns="91296" tIns="45648" rIns="91296" bIns="45648" rtlCol="0" anchor="b"/>
          <a:lstStyle>
            <a:lvl1pPr algn="r">
              <a:defRPr sz="1200"/>
            </a:lvl1pPr>
          </a:lstStyle>
          <a:p>
            <a:fld id="{2CAC8548-6B60-469D-91A2-37D055CA0B9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358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290D9-D1A8-4C5E-9A8A-B382AC936AE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16/10/2018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</p:spPr>
        <p:txBody>
          <a:bodyPr/>
          <a:lstStyle/>
          <a:p>
            <a:fld id="{8B72C27F-67BE-4081-9129-8B317B2CB6F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490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290D9-D1A8-4C5E-9A8A-B382AC936AE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16/10/2018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39927"/>
            <a:ext cx="2228850" cy="365125"/>
          </a:xfrm>
        </p:spPr>
        <p:txBody>
          <a:bodyPr/>
          <a:lstStyle/>
          <a:p>
            <a:fld id="{8B72C27F-67BE-4081-9129-8B317B2CB6F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9152128" y="6354248"/>
            <a:ext cx="452120" cy="36933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fld id="{D9B845AE-B748-48AC-ACE8-2F0AC2C6EB3C}" type="slidenum">
              <a:rPr lang="en-GB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GB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719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290D9-D1A8-4C5E-9A8A-B382AC936AE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16/10/2018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2C27F-67BE-4081-9129-8B317B2CB6F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107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699" y="2490096"/>
            <a:ext cx="687538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Border Delivery Group</a:t>
            </a:r>
          </a:p>
          <a:p>
            <a:r>
              <a:rPr lang="en-GB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de Brunner</a:t>
            </a:r>
          </a:p>
          <a:p>
            <a:endParaRPr lang="en-GB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October 2018</a:t>
            </a: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249758" y="136825"/>
            <a:ext cx="1752600" cy="116205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" y="4820090"/>
            <a:ext cx="9906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lIns="324000" tIns="45720" rIns="91440" bIns="4572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Exit day: 23 weeks tomorrow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591" y="2490096"/>
            <a:ext cx="1839410" cy="2289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861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8019362" y="120400"/>
            <a:ext cx="1752600" cy="1162050"/>
          </a:xfrm>
          <a:prstGeom prst="rect">
            <a:avLst/>
          </a:prstGeom>
        </p:spPr>
      </p:pic>
      <p:cxnSp>
        <p:nvCxnSpPr>
          <p:cNvPr id="32" name="Straight Connector 31"/>
          <p:cNvCxnSpPr/>
          <p:nvPr/>
        </p:nvCxnSpPr>
        <p:spPr>
          <a:xfrm>
            <a:off x="303758" y="875709"/>
            <a:ext cx="9306795" cy="672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03414" y="443835"/>
            <a:ext cx="92504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2A79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Border Delivery Group: role and strategic approach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87124" y="6301456"/>
            <a:ext cx="9306795" cy="672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03758" y="1167380"/>
            <a:ext cx="9290161" cy="5616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82562">
              <a:spcAft>
                <a:spcPts val="300"/>
              </a:spcAft>
              <a:buClr>
                <a:srgbClr val="0070C0"/>
              </a:buClr>
            </a:pPr>
            <a:endParaRPr lang="en-GB" sz="1050" dirty="0"/>
          </a:p>
          <a:p>
            <a:pPr marL="355600" indent="-173038"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en-GB" sz="1050" dirty="0"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  <a:buClr>
                <a:srgbClr val="0070C0"/>
              </a:buClr>
            </a:pPr>
            <a:endParaRPr lang="en-GB" sz="1050" dirty="0"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253" y="1167380"/>
            <a:ext cx="9279925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Planning for an operable border at an aggregate level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0253" y="3311124"/>
            <a:ext cx="92903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Structured approach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Review of plans, including agreeing dependencies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Operating model assumptions, including transit volumes and processes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HMG requirements – general and </a:t>
            </a:r>
            <a:r>
              <a:rPr lang="en-GB" dirty="0" err="1"/>
              <a:t>RoRo</a:t>
            </a:r>
            <a:r>
              <a:rPr lang="en-GB" dirty="0"/>
              <a:t>			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Comms plan requirements, including partnership pack	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Location assessments				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Supply-chain testing					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Risks/issues logs							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3758" y="1580571"/>
            <a:ext cx="9290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Strategic lenses			Sector-based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Infrastructure			Aviation, Logistics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Communications		</a:t>
            </a:r>
            <a:r>
              <a:rPr lang="en-GB" i="1" dirty="0"/>
              <a:t>Location-based groups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Member State controls		</a:t>
            </a:r>
            <a:r>
              <a:rPr lang="en-GB" dirty="0" err="1"/>
              <a:t>inc</a:t>
            </a:r>
            <a:r>
              <a:rPr lang="en-GB" dirty="0"/>
              <a:t> Dover, </a:t>
            </a:r>
            <a:r>
              <a:rPr lang="en-GB" dirty="0" err="1"/>
              <a:t>ChT</a:t>
            </a:r>
            <a:r>
              <a:rPr lang="en-GB" dirty="0"/>
              <a:t>, Kent, other ports, PHAs, LAs, NI</a:t>
            </a:r>
          </a:p>
        </p:txBody>
      </p:sp>
    </p:spTree>
    <p:extLst>
      <p:ext uri="{BB962C8B-B14F-4D97-AF65-F5344CB8AC3E}">
        <p14:creationId xmlns:p14="http://schemas.microsoft.com/office/powerpoint/2010/main" val="433892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1040" y="2580640"/>
            <a:ext cx="3759200" cy="1117600"/>
          </a:xfrm>
          <a:prstGeom prst="rect">
            <a:avLst/>
          </a:prstGeom>
          <a:solidFill>
            <a:srgbClr val="0070C0">
              <a:alpha val="7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303758" y="944201"/>
            <a:ext cx="929016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171450" indent="-171450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dirty="0"/>
              <a:t>Keeping change to a minimum.  Risk-based approach to official controls. No change to risk day 1 from exit per se. So broadly no routine additional checks.</a:t>
            </a:r>
          </a:p>
          <a:p>
            <a:pPr marL="171450" indent="-171450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GB" dirty="0"/>
          </a:p>
          <a:p>
            <a:pPr marL="171450" indent="-171450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dirty="0"/>
              <a:t>But will be some change to accommodate:</a:t>
            </a:r>
          </a:p>
          <a:p>
            <a:pPr marL="628650" lvl="1" indent="-17145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replacing access to TRACES</a:t>
            </a:r>
          </a:p>
          <a:p>
            <a:pPr marL="628650" lvl="1" indent="-17145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transits</a:t>
            </a:r>
          </a:p>
          <a:p>
            <a:pPr marL="639763" lvl="1" indent="-182563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pre-notification</a:t>
            </a:r>
          </a:p>
          <a:p>
            <a:pPr>
              <a:spcAft>
                <a:spcPts val="600"/>
              </a:spcAft>
              <a:buClr>
                <a:schemeClr val="accent1"/>
              </a:buClr>
            </a:pPr>
            <a:endParaRPr lang="en-GB" dirty="0"/>
          </a:p>
          <a:p>
            <a:pPr marL="182563" indent="-182563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dirty="0"/>
              <a:t>More information</a:t>
            </a:r>
          </a:p>
          <a:p>
            <a:pPr marL="639763" lvl="1" indent="-182563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dirty="0"/>
              <a:t>Technical notices</a:t>
            </a:r>
            <a:r>
              <a:rPr lang="en-GB"/>
              <a:t>, partnership pack</a:t>
            </a:r>
            <a:endParaRPr lang="en-GB" dirty="0"/>
          </a:p>
          <a:p>
            <a:pPr marL="639763" lvl="1" indent="-182563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dirty="0"/>
              <a:t>TRACES replacement programme</a:t>
            </a:r>
          </a:p>
          <a:p>
            <a:pPr marL="639763" lvl="1" indent="-182563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dirty="0"/>
              <a:t>Port health steering group (includes PHAs, Defra, FSA)</a:t>
            </a:r>
          </a:p>
          <a:p>
            <a:pPr marL="182563" indent="-182563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GB" sz="1400" dirty="0"/>
          </a:p>
        </p:txBody>
      </p:sp>
      <p:pic>
        <p:nvPicPr>
          <p:cNvPr id="10" name="Picture 9"/>
          <p:cNvPicPr/>
          <p:nvPr/>
        </p:nvPicPr>
        <p:blipFill rotWithShape="1">
          <a:blip r:embed="rId2"/>
          <a:srcRect b="38299"/>
          <a:stretch/>
        </p:blipFill>
        <p:spPr>
          <a:xfrm>
            <a:off x="8019362" y="120400"/>
            <a:ext cx="1752600" cy="716998"/>
          </a:xfrm>
          <a:prstGeom prst="rect">
            <a:avLst/>
          </a:prstGeom>
        </p:spPr>
      </p:pic>
      <p:cxnSp>
        <p:nvCxnSpPr>
          <p:cNvPr id="32" name="Straight Connector 31"/>
          <p:cNvCxnSpPr/>
          <p:nvPr/>
        </p:nvCxnSpPr>
        <p:spPr>
          <a:xfrm>
            <a:off x="303758" y="875709"/>
            <a:ext cx="9306795" cy="672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87124" y="6301456"/>
            <a:ext cx="9306795" cy="672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03414" y="430773"/>
            <a:ext cx="92504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2A79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 exit: implications for Port Health Authorities</a:t>
            </a:r>
          </a:p>
        </p:txBody>
      </p:sp>
    </p:spTree>
    <p:extLst>
      <p:ext uri="{BB962C8B-B14F-4D97-AF65-F5344CB8AC3E}">
        <p14:creationId xmlns:p14="http://schemas.microsoft.com/office/powerpoint/2010/main" val="2563213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8019362" y="120400"/>
            <a:ext cx="1752600" cy="1162050"/>
          </a:xfrm>
          <a:prstGeom prst="rect">
            <a:avLst/>
          </a:prstGeom>
        </p:spPr>
      </p:pic>
      <p:cxnSp>
        <p:nvCxnSpPr>
          <p:cNvPr id="32" name="Straight Connector 31"/>
          <p:cNvCxnSpPr/>
          <p:nvPr/>
        </p:nvCxnSpPr>
        <p:spPr>
          <a:xfrm>
            <a:off x="303758" y="875709"/>
            <a:ext cx="9306795" cy="672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03414" y="430773"/>
            <a:ext cx="92504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2A79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Border Delivery Group: location focus</a:t>
            </a:r>
            <a:endParaRPr lang="en-GB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87124" y="6301456"/>
            <a:ext cx="9306795" cy="672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1762807" y="1668107"/>
            <a:ext cx="2720378" cy="4303545"/>
            <a:chOff x="2987403" y="978926"/>
            <a:chExt cx="2720378" cy="4303545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58160" y="1911235"/>
              <a:ext cx="2649621" cy="3371236"/>
            </a:xfrm>
            <a:prstGeom prst="rect">
              <a:avLst/>
            </a:prstGeom>
          </p:spPr>
        </p:pic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654076" y="978926"/>
              <a:ext cx="881743" cy="799080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4998320" y="1880551"/>
              <a:ext cx="705395" cy="5578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077189" y="1056745"/>
              <a:ext cx="705395" cy="5578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913067" y="1659533"/>
              <a:ext cx="531205" cy="33436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" name="Rectangle 14"/>
            <p:cNvSpPr/>
            <p:nvPr/>
          </p:nvSpPr>
          <p:spPr>
            <a:xfrm rot="2251402">
              <a:off x="4626249" y="1548024"/>
              <a:ext cx="365156" cy="288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987403" y="1701210"/>
              <a:ext cx="705395" cy="5578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510938"/>
              </p:ext>
            </p:extLst>
          </p:nvPr>
        </p:nvGraphicFramePr>
        <p:xfrm>
          <a:off x="4070072" y="984261"/>
          <a:ext cx="1980000" cy="356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2000"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SCOTLAND – 37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6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000"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chemeClr val="tx1"/>
                          </a:solidFill>
                          <a:latin typeface="+mn-lt"/>
                        </a:rPr>
                        <a:t>PORTS (29)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>
                        <a:latin typeface="+mn-l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Ayr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Buckie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 err="1">
                          <a:solidFill>
                            <a:schemeClr val="tx1"/>
                          </a:solidFill>
                          <a:latin typeface="+mn-lt"/>
                        </a:rPr>
                        <a:t>Burntisland</a:t>
                      </a:r>
                      <a:endParaRPr lang="en-GB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 err="1">
                          <a:solidFill>
                            <a:schemeClr val="tx1"/>
                          </a:solidFill>
                          <a:latin typeface="+mn-lt"/>
                        </a:rPr>
                        <a:t>Cairnryan</a:t>
                      </a:r>
                      <a:endParaRPr lang="en-GB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Dundee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Eyemouth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 err="1">
                          <a:solidFill>
                            <a:schemeClr val="tx1"/>
                          </a:solidFill>
                          <a:latin typeface="+mn-lt"/>
                        </a:rPr>
                        <a:t>Finnart</a:t>
                      </a:r>
                      <a:endParaRPr lang="en-GB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 err="1">
                          <a:solidFill>
                            <a:schemeClr val="tx1"/>
                          </a:solidFill>
                          <a:latin typeface="+mn-lt"/>
                        </a:rPr>
                        <a:t>Fraserburgh</a:t>
                      </a:r>
                      <a:endParaRPr lang="en-GB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Glasgow Docks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 err="1">
                          <a:solidFill>
                            <a:schemeClr val="tx1"/>
                          </a:solidFill>
                          <a:latin typeface="+mn-lt"/>
                        </a:rPr>
                        <a:t>Glensanda</a:t>
                      </a:r>
                      <a:endParaRPr lang="en-GB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Grangemouth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Greenock Ocean Terminal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 err="1">
                          <a:solidFill>
                            <a:schemeClr val="tx1"/>
                          </a:solidFill>
                          <a:latin typeface="+mn-lt"/>
                        </a:rPr>
                        <a:t>Hunterston</a:t>
                      </a:r>
                      <a:endParaRPr lang="en-GB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 err="1">
                          <a:solidFill>
                            <a:schemeClr val="tx1"/>
                          </a:solidFill>
                          <a:latin typeface="+mn-lt"/>
                        </a:rPr>
                        <a:t>Invergordon</a:t>
                      </a:r>
                      <a:endParaRPr lang="en-GB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 err="1">
                          <a:solidFill>
                            <a:schemeClr val="tx1"/>
                          </a:solidFill>
                          <a:latin typeface="+mn-lt"/>
                        </a:rPr>
                        <a:t>Inverkeithing</a:t>
                      </a:r>
                      <a:endParaRPr lang="en-GB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Inverness Port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Leith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 err="1">
                          <a:solidFill>
                            <a:schemeClr val="tx1"/>
                          </a:solidFill>
                          <a:latin typeface="+mn-lt"/>
                        </a:rPr>
                        <a:t>Lochinver</a:t>
                      </a:r>
                      <a:endParaRPr lang="en-GB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Methil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Montrose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 err="1">
                          <a:solidFill>
                            <a:schemeClr val="tx1"/>
                          </a:solidFill>
                          <a:latin typeface="+mn-lt"/>
                        </a:rPr>
                        <a:t>Nigg</a:t>
                      </a:r>
                      <a:endParaRPr lang="en-GB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Peterhead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Port Edgar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Rosyth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 err="1">
                          <a:solidFill>
                            <a:schemeClr val="tx1"/>
                          </a:solidFill>
                          <a:latin typeface="+mn-lt"/>
                        </a:rPr>
                        <a:t>Scrabster</a:t>
                      </a:r>
                      <a:endParaRPr lang="en-GB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Stranraer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Stromness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Troon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Ullapool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2000"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chemeClr val="tx1"/>
                          </a:solidFill>
                          <a:latin typeface="+mn-lt"/>
                        </a:rPr>
                        <a:t>AIRPORTS (</a:t>
                      </a:r>
                      <a:r>
                        <a:rPr lang="en-GB" sz="8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8)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Aberdeen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Edinburgh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Glasgow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Inverness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Kirkwall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Prestwick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 err="1">
                          <a:solidFill>
                            <a:schemeClr val="tx1"/>
                          </a:solidFill>
                          <a:latin typeface="+mn-lt"/>
                        </a:rPr>
                        <a:t>Sumburgh</a:t>
                      </a:r>
                      <a:endParaRPr lang="en-GB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Wick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247132"/>
              </p:ext>
            </p:extLst>
          </p:nvPr>
        </p:nvGraphicFramePr>
        <p:xfrm>
          <a:off x="6255362" y="984261"/>
          <a:ext cx="3348000" cy="5265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2000">
                <a:tc gridSpan="3"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latin typeface="+mn-lt"/>
                        </a:rPr>
                        <a:t>ENGLAND &amp; WALES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6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>
                        <a:latin typeface="+mn-l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000">
                <a:tc gridSpan="3"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latin typeface="+mn-lt"/>
                        </a:rPr>
                        <a:t>PORTS</a:t>
                      </a: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+mn-lt"/>
                        </a:rPr>
                        <a:t> (45)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>
                        <a:latin typeface="+mn-l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>
                        <a:latin typeface="+mn-l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>
                          <a:solidFill>
                            <a:schemeClr val="tx1"/>
                          </a:solidFill>
                          <a:latin typeface="+mn-lt"/>
                        </a:rPr>
                        <a:t>Avonmouth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 &amp; Royal Portbury Docks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Barrow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Berwick-upon</a:t>
                      </a:r>
                      <a:r>
                        <a:rPr lang="en-GB" sz="8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Tweed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Birkenhead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Blyth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Dover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Falmouth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Felixstowe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Fleetwood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Goole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Grimsby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Hartlepool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Harwich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Heysham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Hull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Immingham (ABP)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Immingham</a:t>
                      </a:r>
                      <a:r>
                        <a:rPr lang="en-GB" sz="8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en-GB" sz="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C.Ro</a:t>
                      </a:r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 Ports)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Immingham (DFDS)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Ipswich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Isle of Grain (</a:t>
                      </a:r>
                      <a:r>
                        <a:rPr lang="en-GB" sz="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Thamesport</a:t>
                      </a:r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Kings Lynn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Liverpool Docks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London Gateway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Maryport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Newhaven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North Shields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Plymouth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Poole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Portland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Portsmouth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 err="1">
                          <a:solidFill>
                            <a:schemeClr val="tx1"/>
                          </a:solidFill>
                          <a:latin typeface="+mn-lt"/>
                        </a:rPr>
                        <a:t>Purfleet</a:t>
                      </a:r>
                      <a:endParaRPr lang="en-GB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Seaham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Sheerness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Shoreham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Silloth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Southampton Container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Southampton General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Sunderland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Teesport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Teignmouth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Tilbury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Tyne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Whitby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Whitehaven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Workington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2000">
                <a:tc gridSpan="3"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chemeClr val="tx1"/>
                          </a:solidFill>
                          <a:latin typeface="+mn-lt"/>
                        </a:rPr>
                        <a:t>AIRPORTS (33)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 err="1">
                          <a:solidFill>
                            <a:schemeClr val="tx1"/>
                          </a:solidFill>
                          <a:latin typeface="+mn-lt"/>
                        </a:rPr>
                        <a:t>Biggin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 Hill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Birmingham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Blackpool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Bournemouth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Bristol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Cambridge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Carlisle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Coventry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Coverntry</a:t>
                      </a:r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 (Postal)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Doncaster Sheffield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Durham Tees Valley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East Midlands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Exeter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Farnborough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Gatwick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Heathrow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Humberside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Langley (Postal)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Leeds-Bradford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Liverpool John</a:t>
                      </a:r>
                      <a:r>
                        <a:rPr lang="en-GB" sz="8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Lennon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London City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Luton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Lydd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Manchester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Newcastle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Newquay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Norwich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RAF </a:t>
                      </a:r>
                      <a:r>
                        <a:rPr lang="en-GB" sz="800" dirty="0" err="1">
                          <a:solidFill>
                            <a:schemeClr val="tx1"/>
                          </a:solidFill>
                          <a:latin typeface="+mn-lt"/>
                        </a:rPr>
                        <a:t>Brize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 Norton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RAF Northolt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Shoreham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Southampton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Southend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Stansted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2000">
                <a:tc gridSpan="3"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chemeClr val="tx1"/>
                          </a:solidFill>
                          <a:latin typeface="+mn-lt"/>
                        </a:rPr>
                        <a:t>RAIL (4)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Ashford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Cheriton</a:t>
                      </a:r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/Folkestone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Ebbsfleet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St. Pancras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321935"/>
              </p:ext>
            </p:extLst>
          </p:nvPr>
        </p:nvGraphicFramePr>
        <p:xfrm>
          <a:off x="387504" y="3146593"/>
          <a:ext cx="1728000" cy="113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2000"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NORTHERN IRELAND – 7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6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000"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PORTS (</a:t>
                      </a:r>
                      <a:r>
                        <a:rPr lang="en-GB" sz="800" b="1" baseline="0" dirty="0">
                          <a:solidFill>
                            <a:schemeClr val="tx1"/>
                          </a:solidFill>
                        </a:rPr>
                        <a:t>4)</a:t>
                      </a:r>
                      <a:endParaRPr lang="en-GB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700" b="1" dirty="0"/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Belfast Harbour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  <a:ea typeface="Segoe UI Symbol" panose="020B0502040204020203" pitchFamily="34" charset="0"/>
                        </a:rPr>
                        <a:t>Foyle Port</a:t>
                      </a:r>
                      <a:endParaRPr lang="en-GB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pPr algn="l"/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  <a:ea typeface="Segoe UI Symbol" panose="020B0502040204020203" pitchFamily="34" charset="0"/>
                        </a:rPr>
                        <a:t>Port of Larne</a:t>
                      </a:r>
                      <a:endParaRPr lang="en-GB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 err="1">
                          <a:solidFill>
                            <a:schemeClr val="tx1"/>
                          </a:solidFill>
                        </a:rPr>
                        <a:t>Warrenport</a:t>
                      </a:r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000"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AIRPORTS (3)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Belfast City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Belfast Intl.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City of Derry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769774"/>
              </p:ext>
            </p:extLst>
          </p:nvPr>
        </p:nvGraphicFramePr>
        <p:xfrm>
          <a:off x="545752" y="4726628"/>
          <a:ext cx="1728000" cy="129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2000"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latin typeface="+mn-lt"/>
                        </a:rPr>
                        <a:t>WALES – 9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F9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6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000"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chemeClr val="tx1"/>
                          </a:solidFill>
                          <a:latin typeface="+mn-lt"/>
                        </a:rPr>
                        <a:t>PORTS (8)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>
                        <a:latin typeface="+mn-l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Barry Docks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Cardiff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 err="1">
                          <a:solidFill>
                            <a:schemeClr val="tx1"/>
                          </a:solidFill>
                          <a:latin typeface="+mn-lt"/>
                        </a:rPr>
                        <a:t>Fishguard</a:t>
                      </a:r>
                      <a:endParaRPr lang="en-GB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Holyhead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Milford Haven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Newport Docks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Pembroke</a:t>
                      </a:r>
                      <a:r>
                        <a:rPr lang="en-GB" sz="8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Docks</a:t>
                      </a:r>
                      <a:endParaRPr lang="en-GB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Swansea</a:t>
                      </a:r>
                      <a:r>
                        <a:rPr lang="en-GB" sz="8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Docks</a:t>
                      </a:r>
                      <a:endParaRPr lang="en-GB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000"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chemeClr val="tx1"/>
                          </a:solidFill>
                          <a:latin typeface="+mn-lt"/>
                        </a:rPr>
                        <a:t>AIRPORTS (1)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Cardiff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287124" y="1107838"/>
            <a:ext cx="327703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  <a:buClr>
                <a:srgbClr val="0070C0"/>
              </a:buClr>
            </a:pPr>
            <a:r>
              <a:rPr lang="en-GB" sz="1200" dirty="0"/>
              <a:t>BDG and BF have been engaging with 135 locations over the summer as part of the locations assessment project. Phase 2 starts tomorrow.</a:t>
            </a:r>
          </a:p>
        </p:txBody>
      </p:sp>
    </p:spTree>
    <p:extLst>
      <p:ext uri="{BB962C8B-B14F-4D97-AF65-F5344CB8AC3E}">
        <p14:creationId xmlns:p14="http://schemas.microsoft.com/office/powerpoint/2010/main" val="148780013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18682</TotalTime>
  <Words>415</Words>
  <Application>Microsoft Office PowerPoint</Application>
  <PresentationFormat>A4 Paper (210x297 mm)</PresentationFormat>
  <Paragraphs>183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Segoe UI Symbol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Company>HM Revenue and Customs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Angwin, Jonathan (Border Delivery Group)</dc:creator>
  <cp:lastModifiedBy>Gill Morgan</cp:lastModifiedBy>
  <cp:revision>1046</cp:revision>
  <cp:lastPrinted>2018-09-14T14:01:51Z</cp:lastPrinted>
  <dcterms:created xsi:type="dcterms:W3CDTF">2017-05-02T10:19:23Z</dcterms:created>
  <dcterms:modified xsi:type="dcterms:W3CDTF">2018-10-16T18:30:52Z</dcterms:modified>
</cp:coreProperties>
</file>