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9" r:id="rId2"/>
    <p:sldId id="293" r:id="rId3"/>
    <p:sldId id="257" r:id="rId4"/>
    <p:sldId id="278" r:id="rId5"/>
    <p:sldId id="287" r:id="rId6"/>
    <p:sldId id="275" r:id="rId7"/>
    <p:sldId id="284" r:id="rId8"/>
    <p:sldId id="265" r:id="rId9"/>
    <p:sldId id="264" r:id="rId10"/>
    <p:sldId id="268" r:id="rId11"/>
    <p:sldId id="261" r:id="rId12"/>
    <p:sldId id="267" r:id="rId13"/>
    <p:sldId id="269" r:id="rId14"/>
    <p:sldId id="294" r:id="rId15"/>
    <p:sldId id="295" r:id="rId16"/>
    <p:sldId id="296" r:id="rId17"/>
    <p:sldId id="272" r:id="rId18"/>
    <p:sldId id="290" r:id="rId19"/>
    <p:sldId id="286" r:id="rId20"/>
    <p:sldId id="266" r:id="rId21"/>
    <p:sldId id="291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1"/>
  </p:normalViewPr>
  <p:slideViewPr>
    <p:cSldViewPr snapToGrid="0" snapToObjects="1" showGuides="1">
      <p:cViewPr>
        <p:scale>
          <a:sx n="100" d="100"/>
          <a:sy n="100" d="100"/>
        </p:scale>
        <p:origin x="2504" y="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9D122-9A42-2C45-888F-289407726295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97BFD-12EE-5D4E-A0F4-5FE9D6DA9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Largest Food Hygiene</a:t>
            </a:r>
            <a:r>
              <a:rPr lang="en-US" baseline="0" dirty="0" smtClean="0"/>
              <a:t> database in the world. Improvements in compliance at over 50% of UK food businesses.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number of food businesses and customer complaints continue to rise, while local authority staff resources, intervention and sampling levels continue to fall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old Slough bus station is probably better known from the opening scenes from the BBC comedy </a:t>
            </a:r>
            <a:r>
              <a:rPr lang="en-US" baseline="0" dirty="0" err="1" smtClean="0"/>
              <a:t>programme</a:t>
            </a:r>
            <a:r>
              <a:rPr lang="en-US" baseline="0" dirty="0" smtClean="0"/>
              <a:t> “The Office”. However the new bus station, opened in 2012 is a memorial to one of the best-loved residents who lived for many years in the town. The wave forms of the roof reflect those characteristic of the spectra generated when </a:t>
            </a:r>
            <a:r>
              <a:rPr lang="en-US" baseline="0" dirty="0" err="1" smtClean="0"/>
              <a:t>analysing</a:t>
            </a:r>
            <a:r>
              <a:rPr lang="en-US" baseline="0" dirty="0" smtClean="0"/>
              <a:t> materials using Herschel’s discovery.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has heard of NIR?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 bought one and built</a:t>
            </a:r>
            <a:r>
              <a:rPr lang="en-US" baseline="0" dirty="0" smtClean="0"/>
              <a:t> a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2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Intelligence lead – </a:t>
            </a:r>
            <a:r>
              <a:rPr lang="en-US" dirty="0" err="1" smtClean="0"/>
              <a:t>maximising</a:t>
            </a:r>
            <a:r>
              <a:rPr lang="en-US" dirty="0" smtClean="0"/>
              <a:t> resources</a:t>
            </a:r>
          </a:p>
          <a:p>
            <a:r>
              <a:rPr lang="en-US" dirty="0" smtClean="0"/>
              <a:t>Gathering</a:t>
            </a:r>
            <a:r>
              <a:rPr lang="en-US" baseline="0" dirty="0" smtClean="0"/>
              <a:t> an order of magnitude more information</a:t>
            </a:r>
          </a:p>
          <a:p>
            <a:r>
              <a:rPr lang="en-US" baseline="0" dirty="0" smtClean="0"/>
              <a:t>Scores on the doors effect</a:t>
            </a:r>
          </a:p>
          <a:p>
            <a:r>
              <a:rPr lang="en-US" baseline="0" dirty="0" smtClean="0"/>
              <a:t>So I built one and linked it to the handheld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Seeing</a:t>
            </a:r>
            <a:r>
              <a:rPr lang="en-US" baseline="0" dirty="0" smtClean="0"/>
              <a:t> inspectors using gadgets to detect fraudulent food d</a:t>
            </a:r>
            <a:r>
              <a:rPr lang="en-US" dirty="0" smtClean="0"/>
              <a:t>iscourages Food</a:t>
            </a:r>
            <a:r>
              <a:rPr lang="en-US" baseline="0" dirty="0" smtClean="0"/>
              <a:t> Business Operators </a:t>
            </a:r>
            <a:r>
              <a:rPr lang="en-US" dirty="0" smtClean="0"/>
              <a:t>if</a:t>
            </a:r>
            <a:r>
              <a:rPr lang="en-US" baseline="0" dirty="0" smtClean="0"/>
              <a:t> they think they may get caught.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known for bottom up initiatives</a:t>
            </a:r>
            <a:r>
              <a:rPr lang="en-US" baseline="0" dirty="0" smtClean="0"/>
              <a:t> which </a:t>
            </a:r>
            <a:r>
              <a:rPr lang="en-US" dirty="0" smtClean="0"/>
              <a:t>empower field compliance.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297BFD-12EE-5D4E-A0F4-5FE9D6DA926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C81B9-B0E8-7E40-96D4-93F66CE07284}" type="datetimeFigureOut">
              <a:rPr lang="en-US" smtClean="0"/>
              <a:pPr/>
              <a:t>12/6/16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0B82-A595-4A40-8C10-CF38790A65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h7-logo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93591" y="6176639"/>
            <a:ext cx="1250409" cy="6813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2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aul@PH-7.co.uk" TargetMode="External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Fraud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i="1" dirty="0" smtClean="0"/>
              <a:t>A look at some new technology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Paul Hiscoe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smtClean="0"/>
              <a:t>Some applications of NIR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35362"/>
          </a:xfrm>
        </p:spPr>
        <p:txBody>
          <a:bodyPr numCol="2">
            <a:normAutofit fontScale="55000" lnSpcReduction="20000"/>
          </a:bodyPr>
          <a:lstStyle/>
          <a:p>
            <a:r>
              <a:rPr lang="en-US" dirty="0" smtClean="0"/>
              <a:t>Crops</a:t>
            </a:r>
          </a:p>
          <a:p>
            <a:pPr lvl="1"/>
            <a:r>
              <a:rPr lang="en-US" dirty="0" smtClean="0"/>
              <a:t>Forage</a:t>
            </a:r>
          </a:p>
          <a:p>
            <a:pPr lvl="1"/>
            <a:r>
              <a:rPr lang="en-US" dirty="0" smtClean="0"/>
              <a:t>Fecal nitrogen</a:t>
            </a:r>
          </a:p>
          <a:p>
            <a:pPr lvl="1"/>
            <a:r>
              <a:rPr lang="en-US" i="1" dirty="0" smtClean="0"/>
              <a:t>Fecal Phosphorus</a:t>
            </a:r>
          </a:p>
          <a:p>
            <a:pPr lvl="1"/>
            <a:r>
              <a:rPr lang="en-US" dirty="0" smtClean="0"/>
              <a:t>Wheat</a:t>
            </a:r>
          </a:p>
          <a:p>
            <a:pPr lvl="1"/>
            <a:r>
              <a:rPr lang="en-US" dirty="0" smtClean="0"/>
              <a:t>Corn</a:t>
            </a:r>
          </a:p>
          <a:p>
            <a:pPr lvl="1"/>
            <a:r>
              <a:rPr lang="en-US" dirty="0" smtClean="0"/>
              <a:t>Fruit</a:t>
            </a:r>
          </a:p>
          <a:p>
            <a:pPr lvl="1"/>
            <a:r>
              <a:rPr lang="en-US" dirty="0" smtClean="0"/>
              <a:t>Nuts</a:t>
            </a:r>
          </a:p>
          <a:p>
            <a:pPr lvl="1"/>
            <a:r>
              <a:rPr lang="en-US" dirty="0" smtClean="0"/>
              <a:t>Sugar</a:t>
            </a:r>
          </a:p>
          <a:p>
            <a:pPr lvl="1"/>
            <a:r>
              <a:rPr lang="en-US" dirty="0" smtClean="0"/>
              <a:t>Rice</a:t>
            </a:r>
          </a:p>
          <a:p>
            <a:pPr lvl="1"/>
            <a:r>
              <a:rPr lang="en-US" dirty="0" smtClean="0"/>
              <a:t>Barley</a:t>
            </a:r>
          </a:p>
          <a:p>
            <a:pPr lvl="1"/>
            <a:r>
              <a:rPr lang="en-US" dirty="0" smtClean="0"/>
              <a:t>Leaf</a:t>
            </a:r>
          </a:p>
          <a:p>
            <a:pPr lvl="1"/>
            <a:r>
              <a:rPr lang="en-US" dirty="0" smtClean="0"/>
              <a:t>Herbs</a:t>
            </a:r>
          </a:p>
          <a:p>
            <a:pPr lvl="1"/>
            <a:r>
              <a:rPr lang="en-US" dirty="0" smtClean="0"/>
              <a:t>Spices</a:t>
            </a:r>
          </a:p>
          <a:p>
            <a:endParaRPr lang="en-US" dirty="0" smtClean="0"/>
          </a:p>
          <a:p>
            <a:r>
              <a:rPr lang="en-US" dirty="0" smtClean="0"/>
              <a:t>Oils</a:t>
            </a:r>
          </a:p>
          <a:p>
            <a:pPr lvl="1">
              <a:buFontTx/>
              <a:buChar char="-"/>
            </a:pPr>
            <a:r>
              <a:rPr lang="en-US" dirty="0" smtClean="0"/>
              <a:t>Cooking Oil</a:t>
            </a:r>
          </a:p>
          <a:p>
            <a:pPr lvl="1">
              <a:buFontTx/>
              <a:buChar char="-"/>
            </a:pPr>
            <a:r>
              <a:rPr lang="en-US" dirty="0" smtClean="0"/>
              <a:t>Olive Oil</a:t>
            </a:r>
          </a:p>
          <a:p>
            <a:pPr lvl="1">
              <a:buFontTx/>
              <a:buChar char="-"/>
            </a:pPr>
            <a:r>
              <a:rPr lang="en-US" dirty="0" smtClean="0"/>
              <a:t>Palm Oil</a:t>
            </a:r>
          </a:p>
          <a:p>
            <a:r>
              <a:rPr lang="en-US" dirty="0" smtClean="0"/>
              <a:t>Soils</a:t>
            </a:r>
          </a:p>
          <a:p>
            <a:pPr lvl="1"/>
            <a:r>
              <a:rPr lang="en-US" i="1" dirty="0" err="1" smtClean="0"/>
              <a:t>Minerlisation</a:t>
            </a:r>
            <a:endParaRPr lang="en-US" i="1" dirty="0" smtClean="0"/>
          </a:p>
          <a:p>
            <a:pPr lvl="1"/>
            <a:r>
              <a:rPr lang="en-US" dirty="0" smtClean="0"/>
              <a:t>Moisture</a:t>
            </a:r>
          </a:p>
          <a:p>
            <a:r>
              <a:rPr lang="en-US" dirty="0" smtClean="0"/>
              <a:t>Liquids</a:t>
            </a:r>
          </a:p>
          <a:p>
            <a:pPr lvl="1"/>
            <a:r>
              <a:rPr lang="en-US" dirty="0" smtClean="0"/>
              <a:t>Alcohol</a:t>
            </a:r>
          </a:p>
          <a:p>
            <a:pPr lvl="1"/>
            <a:r>
              <a:rPr lang="en-US" dirty="0" smtClean="0"/>
              <a:t>Bacteria</a:t>
            </a:r>
          </a:p>
          <a:p>
            <a:r>
              <a:rPr lang="en-US" dirty="0" err="1" smtClean="0"/>
              <a:t>Pharmacutical</a:t>
            </a:r>
            <a:endParaRPr lang="en-US" dirty="0" smtClean="0"/>
          </a:p>
          <a:p>
            <a:pPr lvl="1"/>
            <a:r>
              <a:rPr lang="en-US" dirty="0" smtClean="0"/>
              <a:t>Target blends</a:t>
            </a:r>
          </a:p>
          <a:p>
            <a:pPr lvl="1"/>
            <a:r>
              <a:rPr lang="en-US" dirty="0" smtClean="0"/>
              <a:t>Counterfeit detection</a:t>
            </a:r>
          </a:p>
          <a:p>
            <a:pPr lvl="1"/>
            <a:r>
              <a:rPr lang="en-US" dirty="0" smtClean="0"/>
              <a:t>Supplements</a:t>
            </a:r>
          </a:p>
          <a:p>
            <a:pPr lvl="1"/>
            <a:r>
              <a:rPr lang="en-US" dirty="0" smtClean="0"/>
              <a:t>DNP</a:t>
            </a:r>
          </a:p>
          <a:p>
            <a:pPr lvl="1"/>
            <a:r>
              <a:rPr lang="en-US" dirty="0" smtClean="0"/>
              <a:t>DMAA</a:t>
            </a:r>
          </a:p>
          <a:p>
            <a:pPr lvl="1"/>
            <a:r>
              <a:rPr lang="en-US" dirty="0" smtClean="0"/>
              <a:t>Melamine</a:t>
            </a:r>
          </a:p>
          <a:p>
            <a:r>
              <a:rPr lang="en-US" dirty="0" smtClean="0"/>
              <a:t>Health</a:t>
            </a:r>
          </a:p>
          <a:p>
            <a:pPr lvl="1"/>
            <a:r>
              <a:rPr lang="en-US" dirty="0" smtClean="0"/>
              <a:t> </a:t>
            </a:r>
            <a:r>
              <a:rPr lang="en-US" i="1" dirty="0" smtClean="0"/>
              <a:t>Tissue oxygenation</a:t>
            </a:r>
          </a:p>
          <a:p>
            <a:pPr lvl="1"/>
            <a:r>
              <a:rPr lang="en-US" i="1" dirty="0" smtClean="0"/>
              <a:t> </a:t>
            </a:r>
            <a:r>
              <a:rPr lang="en-US" i="1" dirty="0" err="1" smtClean="0"/>
              <a:t>Neuroimaging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724401" y="4758234"/>
            <a:ext cx="3802440" cy="14773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58" y="0"/>
            <a:ext cx="850808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December 2015 – First handheld NIR scanner ships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90" y="4406070"/>
            <a:ext cx="1575700" cy="1316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99450" y="5070475"/>
            <a:ext cx="2286000" cy="3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298" y="4406070"/>
            <a:ext cx="2402652" cy="1316522"/>
          </a:xfrm>
          <a:prstGeom prst="rect">
            <a:avLst/>
          </a:prstGeom>
        </p:spPr>
      </p:pic>
      <p:pic>
        <p:nvPicPr>
          <p:cNvPr id="12" name="Picture 11" descr="Screen Shot 2015-12-29 at 08.21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89" y="1578620"/>
            <a:ext cx="1998196" cy="1655763"/>
          </a:xfrm>
          <a:prstGeom prst="rect">
            <a:avLst/>
          </a:prstGeom>
        </p:spPr>
      </p:pic>
      <p:pic>
        <p:nvPicPr>
          <p:cNvPr id="13" name="Picture 12" descr="Screen Shot 2015-12-29 at 08.21.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545" y="2668191"/>
            <a:ext cx="2620910" cy="1521618"/>
          </a:xfrm>
          <a:prstGeom prst="rect">
            <a:avLst/>
          </a:prstGeom>
        </p:spPr>
      </p:pic>
      <p:pic>
        <p:nvPicPr>
          <p:cNvPr id="14" name="Picture 13" descr="Screen Shot 2015-12-29 at 08.21.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4848" y="1578620"/>
            <a:ext cx="1549102" cy="1506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264" y="3396734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$50,000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13974" y="3234383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$30,000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99887" y="4406070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$80,000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75151" y="5929868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$23,000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4848" y="59298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$250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2326"/>
            <a:ext cx="4114800" cy="32408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			Advantages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No consumables</a:t>
            </a:r>
          </a:p>
          <a:p>
            <a:r>
              <a:rPr lang="en-US" sz="1800" dirty="0" smtClean="0"/>
              <a:t>Non-destructive</a:t>
            </a:r>
          </a:p>
          <a:p>
            <a:r>
              <a:rPr lang="en-US" sz="1800" dirty="0" smtClean="0"/>
              <a:t>Non –invasive</a:t>
            </a:r>
          </a:p>
          <a:p>
            <a:r>
              <a:rPr lang="en-US" sz="1800" dirty="0" smtClean="0"/>
              <a:t>Small sample size</a:t>
            </a:r>
          </a:p>
          <a:p>
            <a:r>
              <a:rPr lang="en-US" sz="1800" dirty="0" smtClean="0"/>
              <a:t>Instantaneous measurement</a:t>
            </a:r>
          </a:p>
          <a:p>
            <a:r>
              <a:rPr lang="en-US" sz="1800" dirty="0" smtClean="0"/>
              <a:t>Minimal sample preparation</a:t>
            </a:r>
          </a:p>
          <a:p>
            <a:r>
              <a:rPr lang="en-US" sz="1800" dirty="0" smtClean="0"/>
              <a:t>Penetrates far into samples</a:t>
            </a:r>
          </a:p>
          <a:p>
            <a:r>
              <a:rPr lang="en-US" sz="1800" dirty="0" smtClean="0"/>
              <a:t>Pure compounds positively identified (</a:t>
            </a:r>
            <a:r>
              <a:rPr lang="en-US" sz="1800" smtClean="0"/>
              <a:t>Non-targeted </a:t>
            </a:r>
            <a:r>
              <a:rPr lang="en-US" sz="1800" dirty="0" smtClean="0"/>
              <a:t>analysis)</a:t>
            </a:r>
          </a:p>
          <a:p>
            <a:endParaRPr lang="en-US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412326"/>
            <a:ext cx="4114800" cy="3016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Disadvantages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noProof="0" dirty="0" smtClean="0"/>
              <a:t>Cannot detect &lt; 1% contaminants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Calibration less accurate than wet chemistry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Narrow band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Cannot detect heavy metals, salts, non-organic contaminants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145" y="4304676"/>
            <a:ext cx="3802440" cy="203132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numCol="1" rtlCol="0">
            <a:spAutoFit/>
          </a:bodyPr>
          <a:lstStyle/>
          <a:p>
            <a:r>
              <a:rPr lang="en-US" dirty="0" smtClean="0"/>
              <a:t>Capable of screening for:</a:t>
            </a:r>
          </a:p>
          <a:p>
            <a:endParaRPr lang="en-US" dirty="0" smtClean="0"/>
          </a:p>
          <a:p>
            <a:r>
              <a:rPr lang="en-US" dirty="0" smtClean="0"/>
              <a:t>Detection of C- OH NH molecules</a:t>
            </a:r>
          </a:p>
          <a:p>
            <a:r>
              <a:rPr lang="en-US" dirty="0" smtClean="0"/>
              <a:t>Brand authentication</a:t>
            </a:r>
          </a:p>
          <a:p>
            <a:r>
              <a:rPr lang="en-US" dirty="0" smtClean="0"/>
              <a:t>Adulteration detection (</a:t>
            </a:r>
            <a:r>
              <a:rPr lang="en-US" dirty="0" err="1" smtClean="0"/>
              <a:t>ppm</a:t>
            </a:r>
            <a:r>
              <a:rPr lang="en-US" dirty="0" smtClean="0"/>
              <a:t>)</a:t>
            </a:r>
          </a:p>
          <a:p>
            <a:r>
              <a:rPr lang="en-US" dirty="0" smtClean="0"/>
              <a:t>Nutritional content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304676"/>
            <a:ext cx="380244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1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Capable of screening: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DNA sequencing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Contaminants (ppb)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Microbiology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9" y="2208058"/>
            <a:ext cx="1180272" cy="864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762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How does it work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202" y="2980609"/>
            <a:ext cx="1134899" cy="992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390" y="3347333"/>
            <a:ext cx="2496558" cy="16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271" y="1829151"/>
            <a:ext cx="1561234" cy="85246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6048" y="2807333"/>
            <a:ext cx="360000" cy="360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2215628" y="2513380"/>
            <a:ext cx="725224" cy="209233"/>
          </a:xfrm>
          <a:prstGeom prst="straightConnector1">
            <a:avLst/>
          </a:prstGeom>
          <a:ln>
            <a:solidFill>
              <a:srgbClr val="0000FF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9240" y="3224483"/>
            <a:ext cx="360000" cy="360000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7" idx="3"/>
          </p:cNvCxnSpPr>
          <p:nvPr/>
        </p:nvCxnSpPr>
        <p:spPr>
          <a:xfrm>
            <a:off x="3437101" y="3476850"/>
            <a:ext cx="1502927" cy="496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705" y="1406904"/>
            <a:ext cx="1620405" cy="1080000"/>
          </a:xfrm>
          <a:prstGeom prst="rect">
            <a:avLst/>
          </a:prstGeom>
        </p:spPr>
      </p:pic>
      <p:pic>
        <p:nvPicPr>
          <p:cNvPr id="27" name="Picture 26" descr="Screen Shot 2016-01-13 at 16.59.1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2575" y="1180609"/>
            <a:ext cx="1624167" cy="1800000"/>
          </a:xfrm>
          <a:prstGeom prst="rect">
            <a:avLst/>
          </a:prstGeom>
        </p:spPr>
      </p:pic>
      <p:pic>
        <p:nvPicPr>
          <p:cNvPr id="30" name="Picture 29" descr="Screen Shot 2016-01-13 at 17.00.3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3045" y="4692440"/>
            <a:ext cx="1865071" cy="1309436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rot="16200000" flipV="1">
            <a:off x="5576927" y="3100352"/>
            <a:ext cx="845714" cy="8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6935832" y="1954438"/>
            <a:ext cx="340116" cy="8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H="1">
            <a:off x="5996448" y="3249882"/>
            <a:ext cx="1144775" cy="8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3437102" y="4321185"/>
            <a:ext cx="1618387" cy="6461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292271" y="5508666"/>
            <a:ext cx="159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Armandii</a:t>
            </a:r>
            <a:endParaRPr lang="en-US" dirty="0"/>
          </a:p>
        </p:txBody>
      </p:sp>
      <p:sp>
        <p:nvSpPr>
          <p:cNvPr id="45" name="Oval Callout 44"/>
          <p:cNvSpPr/>
          <p:nvPr/>
        </p:nvSpPr>
        <p:spPr>
          <a:xfrm rot="10800000">
            <a:off x="567762" y="4462532"/>
            <a:ext cx="2977013" cy="1800000"/>
          </a:xfrm>
          <a:prstGeom prst="wedgeEllipseCallout">
            <a:avLst>
              <a:gd name="adj1" fmla="val -24832"/>
              <a:gd name="adj2" fmla="val 106204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894535" y="3838592"/>
            <a:ext cx="418605" cy="418605"/>
          </a:xfrm>
          <a:prstGeom prst="rect">
            <a:avLst/>
          </a:prstGeom>
        </p:spPr>
      </p:pic>
      <p:sp>
        <p:nvSpPr>
          <p:cNvPr id="3" name="Can 2"/>
          <p:cNvSpPr/>
          <p:nvPr/>
        </p:nvSpPr>
        <p:spPr>
          <a:xfrm>
            <a:off x="6003908" y="4967334"/>
            <a:ext cx="931924" cy="129519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FoodScan</a:t>
            </a:r>
            <a:endParaRPr lang="en-US" sz="1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84924" y="4596936"/>
            <a:ext cx="0" cy="444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1016000"/>
            <a:ext cx="175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Spectral Analysis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660005" y="697468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14 at 09.04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7638"/>
            <a:ext cx="7832359" cy="3649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field test 1 </a:t>
            </a:r>
            <a:endParaRPr lang="en-US" dirty="0"/>
          </a:p>
        </p:txBody>
      </p:sp>
      <p:pic>
        <p:nvPicPr>
          <p:cNvPr id="4" name="Picture 3" descr="Screen Shot 2016-09-14 at 09.05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274" y="3429000"/>
            <a:ext cx="2027726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field test2</a:t>
            </a:r>
            <a:endParaRPr lang="en-US" dirty="0"/>
          </a:p>
        </p:txBody>
      </p:sp>
      <p:pic>
        <p:nvPicPr>
          <p:cNvPr id="4" name="Picture 3" descr="Screen Shot 2016-09-14 at 09.33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961"/>
            <a:ext cx="7569582" cy="3495675"/>
          </a:xfrm>
          <a:prstGeom prst="rect">
            <a:avLst/>
          </a:prstGeom>
        </p:spPr>
      </p:pic>
      <p:pic>
        <p:nvPicPr>
          <p:cNvPr id="5" name="Picture 4" descr="Screen Shot 2016-09-14 at 09.33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196" y="3911600"/>
            <a:ext cx="3451804" cy="294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Public Analyst results</a:t>
            </a:r>
            <a:endParaRPr lang="en-US" dirty="0"/>
          </a:p>
        </p:txBody>
      </p:sp>
      <p:pic>
        <p:nvPicPr>
          <p:cNvPr id="4" name="Picture 3" descr="Reading lab resul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637"/>
            <a:ext cx="9144000" cy="6075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4" y="0"/>
            <a:ext cx="5475923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Instant National Picture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7" y="2522140"/>
            <a:ext cx="4619797" cy="4147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84" y="2909033"/>
            <a:ext cx="4000387" cy="2595825"/>
          </a:xfrm>
          <a:prstGeom prst="rect">
            <a:avLst/>
          </a:prstGeom>
        </p:spPr>
      </p:pic>
      <p:pic>
        <p:nvPicPr>
          <p:cNvPr id="6" name="Picture 5" descr="Screen Shot 2016-01-13 at 16.54.4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037" y="900000"/>
            <a:ext cx="2541176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2447241" y="3082107"/>
            <a:ext cx="360000" cy="3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3002597" y="3637461"/>
            <a:ext cx="360000" cy="3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3007764" y="4286737"/>
            <a:ext cx="360000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3410718" y="4891169"/>
            <a:ext cx="360000" cy="3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2398162" y="4689691"/>
            <a:ext cx="360000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3960461" y="5393948"/>
            <a:ext cx="360000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425">
            <a:off x="3007763" y="5595426"/>
            <a:ext cx="360000" cy="3600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971800" y="3271465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89721" y="3894821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89721" y="4422597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37226" y="4853198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06479" y="5071169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72000" y="5501065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968565" y="5775426"/>
            <a:ext cx="1964558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Up Arrow 21"/>
          <p:cNvSpPr/>
          <p:nvPr/>
        </p:nvSpPr>
        <p:spPr>
          <a:xfrm>
            <a:off x="7056390" y="2571425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41939" y="1602304"/>
            <a:ext cx="111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r>
              <a:rPr lang="en-US" dirty="0" err="1" smtClean="0"/>
              <a:t>Memex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5360631" y="1805985"/>
            <a:ext cx="572492" cy="1588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11331" y="9583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?API?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5360631" y="1158284"/>
            <a:ext cx="572492" cy="1588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6-09-14 at 08.57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0"/>
            <a:ext cx="45402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9650" y="1130300"/>
            <a:ext cx="354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Database searchable by date, time</a:t>
            </a:r>
          </a:p>
          <a:p>
            <a:r>
              <a:rPr lang="en-US" dirty="0" smtClean="0"/>
              <a:t>Location, Food Type, Scan result etc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5937" y="2128103"/>
            <a:ext cx="23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plotted on map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19650" y="5148302"/>
            <a:ext cx="340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 detection of food business id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95937" y="6119336"/>
            <a:ext cx="222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Export to CSV, API etc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3425" y="189468"/>
            <a:ext cx="215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www.foodscan.co.uk</a:t>
            </a:r>
            <a:endParaRPr lang="en-US" dirty="0"/>
          </a:p>
        </p:txBody>
      </p:sp>
      <p:pic>
        <p:nvPicPr>
          <p:cNvPr id="10" name="Picture 9" descr="::Dropbox:PH7:logos:Foodscanlogo1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947420" cy="9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819650" y="4304268"/>
            <a:ext cx="346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 with testing, notes, photos etc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ScoresontheDoors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5" name="Picture 4" descr="white v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438"/>
            <a:ext cx="9173213" cy="5275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PH7?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46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develop, implement and support IT innovation</a:t>
            </a:r>
          </a:p>
          <a:p>
            <a:r>
              <a:rPr lang="en-US" dirty="0" smtClean="0"/>
              <a:t>Empowering field inspectors….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To help improve consumer confidence in the food they eat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429000"/>
            <a:ext cx="4763230" cy="2495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Paul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Hiscoe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Computer Science, University of Warwick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Management career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McDonnell Douglas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IBM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Pyramid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Sequent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Teradata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++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2005	Founded 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Transparencydata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3429000"/>
            <a:ext cx="3163030" cy="857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Oliver Hiscoe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="1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200" dirty="0" smtClean="0"/>
              <a:t>BSc Chemistry, </a:t>
            </a:r>
            <a:r>
              <a:rPr lang="en-US" sz="1200" dirty="0" err="1" smtClean="0"/>
              <a:t>Loughborough</a:t>
            </a:r>
            <a:r>
              <a:rPr lang="en-US" sz="1200" dirty="0" smtClean="0"/>
              <a:t> University</a:t>
            </a:r>
            <a:endParaRPr kumimoji="0" lang="en-US" sz="3368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How will this help reduce food fraud?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118100" cy="26971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Bottom up empowerment</a:t>
            </a:r>
          </a:p>
          <a:p>
            <a:r>
              <a:rPr lang="en-US" dirty="0" smtClean="0"/>
              <a:t>Instant Screening</a:t>
            </a:r>
          </a:p>
          <a:p>
            <a:r>
              <a:rPr lang="en-US" dirty="0" smtClean="0"/>
              <a:t>Encourages more sampling</a:t>
            </a:r>
          </a:p>
          <a:p>
            <a:r>
              <a:rPr lang="en-US" dirty="0" smtClean="0"/>
              <a:t>Leverages existing field resource</a:t>
            </a:r>
          </a:p>
          <a:p>
            <a:r>
              <a:rPr lang="en-US" dirty="0" smtClean="0"/>
              <a:t>Improved lab referral efficiency</a:t>
            </a:r>
          </a:p>
          <a:p>
            <a:r>
              <a:rPr lang="en-US" dirty="0" smtClean="0"/>
              <a:t>National intelligence</a:t>
            </a:r>
          </a:p>
          <a:p>
            <a:r>
              <a:rPr lang="en-US" dirty="0" smtClean="0"/>
              <a:t>Discourages offenders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76475" y="5054600"/>
            <a:ext cx="36862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Doing more with less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do we need next?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more forward thinking lead councils to help field trial</a:t>
            </a:r>
          </a:p>
          <a:p>
            <a:pPr lvl="1"/>
            <a:r>
              <a:rPr lang="en-US" dirty="0" smtClean="0"/>
              <a:t>How do the results compare with the lab?</a:t>
            </a:r>
          </a:p>
          <a:p>
            <a:pPr lvl="1"/>
            <a:r>
              <a:rPr lang="en-US" dirty="0" smtClean="0"/>
              <a:t>How does the percentage of verified samples compare?</a:t>
            </a:r>
          </a:p>
          <a:p>
            <a:pPr lvl="1"/>
            <a:r>
              <a:rPr lang="en-US" dirty="0" smtClean="0"/>
              <a:t>What practical issues in field 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2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58900" y="4495800"/>
            <a:ext cx="1807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Hiscoe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Paul@PH-7.co.uk</a:t>
            </a:r>
            <a:endParaRPr lang="en-US" dirty="0" smtClean="0"/>
          </a:p>
          <a:p>
            <a:r>
              <a:rPr lang="en-US" dirty="0" smtClean="0"/>
              <a:t>07717 610511</a:t>
            </a:r>
          </a:p>
          <a:p>
            <a:endParaRPr lang="en-US" dirty="0"/>
          </a:p>
        </p:txBody>
      </p:sp>
      <p:pic>
        <p:nvPicPr>
          <p:cNvPr id="7" name="Picture 6" descr="::Dropbox:PH7:logos:Foodscanlogo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5022" y="2514600"/>
            <a:ext cx="179395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have we done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11542"/>
            <a:ext cx="3550252" cy="196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1641" y="4368800"/>
            <a:ext cx="6165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Scores on the Doors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150 UK councils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FHRS is worlds largest food hygiene database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Performance management for leading UK Food Retailers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Scores on the Doors Australia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641" y="1363722"/>
            <a:ext cx="1849259" cy="2071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Current field trends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1485805"/>
            <a:ext cx="4257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Number of registered businesses has increased by 6.7%</a:t>
            </a:r>
          </a:p>
        </p:txBody>
      </p:sp>
      <p:pic>
        <p:nvPicPr>
          <p:cNvPr id="5" name="Picture 4" descr="Screen Shot 2016-02-14 at 13.45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410" y="1417638"/>
            <a:ext cx="4510530" cy="488640"/>
          </a:xfrm>
          <a:prstGeom prst="rect">
            <a:avLst/>
          </a:prstGeom>
        </p:spPr>
      </p:pic>
      <p:pic>
        <p:nvPicPr>
          <p:cNvPr id="6" name="Picture 5" descr="Screen Shot 2016-02-14 at 13.46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170" y="2107091"/>
            <a:ext cx="4572000" cy="8588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489613"/>
            <a:ext cx="3641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Food hygiene interventions have decreased by 6.8%</a:t>
            </a:r>
            <a:endParaRPr lang="en-US" sz="1200" dirty="0"/>
          </a:p>
        </p:txBody>
      </p:sp>
      <p:pic>
        <p:nvPicPr>
          <p:cNvPr id="8" name="Picture 7" descr="Screen Shot 2016-02-14 at 13.47.3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770" y="5395254"/>
            <a:ext cx="4510530" cy="10101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230" y="582872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Staff engaged in UK food law enforcement has decreased by 17.0%</a:t>
            </a:r>
            <a:endParaRPr lang="en-US" sz="1200" dirty="0"/>
          </a:p>
        </p:txBody>
      </p:sp>
      <p:pic>
        <p:nvPicPr>
          <p:cNvPr id="10" name="Picture 9" descr="Screen Shot 2016-02-14 at 13.47.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360" y="3429000"/>
            <a:ext cx="4491110" cy="16373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0" y="381011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Total reported samples decreased by 25.7% </a:t>
            </a:r>
          </a:p>
          <a:p>
            <a:r>
              <a:rPr lang="en-US" sz="1200" dirty="0" smtClean="0"/>
              <a:t>(exception was 2013/14 following the horsemeat incident)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642556"/>
            <a:ext cx="60974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*UK LOCAL AUTHORITY FOOD LAW ENFORCEMENT ANNUAL  REPORT 2014/15. FSA 16/01/05 28 January 2016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testing statistics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94200"/>
            <a:ext cx="8229600" cy="1731963"/>
          </a:xfrm>
        </p:spPr>
        <p:txBody>
          <a:bodyPr/>
          <a:lstStyle/>
          <a:p>
            <a:r>
              <a:rPr lang="en-US" dirty="0" smtClean="0"/>
              <a:t>Typical cost per sample  £100 - £400</a:t>
            </a:r>
          </a:p>
          <a:p>
            <a:r>
              <a:rPr lang="en-US" dirty="0" smtClean="0"/>
              <a:t>Verification rate  6% - 30%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1663700"/>
            <a:ext cx="38100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approach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36" y="1417638"/>
            <a:ext cx="3845464" cy="2673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63" y="3802817"/>
            <a:ext cx="3581830" cy="2214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899146"/>
            <a:ext cx="82296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One of the major areas ripe for development is “fingerprinting” of food in the field, he says, predicting that this technology will be in </a:t>
            </a:r>
            <a:r>
              <a:rPr lang="en-US" dirty="0">
                <a:solidFill>
                  <a:srgbClr val="FF0000"/>
                </a:solidFill>
              </a:rPr>
              <a:t>field tests </a:t>
            </a:r>
            <a:r>
              <a:rPr lang="en-US" dirty="0"/>
              <a:t>in the United Kingdom within </a:t>
            </a:r>
            <a:r>
              <a:rPr lang="en-US" dirty="0">
                <a:solidFill>
                  <a:srgbClr val="FF0000"/>
                </a:solidFill>
              </a:rPr>
              <a:t>two to three years</a:t>
            </a:r>
            <a:r>
              <a:rPr lang="en-US" dirty="0"/>
              <a:t>. Instead of using mass spectrometry techniques to identify a particular trait—such as the presence of an illegal dye—fingerprinting looks at the entire molecular composition of a foodstuff. That makeup is influenced by a host of factors including the climate, the acidity of local rain and the soil type, and will vary according to where a plant or animal was grown.</a:t>
            </a:r>
          </a:p>
          <a:p>
            <a:endParaRPr lang="en-US" dirty="0"/>
          </a:p>
          <a:p>
            <a:r>
              <a:rPr lang="en-US" dirty="0"/>
              <a:t>Unlike conventional mass spectrometry, </a:t>
            </a:r>
            <a:r>
              <a:rPr lang="en-US" dirty="0">
                <a:solidFill>
                  <a:srgbClr val="FF0000"/>
                </a:solidFill>
              </a:rPr>
              <a:t>fingerprinting is non-invasive</a:t>
            </a:r>
            <a:r>
              <a:rPr lang="en-US" dirty="0"/>
              <a:t>. Using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Near </a:t>
            </a:r>
            <a:r>
              <a:rPr lang="en-US" dirty="0" err="1" smtClean="0">
                <a:solidFill>
                  <a:srgbClr val="FF0000"/>
                </a:solidFill>
              </a:rPr>
              <a:t>InfraRed</a:t>
            </a:r>
            <a:r>
              <a:rPr lang="en-US" dirty="0" smtClean="0">
                <a:solidFill>
                  <a:srgbClr val="FF0000"/>
                </a:solidFill>
              </a:rPr>
              <a:t> (NIR) scanner</a:t>
            </a:r>
            <a:r>
              <a:rPr lang="en-US" dirty="0"/>
              <a:t>, which works by exciting the molecules in the sample and then measuring their reaction, an inspector should be able to scan a sample of grain in a warehouse, download the results to a tablet and then compare the data with a central library before coming back with a match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Professor Chris Elliott</a:t>
            </a:r>
          </a:p>
          <a:p>
            <a:r>
              <a:rPr lang="en-US" dirty="0" smtClean="0"/>
              <a:t>18 March 2015</a:t>
            </a:r>
          </a:p>
          <a:p>
            <a:endParaRPr lang="en-US" dirty="0" smtClean="0"/>
          </a:p>
          <a:p>
            <a:r>
              <a:rPr lang="en-US" dirty="0"/>
              <a:t>http://futurefood2050.com/arresting-food-fraud/</a:t>
            </a:r>
          </a:p>
        </p:txBody>
      </p:sp>
      <p:pic>
        <p:nvPicPr>
          <p:cNvPr id="6" name="Picture 5" descr="Screen Shot 2016-04-30 at 15.2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50" y="546100"/>
            <a:ext cx="57785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William Herschel 1738 - 1822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08953" y="1525603"/>
            <a:ext cx="7126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Discovered NIR spectrum AD1800 </a:t>
            </a:r>
          </a:p>
          <a:p>
            <a:pPr>
              <a:buNone/>
            </a:pPr>
            <a:r>
              <a:rPr lang="en-US" dirty="0" smtClean="0"/>
              <a:t>NIR Spectroscopy widely used in labs for molecular analysis starting 1950’s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863" y="2489189"/>
            <a:ext cx="4630274" cy="306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Near Infra Red Spectroscopy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2816"/>
            <a:ext cx="7165498" cy="146518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Picture 5" descr="Screen Shot 2016-02-23 at 07.04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726" y="1412149"/>
            <a:ext cx="4908547" cy="330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13754</TotalTime>
  <Words>834</Words>
  <Application>Microsoft Macintosh PowerPoint</Application>
  <PresentationFormat>On-screen Show (4:3)</PresentationFormat>
  <Paragraphs>190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Food Fraud </vt:lpstr>
      <vt:lpstr>Who is PH7?</vt:lpstr>
      <vt:lpstr>What have we done</vt:lpstr>
      <vt:lpstr>Current field trends</vt:lpstr>
      <vt:lpstr>Lab testing statistics </vt:lpstr>
      <vt:lpstr>A new approach</vt:lpstr>
      <vt:lpstr>PowerPoint Presentation</vt:lpstr>
      <vt:lpstr>William Herschel 1738 - 1822 </vt:lpstr>
      <vt:lpstr>Near Infra Red Spectroscopy</vt:lpstr>
      <vt:lpstr>Some applications of NIR</vt:lpstr>
      <vt:lpstr>December 2015 – First handheld NIR scanner ships</vt:lpstr>
      <vt:lpstr>PowerPoint Presentation</vt:lpstr>
      <vt:lpstr>How does it work</vt:lpstr>
      <vt:lpstr>Recent field test 1 </vt:lpstr>
      <vt:lpstr>Recent field test2</vt:lpstr>
      <vt:lpstr>Public Analyst results</vt:lpstr>
      <vt:lpstr>Instant National Picture</vt:lpstr>
      <vt:lpstr>PowerPoint Presentation</vt:lpstr>
      <vt:lpstr>The ScoresontheDoors effect</vt:lpstr>
      <vt:lpstr>How will this help reduce food fraud?</vt:lpstr>
      <vt:lpstr>So what do we need next?  </vt:lpstr>
      <vt:lpstr>Thank you </vt:lpstr>
    </vt:vector>
  </TitlesOfParts>
  <Company>Transparencydata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Specification</dc:title>
  <dc:creator>Paul Hiscoe</dc:creator>
  <cp:lastModifiedBy>Mark Longstaff</cp:lastModifiedBy>
  <cp:revision>98</cp:revision>
  <cp:lastPrinted>2016-02-15T18:42:34Z</cp:lastPrinted>
  <dcterms:created xsi:type="dcterms:W3CDTF">2016-09-14T16:04:50Z</dcterms:created>
  <dcterms:modified xsi:type="dcterms:W3CDTF">2016-12-06T10:22:09Z</dcterms:modified>
</cp:coreProperties>
</file>