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2" r:id="rId7"/>
    <p:sldId id="261" r:id="rId8"/>
    <p:sldId id="263" r:id="rId9"/>
    <p:sldId id="264" r:id="rId10"/>
    <p:sldId id="265" r:id="rId11"/>
    <p:sldId id="266" r:id="rId12"/>
    <p:sldId id="277" r:id="rId13"/>
    <p:sldId id="267" r:id="rId14"/>
    <p:sldId id="268" r:id="rId15"/>
    <p:sldId id="269" r:id="rId16"/>
    <p:sldId id="270" r:id="rId17"/>
    <p:sldId id="278" r:id="rId18"/>
    <p:sldId id="271" r:id="rId19"/>
    <p:sldId id="272" r:id="rId20"/>
    <p:sldId id="273" r:id="rId21"/>
    <p:sldId id="274"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061B57-0AE8-4576-842C-122D787DE097}" type="datetimeFigureOut">
              <a:rPr lang="en-GB" smtClean="0"/>
              <a:t>21/11/2017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1902962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061B57-0AE8-4576-842C-122D787DE097}" type="datetimeFigureOut">
              <a:rPr lang="en-GB" smtClean="0"/>
              <a:t>21/11/2017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72810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061B57-0AE8-4576-842C-122D787DE097}" type="datetimeFigureOut">
              <a:rPr lang="en-GB" smtClean="0"/>
              <a:t>21/11/2017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565733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061B57-0AE8-4576-842C-122D787DE097}" type="datetimeFigureOut">
              <a:rPr lang="en-GB" smtClean="0"/>
              <a:t>21/11/2017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53161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061B57-0AE8-4576-842C-122D787DE097}" type="datetimeFigureOut">
              <a:rPr lang="en-GB" smtClean="0"/>
              <a:t>21/11/2017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354662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061B57-0AE8-4576-842C-122D787DE097}" type="datetimeFigureOut">
              <a:rPr lang="en-GB" smtClean="0"/>
              <a:t>21/11/2017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84309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061B57-0AE8-4576-842C-122D787DE097}" type="datetimeFigureOut">
              <a:rPr lang="en-GB" smtClean="0"/>
              <a:t>21/11/2017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1391460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061B57-0AE8-4576-842C-122D787DE097}" type="datetimeFigureOut">
              <a:rPr lang="en-GB" smtClean="0"/>
              <a:t>21/11/2017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424151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61B57-0AE8-4576-842C-122D787DE097}" type="datetimeFigureOut">
              <a:rPr lang="en-GB" smtClean="0"/>
              <a:t>21/11/2017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66597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061B57-0AE8-4576-842C-122D787DE097}" type="datetimeFigureOut">
              <a:rPr lang="en-GB" smtClean="0"/>
              <a:t>21/11/2017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1761167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061B57-0AE8-4576-842C-122D787DE097}" type="datetimeFigureOut">
              <a:rPr lang="en-GB" smtClean="0"/>
              <a:t>21/11/2017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8EED33-7C81-431C-B0F5-B75BA722D378}" type="slidenum">
              <a:rPr lang="en-GB" smtClean="0"/>
              <a:t>‹#›</a:t>
            </a:fld>
            <a:endParaRPr lang="en-GB"/>
          </a:p>
        </p:txBody>
      </p:sp>
    </p:spTree>
    <p:extLst>
      <p:ext uri="{BB962C8B-B14F-4D97-AF65-F5344CB8AC3E}">
        <p14:creationId xmlns:p14="http://schemas.microsoft.com/office/powerpoint/2010/main" val="855060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61B57-0AE8-4576-842C-122D787DE097}" type="datetimeFigureOut">
              <a:rPr lang="en-GB" smtClean="0"/>
              <a:t>21/11/2017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8EED33-7C81-431C-B0F5-B75BA722D378}" type="slidenum">
              <a:rPr lang="en-GB" smtClean="0"/>
              <a:t>‹#›</a:t>
            </a:fld>
            <a:endParaRPr lang="en-GB"/>
          </a:p>
        </p:txBody>
      </p:sp>
    </p:spTree>
    <p:extLst>
      <p:ext uri="{BB962C8B-B14F-4D97-AF65-F5344CB8AC3E}">
        <p14:creationId xmlns:p14="http://schemas.microsoft.com/office/powerpoint/2010/main" val="1341539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PHE Revision of Ships Waters Guidance </a:t>
            </a:r>
            <a:endParaRPr lang="en-GB" dirty="0"/>
          </a:p>
        </p:txBody>
      </p:sp>
      <p:sp>
        <p:nvSpPr>
          <p:cNvPr id="3" name="Subtitle 2"/>
          <p:cNvSpPr>
            <a:spLocks noGrp="1"/>
          </p:cNvSpPr>
          <p:nvPr>
            <p:ph type="subTitle" idx="1"/>
          </p:nvPr>
        </p:nvSpPr>
        <p:spPr>
          <a:xfrm>
            <a:off x="1371600" y="3886200"/>
            <a:ext cx="2552328" cy="2135088"/>
          </a:xfrm>
        </p:spPr>
        <p:txBody>
          <a:bodyPr>
            <a:normAutofit/>
          </a:bodyPr>
          <a:lstStyle/>
          <a:p>
            <a:r>
              <a:rPr lang="en-GB" sz="2000" dirty="0" smtClean="0"/>
              <a:t>Allan Johnson</a:t>
            </a:r>
          </a:p>
          <a:p>
            <a:r>
              <a:rPr lang="en-GB" sz="2000" dirty="0" smtClean="0"/>
              <a:t>Out posted Scientist</a:t>
            </a:r>
          </a:p>
          <a:p>
            <a:r>
              <a:rPr lang="en-GB" sz="2000" dirty="0" smtClean="0"/>
              <a:t>PHE, FWEM, Colindale</a:t>
            </a:r>
          </a:p>
          <a:p>
            <a:r>
              <a:rPr lang="en-GB" sz="1600" dirty="0" smtClean="0"/>
              <a:t>Allan.johnson@phe.gov.uk</a:t>
            </a:r>
          </a:p>
          <a:p>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3645478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Legionella- Hot and Cold systems/Hot tubs</a:t>
            </a:r>
            <a:endParaRPr lang="en-GB" dirty="0"/>
          </a:p>
        </p:txBody>
      </p:sp>
      <p:sp>
        <p:nvSpPr>
          <p:cNvPr id="3" name="Content Placeholder 2"/>
          <p:cNvSpPr>
            <a:spLocks noGrp="1"/>
          </p:cNvSpPr>
          <p:nvPr>
            <p:ph idx="1"/>
          </p:nvPr>
        </p:nvSpPr>
        <p:spPr/>
        <p:txBody>
          <a:bodyPr/>
          <a:lstStyle/>
          <a:p>
            <a:r>
              <a:rPr lang="en-GB" b="1" dirty="0" smtClean="0"/>
              <a:t>HSE/PHE Guidance  </a:t>
            </a:r>
          </a:p>
          <a:p>
            <a:pPr lvl="1"/>
            <a:r>
              <a:rPr lang="en-GB" dirty="0" smtClean="0"/>
              <a:t>&lt; 100cfu/1000ml   No action needed</a:t>
            </a:r>
          </a:p>
          <a:p>
            <a:pPr lvl="1"/>
            <a:r>
              <a:rPr lang="en-GB" dirty="0" smtClean="0"/>
              <a:t>&gt;100cfu - &lt;1000cfu/1000ml Resample and review controls</a:t>
            </a:r>
          </a:p>
          <a:p>
            <a:pPr lvl="1"/>
            <a:r>
              <a:rPr lang="en-GB" dirty="0" smtClean="0"/>
              <a:t>&gt;1000cfu/1000ml immediate high level disinfection review of controls</a:t>
            </a:r>
          </a:p>
          <a:p>
            <a:pPr lvl="1"/>
            <a:r>
              <a:rPr lang="en-GB" dirty="0" smtClean="0"/>
              <a:t>High proportion (&gt;20% </a:t>
            </a:r>
            <a:r>
              <a:rPr lang="en-GB" dirty="0" err="1" smtClean="0"/>
              <a:t>ve</a:t>
            </a:r>
            <a:r>
              <a:rPr lang="en-GB" dirty="0" smtClean="0"/>
              <a:t>+ indicates colonisation, review controls, high level disinfection</a:t>
            </a:r>
          </a:p>
        </p:txBody>
      </p:sp>
    </p:spTree>
    <p:extLst>
      <p:ext uri="{BB962C8B-B14F-4D97-AF65-F5344CB8AC3E}">
        <p14:creationId xmlns:p14="http://schemas.microsoft.com/office/powerpoint/2010/main" val="3056443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Legionella</a:t>
            </a:r>
            <a:endParaRPr lang="en-GB" dirty="0"/>
          </a:p>
        </p:txBody>
      </p:sp>
      <p:sp>
        <p:nvSpPr>
          <p:cNvPr id="3" name="Content Placeholder 2"/>
          <p:cNvSpPr>
            <a:spLocks noGrp="1"/>
          </p:cNvSpPr>
          <p:nvPr>
            <p:ph idx="1"/>
          </p:nvPr>
        </p:nvSpPr>
        <p:spPr/>
        <p:txBody>
          <a:bodyPr>
            <a:normAutofit fontScale="92500"/>
          </a:bodyPr>
          <a:lstStyle/>
          <a:p>
            <a:r>
              <a:rPr lang="en-GB" b="1" dirty="0" err="1" smtClean="0"/>
              <a:t>ShipSan</a:t>
            </a:r>
            <a:r>
              <a:rPr lang="en-GB" b="1" dirty="0" smtClean="0"/>
              <a:t> (Based on EWGLI Criteria)</a:t>
            </a:r>
          </a:p>
          <a:p>
            <a:r>
              <a:rPr lang="en-GB" dirty="0" smtClean="0"/>
              <a:t> Hot and cold Systems</a:t>
            </a:r>
          </a:p>
          <a:p>
            <a:pPr lvl="1"/>
            <a:r>
              <a:rPr lang="en-GB" dirty="0" smtClean="0"/>
              <a:t>&lt; 1000 – Under control</a:t>
            </a:r>
          </a:p>
          <a:p>
            <a:pPr lvl="1"/>
            <a:r>
              <a:rPr lang="en-GB" dirty="0" smtClean="0"/>
              <a:t>&gt;1000 - &gt;10,000- If small proportion  10%-20% </a:t>
            </a:r>
            <a:r>
              <a:rPr lang="en-GB" dirty="0" err="1" smtClean="0"/>
              <a:t>ve</a:t>
            </a:r>
            <a:r>
              <a:rPr lang="en-GB" dirty="0" smtClean="0"/>
              <a:t>+ resample</a:t>
            </a:r>
          </a:p>
          <a:p>
            <a:pPr lvl="1"/>
            <a:r>
              <a:rPr lang="en-GB" dirty="0" smtClean="0"/>
              <a:t>&gt;20% resample, review and disinfect</a:t>
            </a:r>
          </a:p>
          <a:p>
            <a:pPr lvl="1"/>
            <a:r>
              <a:rPr lang="en-GB" dirty="0" smtClean="0"/>
              <a:t>&gt;10,000 Immediate review and disinfection</a:t>
            </a:r>
          </a:p>
          <a:p>
            <a:r>
              <a:rPr lang="en-GB" dirty="0" smtClean="0"/>
              <a:t>Hot Tubs - &gt;100 close pool, drain, clean and disinfect keep closed until no positives – 10 days  </a:t>
            </a:r>
            <a:endParaRPr lang="en-GB" dirty="0"/>
          </a:p>
        </p:txBody>
      </p:sp>
    </p:spTree>
    <p:extLst>
      <p:ext uri="{BB962C8B-B14F-4D97-AF65-F5344CB8AC3E}">
        <p14:creationId xmlns:p14="http://schemas.microsoft.com/office/powerpoint/2010/main" val="2479257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Which one?</a:t>
            </a:r>
            <a:endParaRPr lang="en-GB" dirty="0"/>
          </a:p>
        </p:txBody>
      </p:sp>
      <p:sp>
        <p:nvSpPr>
          <p:cNvPr id="3" name="Content Placeholder 2"/>
          <p:cNvSpPr>
            <a:spLocks noGrp="1"/>
          </p:cNvSpPr>
          <p:nvPr>
            <p:ph idx="1"/>
          </p:nvPr>
        </p:nvSpPr>
        <p:spPr/>
        <p:txBody>
          <a:bodyPr/>
          <a:lstStyle/>
          <a:p>
            <a:r>
              <a:rPr lang="en-GB" dirty="0" smtClean="0"/>
              <a:t>Decision will be made by PHE in discussion with PHA’s</a:t>
            </a:r>
            <a:endParaRPr lang="en-GB" dirty="0"/>
          </a:p>
        </p:txBody>
      </p:sp>
    </p:spTree>
    <p:extLst>
      <p:ext uri="{BB962C8B-B14F-4D97-AF65-F5344CB8AC3E}">
        <p14:creationId xmlns:p14="http://schemas.microsoft.com/office/powerpoint/2010/main" val="2368591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Non EU </a:t>
            </a:r>
            <a:r>
              <a:rPr lang="en-GB" dirty="0" err="1" smtClean="0"/>
              <a:t>regs</a:t>
            </a:r>
            <a:r>
              <a:rPr lang="en-GB" dirty="0" smtClean="0"/>
              <a:t> and guidance</a:t>
            </a:r>
            <a:endParaRPr lang="en-GB" dirty="0"/>
          </a:p>
        </p:txBody>
      </p:sp>
      <p:sp>
        <p:nvSpPr>
          <p:cNvPr id="3" name="Content Placeholder 2"/>
          <p:cNvSpPr>
            <a:spLocks noGrp="1"/>
          </p:cNvSpPr>
          <p:nvPr>
            <p:ph idx="1"/>
          </p:nvPr>
        </p:nvSpPr>
        <p:spPr/>
        <p:txBody>
          <a:bodyPr/>
          <a:lstStyle/>
          <a:p>
            <a:r>
              <a:rPr lang="en-GB" dirty="0" smtClean="0"/>
              <a:t>China – Include bacillus spp.</a:t>
            </a:r>
          </a:p>
          <a:p>
            <a:r>
              <a:rPr lang="en-GB" dirty="0" smtClean="0"/>
              <a:t>Other countries?</a:t>
            </a:r>
          </a:p>
          <a:p>
            <a:endParaRPr lang="en-GB" dirty="0"/>
          </a:p>
        </p:txBody>
      </p:sp>
    </p:spTree>
    <p:extLst>
      <p:ext uri="{BB962C8B-B14F-4D97-AF65-F5344CB8AC3E}">
        <p14:creationId xmlns:p14="http://schemas.microsoft.com/office/powerpoint/2010/main" val="2087915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Lay out</a:t>
            </a:r>
            <a:endParaRPr lang="en-GB" dirty="0"/>
          </a:p>
        </p:txBody>
      </p:sp>
      <p:sp>
        <p:nvSpPr>
          <p:cNvPr id="3" name="Content Placeholder 2"/>
          <p:cNvSpPr>
            <a:spLocks noGrp="1"/>
          </p:cNvSpPr>
          <p:nvPr>
            <p:ph idx="1"/>
          </p:nvPr>
        </p:nvSpPr>
        <p:spPr/>
        <p:txBody>
          <a:bodyPr>
            <a:normAutofit/>
          </a:bodyPr>
          <a:lstStyle/>
          <a:p>
            <a:r>
              <a:rPr lang="en-GB" dirty="0" smtClean="0"/>
              <a:t>Basic requirements and parameters – Unlikely to change much fro existing but probably loosing ACC’s </a:t>
            </a:r>
          </a:p>
          <a:p>
            <a:r>
              <a:rPr lang="en-GB" dirty="0" smtClean="0"/>
              <a:t>Additional  sections to cover technical details of systems.</a:t>
            </a:r>
          </a:p>
          <a:p>
            <a:r>
              <a:rPr lang="en-GB" dirty="0" smtClean="0"/>
              <a:t>Will cover all fresh water systems including non potable such as recreational waters.</a:t>
            </a:r>
          </a:p>
        </p:txBody>
      </p:sp>
    </p:spTree>
    <p:extLst>
      <p:ext uri="{BB962C8B-B14F-4D97-AF65-F5344CB8AC3E}">
        <p14:creationId xmlns:p14="http://schemas.microsoft.com/office/powerpoint/2010/main" val="824047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Additions</a:t>
            </a:r>
            <a:endParaRPr lang="en-GB" dirty="0"/>
          </a:p>
        </p:txBody>
      </p:sp>
      <p:sp>
        <p:nvSpPr>
          <p:cNvPr id="3" name="Content Placeholder 2"/>
          <p:cNvSpPr>
            <a:spLocks noGrp="1"/>
          </p:cNvSpPr>
          <p:nvPr>
            <p:ph idx="1"/>
          </p:nvPr>
        </p:nvSpPr>
        <p:spPr/>
        <p:txBody>
          <a:bodyPr>
            <a:normAutofit lnSpcReduction="10000"/>
          </a:bodyPr>
          <a:lstStyle/>
          <a:p>
            <a:r>
              <a:rPr lang="en-GB" dirty="0"/>
              <a:t>Hot and </a:t>
            </a:r>
            <a:r>
              <a:rPr lang="en-GB" dirty="0" smtClean="0"/>
              <a:t>cold system</a:t>
            </a:r>
            <a:endParaRPr lang="en-GB" dirty="0"/>
          </a:p>
          <a:p>
            <a:pPr lvl="1"/>
            <a:r>
              <a:rPr lang="en-GB" dirty="0" smtClean="0"/>
              <a:t>Source – Shore, barge, on board production and “others”</a:t>
            </a:r>
            <a:endParaRPr lang="en-GB" dirty="0"/>
          </a:p>
          <a:p>
            <a:pPr lvl="1"/>
            <a:r>
              <a:rPr lang="en-GB" dirty="0"/>
              <a:t>Storage</a:t>
            </a:r>
          </a:p>
          <a:p>
            <a:pPr lvl="1"/>
            <a:r>
              <a:rPr lang="en-GB" dirty="0" smtClean="0"/>
              <a:t>Disinfection – Cl, ClO2, Ag, UV </a:t>
            </a:r>
            <a:r>
              <a:rPr lang="en-GB" dirty="0" err="1" smtClean="0"/>
              <a:t>etc</a:t>
            </a:r>
            <a:endParaRPr lang="en-GB" dirty="0"/>
          </a:p>
          <a:p>
            <a:pPr lvl="1"/>
            <a:r>
              <a:rPr lang="en-GB" dirty="0" smtClean="0"/>
              <a:t>Distribution – number of systems</a:t>
            </a:r>
          </a:p>
          <a:p>
            <a:r>
              <a:rPr lang="en-GB" dirty="0" smtClean="0"/>
              <a:t>Recreational</a:t>
            </a:r>
          </a:p>
          <a:p>
            <a:r>
              <a:rPr lang="en-GB" dirty="0" smtClean="0"/>
              <a:t>Pools, Hot tubs and fountains</a:t>
            </a:r>
          </a:p>
          <a:p>
            <a:r>
              <a:rPr lang="en-GB" dirty="0" smtClean="0"/>
              <a:t>Some technical waters – Screen wash</a:t>
            </a:r>
            <a:r>
              <a:rPr lang="en-GB" smtClean="0"/>
              <a:t>, laundry,  </a:t>
            </a:r>
            <a:endParaRPr lang="en-GB" dirty="0"/>
          </a:p>
          <a:p>
            <a:endParaRPr lang="en-GB" dirty="0"/>
          </a:p>
        </p:txBody>
      </p:sp>
    </p:spTree>
    <p:extLst>
      <p:ext uri="{BB962C8B-B14F-4D97-AF65-F5344CB8AC3E}">
        <p14:creationId xmlns:p14="http://schemas.microsoft.com/office/powerpoint/2010/main" val="73824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and where</a:t>
            </a:r>
            <a:endParaRPr lang="en-GB" dirty="0"/>
          </a:p>
        </p:txBody>
      </p:sp>
      <p:sp>
        <p:nvSpPr>
          <p:cNvPr id="3" name="Content Placeholder 2"/>
          <p:cNvSpPr>
            <a:spLocks noGrp="1"/>
          </p:cNvSpPr>
          <p:nvPr>
            <p:ph idx="1"/>
          </p:nvPr>
        </p:nvSpPr>
        <p:spPr/>
        <p:txBody>
          <a:bodyPr/>
          <a:lstStyle/>
          <a:p>
            <a:r>
              <a:rPr lang="en-GB" dirty="0" smtClean="0"/>
              <a:t>Each section will have explanation of the key components, what they look like, what they do, what to check.</a:t>
            </a:r>
          </a:p>
          <a:p>
            <a:r>
              <a:rPr lang="en-GB" dirty="0" smtClean="0"/>
              <a:t>Common faults/problems and suggestions on corrective measures</a:t>
            </a:r>
          </a:p>
          <a:p>
            <a:r>
              <a:rPr lang="en-GB" dirty="0" smtClean="0"/>
              <a:t>It will not be another handbook for inspection but a technical reference to assist inspection using WHO/ </a:t>
            </a:r>
            <a:r>
              <a:rPr lang="en-GB" dirty="0" err="1" smtClean="0"/>
              <a:t>ShipSan</a:t>
            </a:r>
            <a:r>
              <a:rPr lang="en-GB" dirty="0" smtClean="0"/>
              <a:t> manuals </a:t>
            </a:r>
            <a:endParaRPr lang="en-GB" dirty="0"/>
          </a:p>
        </p:txBody>
      </p:sp>
    </p:spTree>
    <p:extLst>
      <p:ext uri="{BB962C8B-B14F-4D97-AF65-F5344CB8AC3E}">
        <p14:creationId xmlns:p14="http://schemas.microsoft.com/office/powerpoint/2010/main" val="2595660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Trail</a:t>
            </a:r>
            <a:endParaRPr lang="en-GB" dirty="0"/>
          </a:p>
        </p:txBody>
      </p:sp>
      <p:sp>
        <p:nvSpPr>
          <p:cNvPr id="3" name="Content Placeholder 2"/>
          <p:cNvSpPr>
            <a:spLocks noGrp="1"/>
          </p:cNvSpPr>
          <p:nvPr>
            <p:ph idx="1"/>
          </p:nvPr>
        </p:nvSpPr>
        <p:spPr/>
        <p:txBody>
          <a:bodyPr/>
          <a:lstStyle/>
          <a:p>
            <a:r>
              <a:rPr lang="en-GB" dirty="0" smtClean="0"/>
              <a:t>The intention is after production of draft to “test drive it”</a:t>
            </a:r>
          </a:p>
          <a:p>
            <a:r>
              <a:rPr lang="en-GB" dirty="0" smtClean="0"/>
              <a:t>PHO’s with experience</a:t>
            </a:r>
          </a:p>
          <a:p>
            <a:r>
              <a:rPr lang="en-GB" dirty="0" smtClean="0"/>
              <a:t>PHO’s with little experience</a:t>
            </a:r>
          </a:p>
          <a:p>
            <a:r>
              <a:rPr lang="en-GB" dirty="0" smtClean="0"/>
              <a:t>Students with no experience</a:t>
            </a:r>
          </a:p>
          <a:p>
            <a:r>
              <a:rPr lang="en-GB" dirty="0" smtClean="0"/>
              <a:t>If it works </a:t>
            </a:r>
            <a:r>
              <a:rPr lang="en-GB" smtClean="0"/>
              <a:t>first time……………………………….</a:t>
            </a:r>
            <a:endParaRPr lang="en-GB" dirty="0"/>
          </a:p>
        </p:txBody>
      </p:sp>
    </p:spTree>
    <p:extLst>
      <p:ext uri="{BB962C8B-B14F-4D97-AF65-F5344CB8AC3E}">
        <p14:creationId xmlns:p14="http://schemas.microsoft.com/office/powerpoint/2010/main" val="3211068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95536" y="1484784"/>
            <a:ext cx="8640960" cy="5078313"/>
          </a:xfrm>
          <a:prstGeom prst="rect">
            <a:avLst/>
          </a:prstGeom>
        </p:spPr>
        <p:txBody>
          <a:bodyPr wrap="square">
            <a:spAutoFit/>
          </a:bodyPr>
          <a:lstStyle/>
          <a:p>
            <a:r>
              <a:rPr lang="en-GB" b="1" u="sng" dirty="0"/>
              <a:t>Source</a:t>
            </a:r>
            <a:endParaRPr lang="en-GB" dirty="0"/>
          </a:p>
          <a:p>
            <a:r>
              <a:rPr lang="en-GB" dirty="0"/>
              <a:t>Potable water can be bunkered by a number of means:</a:t>
            </a:r>
          </a:p>
          <a:p>
            <a:r>
              <a:rPr lang="en-GB" u="sng" dirty="0"/>
              <a:t>Shore supply</a:t>
            </a:r>
            <a:r>
              <a:rPr lang="en-GB" dirty="0"/>
              <a:t>.</a:t>
            </a:r>
          </a:p>
          <a:p>
            <a:r>
              <a:rPr lang="en-GB" dirty="0"/>
              <a:t>In EU countries the quality of potable water must conform to the European Water Directive which set out microbiological criteria of absence of E.coli, coliforms and Enterococci, in addition it sets limits for ACC’s (Aerobic Colony Count) however, as these standards are set for mains piped supply and not water from storage tanks therefore it is not considered that ACC’s should be tested for in ships waters as, particularly on cruise ships large volumes are stored sometimes for extended periods and so ACC’s are likely to be present. The exception to this would be in circumstances where water is tested on a weekly basis where ACC’s could be a useful indicator when used to show trends.</a:t>
            </a:r>
          </a:p>
          <a:p>
            <a:r>
              <a:rPr lang="en-GB" dirty="0"/>
              <a:t>Ships should request evidence, by means of a recent laboratory report, from the port, or in the case of inland vessels the owner of the dock or berth, of bunkering prior to accepting water. In the absence of a recent satisfactory report bunkering should be declined or the supply chlorinated at the higher level during and after bunkering to ensure quality.</a:t>
            </a:r>
          </a:p>
          <a:p>
            <a:r>
              <a:rPr lang="en-GB" dirty="0"/>
              <a:t>The ship should record the port of bunkering, date and time of commencement of bunkering, the quantity taken in m3 or tonnes, the date and time of bunkering completion in the ships log or a log for this specific activity.</a:t>
            </a:r>
          </a:p>
        </p:txBody>
      </p:sp>
    </p:spTree>
    <p:extLst>
      <p:ext uri="{BB962C8B-B14F-4D97-AF65-F5344CB8AC3E}">
        <p14:creationId xmlns:p14="http://schemas.microsoft.com/office/powerpoint/2010/main" val="503583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548681"/>
            <a:ext cx="8208911"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376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Revise</a:t>
            </a:r>
            <a:endParaRPr lang="en-GB" dirty="0"/>
          </a:p>
        </p:txBody>
      </p:sp>
      <p:sp>
        <p:nvSpPr>
          <p:cNvPr id="3" name="Content Placeholder 2"/>
          <p:cNvSpPr>
            <a:spLocks noGrp="1"/>
          </p:cNvSpPr>
          <p:nvPr>
            <p:ph idx="1"/>
          </p:nvPr>
        </p:nvSpPr>
        <p:spPr/>
        <p:txBody>
          <a:bodyPr>
            <a:normAutofit lnSpcReduction="10000"/>
          </a:bodyPr>
          <a:lstStyle/>
          <a:p>
            <a:r>
              <a:rPr lang="en-GB" dirty="0" smtClean="0"/>
              <a:t>Guidelines </a:t>
            </a:r>
            <a:r>
              <a:rPr lang="en-GB" dirty="0"/>
              <a:t>For Water Quality On Board Merchant Ships Including Passenger </a:t>
            </a:r>
            <a:r>
              <a:rPr lang="en-GB" dirty="0" smtClean="0"/>
              <a:t>Vessels- published 2003</a:t>
            </a:r>
          </a:p>
          <a:p>
            <a:pPr marL="0" indent="0">
              <a:buNone/>
            </a:pPr>
            <a:r>
              <a:rPr lang="en-GB" dirty="0" smtClean="0"/>
              <a:t>Since which-</a:t>
            </a:r>
          </a:p>
          <a:p>
            <a:r>
              <a:rPr lang="en-GB" dirty="0" smtClean="0"/>
              <a:t>International </a:t>
            </a:r>
            <a:r>
              <a:rPr lang="en-GB" dirty="0"/>
              <a:t>Health Regulations (2005</a:t>
            </a:r>
            <a:r>
              <a:rPr lang="en-GB" dirty="0" smtClean="0"/>
              <a:t>) – Ship sanitation certificate mandatory from 2007</a:t>
            </a:r>
          </a:p>
          <a:p>
            <a:r>
              <a:rPr lang="en-GB" dirty="0" smtClean="0"/>
              <a:t>EU -</a:t>
            </a:r>
            <a:r>
              <a:rPr lang="en-GB" dirty="0" err="1" smtClean="0"/>
              <a:t>ShipSan</a:t>
            </a:r>
            <a:r>
              <a:rPr lang="en-GB" dirty="0" smtClean="0"/>
              <a:t> Project – Started 2013</a:t>
            </a:r>
          </a:p>
          <a:p>
            <a:r>
              <a:rPr lang="en-GB" dirty="0" smtClean="0"/>
              <a:t>MGN 525- Guidelines for the provision of Food and Fresh Water 2015</a:t>
            </a:r>
          </a:p>
          <a:p>
            <a:endParaRPr lang="en-GB" dirty="0"/>
          </a:p>
        </p:txBody>
      </p:sp>
    </p:spTree>
    <p:extLst>
      <p:ext uri="{BB962C8B-B14F-4D97-AF65-F5344CB8AC3E}">
        <p14:creationId xmlns:p14="http://schemas.microsoft.com/office/powerpoint/2010/main" val="2756560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484784"/>
            <a:ext cx="3489697"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99592" y="1997839"/>
            <a:ext cx="3672408" cy="2862322"/>
          </a:xfrm>
          <a:prstGeom prst="rect">
            <a:avLst/>
          </a:prstGeom>
        </p:spPr>
        <p:txBody>
          <a:bodyPr wrap="square">
            <a:spAutoFit/>
          </a:bodyPr>
          <a:lstStyle/>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Seawater feed</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2. Heating medium in</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3. Heating medium out</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4. Seawater cooling in</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5. Seawater cooling out</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6. Fresh water out</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7. Evaporated steam</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8. Demister</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9. Condenser</a:t>
            </a:r>
            <a:endParaRPr lang="en-GB" sz="1600" dirty="0">
              <a:latin typeface="Times New Roman"/>
              <a:ea typeface="Times New Roman"/>
            </a:endParaRPr>
          </a:p>
          <a:p>
            <a:pPr marL="342900" lvl="0" indent="-342900" eaLnBrk="0" fontAlgn="base" hangingPunct="0">
              <a:lnSpc>
                <a:spcPct val="90000"/>
              </a:lnSpc>
              <a:spcAft>
                <a:spcPts val="0"/>
              </a:spcAft>
              <a:buFont typeface="Wingdings"/>
              <a:buChar char=""/>
              <a:tabLst>
                <a:tab pos="228600" algn="l"/>
              </a:tabLst>
            </a:pPr>
            <a:r>
              <a:rPr lang="en-GB" dirty="0">
                <a:solidFill>
                  <a:srgbClr val="000000"/>
                </a:solidFill>
                <a:latin typeface="Verdana"/>
                <a:ea typeface="Times New Roman"/>
                <a:cs typeface="Times New Roman"/>
              </a:rPr>
              <a:t>10. Evaporator</a:t>
            </a:r>
            <a:endParaRPr lang="en-GB" sz="1600" dirty="0">
              <a:latin typeface="Times New Roman"/>
              <a:ea typeface="Times New Roman"/>
            </a:endParaRPr>
          </a:p>
          <a:p>
            <a:r>
              <a:rPr lang="en-GB" dirty="0">
                <a:solidFill>
                  <a:srgbClr val="000000"/>
                </a:solidFill>
                <a:latin typeface="Verdana"/>
                <a:ea typeface="Calibri"/>
                <a:cs typeface="Times New Roman"/>
              </a:rPr>
              <a:t>11. Brine out</a:t>
            </a:r>
            <a:endParaRPr lang="en-GB" dirty="0"/>
          </a:p>
        </p:txBody>
      </p:sp>
    </p:spTree>
    <p:extLst>
      <p:ext uri="{BB962C8B-B14F-4D97-AF65-F5344CB8AC3E}">
        <p14:creationId xmlns:p14="http://schemas.microsoft.com/office/powerpoint/2010/main" val="4267096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Ships Flash evaporators"/>
          <p:cNvPicPr/>
          <p:nvPr/>
        </p:nvPicPr>
        <p:blipFill>
          <a:blip r:embed="rId2">
            <a:extLst>
              <a:ext uri="{28A0092B-C50C-407E-A947-70E740481C1C}">
                <a14:useLocalDpi xmlns:a14="http://schemas.microsoft.com/office/drawing/2010/main" val="0"/>
              </a:ext>
            </a:extLst>
          </a:blip>
          <a:srcRect/>
          <a:stretch>
            <a:fillRect/>
          </a:stretch>
        </p:blipFill>
        <p:spPr bwMode="auto">
          <a:xfrm>
            <a:off x="1717040" y="1653222"/>
            <a:ext cx="5709920" cy="3551555"/>
          </a:xfrm>
          <a:prstGeom prst="rect">
            <a:avLst/>
          </a:prstGeom>
          <a:noFill/>
          <a:ln>
            <a:noFill/>
          </a:ln>
        </p:spPr>
      </p:pic>
      <p:sp>
        <p:nvSpPr>
          <p:cNvPr id="3" name="Rectangle 2"/>
          <p:cNvSpPr/>
          <p:nvPr/>
        </p:nvSpPr>
        <p:spPr>
          <a:xfrm>
            <a:off x="1979712" y="1124745"/>
            <a:ext cx="4878288" cy="646331"/>
          </a:xfrm>
          <a:prstGeom prst="rect">
            <a:avLst/>
          </a:prstGeom>
        </p:spPr>
        <p:txBody>
          <a:bodyPr wrap="square">
            <a:spAutoFit/>
          </a:bodyPr>
          <a:lstStyle/>
          <a:p>
            <a:r>
              <a:rPr lang="en-GB" dirty="0"/>
              <a:t>On large vessels such as cruise ships they may use “flash evaporators” </a:t>
            </a:r>
          </a:p>
        </p:txBody>
      </p:sp>
    </p:spTree>
    <p:extLst>
      <p:ext uri="{BB962C8B-B14F-4D97-AF65-F5344CB8AC3E}">
        <p14:creationId xmlns:p14="http://schemas.microsoft.com/office/powerpoint/2010/main" val="375592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577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r>
              <a:rPr lang="en-GB" dirty="0" smtClean="0"/>
              <a:t>            </a:t>
            </a:r>
            <a:r>
              <a:rPr lang="en-GB" sz="4400" dirty="0" smtClean="0"/>
              <a:t>Thanks for your attention</a:t>
            </a:r>
            <a:endParaRPr lang="en-GB" sz="4400" dirty="0"/>
          </a:p>
        </p:txBody>
      </p:sp>
    </p:spTree>
    <p:extLst>
      <p:ext uri="{BB962C8B-B14F-4D97-AF65-F5344CB8AC3E}">
        <p14:creationId xmlns:p14="http://schemas.microsoft.com/office/powerpoint/2010/main" val="4118030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Need to be consistent</a:t>
            </a:r>
            <a:endParaRPr lang="en-GB" dirty="0"/>
          </a:p>
        </p:txBody>
      </p:sp>
      <p:sp>
        <p:nvSpPr>
          <p:cNvPr id="3" name="Content Placeholder 2"/>
          <p:cNvSpPr>
            <a:spLocks noGrp="1"/>
          </p:cNvSpPr>
          <p:nvPr>
            <p:ph idx="1"/>
          </p:nvPr>
        </p:nvSpPr>
        <p:spPr/>
        <p:txBody>
          <a:bodyPr/>
          <a:lstStyle/>
          <a:p>
            <a:pPr marL="0" indent="0">
              <a:buNone/>
            </a:pPr>
            <a:r>
              <a:rPr lang="en-GB" dirty="0" smtClean="0"/>
              <a:t>With requirements of:-</a:t>
            </a:r>
          </a:p>
          <a:p>
            <a:r>
              <a:rPr lang="en-GB" dirty="0" smtClean="0"/>
              <a:t>WHO</a:t>
            </a:r>
          </a:p>
          <a:p>
            <a:r>
              <a:rPr lang="en-GB" dirty="0" smtClean="0"/>
              <a:t>ILO</a:t>
            </a:r>
          </a:p>
          <a:p>
            <a:r>
              <a:rPr lang="en-GB" dirty="0" smtClean="0"/>
              <a:t>MCA</a:t>
            </a:r>
          </a:p>
          <a:p>
            <a:endParaRPr lang="en-GB" dirty="0" smtClean="0"/>
          </a:p>
          <a:p>
            <a:pPr marL="0" indent="0">
              <a:buNone/>
            </a:pPr>
            <a:endParaRPr lang="en-GB" dirty="0"/>
          </a:p>
        </p:txBody>
      </p:sp>
    </p:spTree>
    <p:extLst>
      <p:ext uri="{BB962C8B-B14F-4D97-AF65-F5344CB8AC3E}">
        <p14:creationId xmlns:p14="http://schemas.microsoft.com/office/powerpoint/2010/main" val="60368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 of review</a:t>
            </a:r>
            <a:endParaRPr lang="en-GB" dirty="0"/>
          </a:p>
        </p:txBody>
      </p:sp>
      <p:sp>
        <p:nvSpPr>
          <p:cNvPr id="3" name="Content Placeholder 2"/>
          <p:cNvSpPr>
            <a:spLocks noGrp="1"/>
          </p:cNvSpPr>
          <p:nvPr>
            <p:ph idx="1"/>
          </p:nvPr>
        </p:nvSpPr>
        <p:spPr/>
        <p:txBody>
          <a:bodyPr>
            <a:normAutofit lnSpcReduction="10000"/>
          </a:bodyPr>
          <a:lstStyle/>
          <a:p>
            <a:r>
              <a:rPr lang="en-GB" dirty="0" smtClean="0"/>
              <a:t>Ensure that the guidance is not in contradiction of international and EU guidance.</a:t>
            </a:r>
          </a:p>
          <a:p>
            <a:r>
              <a:rPr lang="en-GB" dirty="0" smtClean="0"/>
              <a:t>Is relevant to all vessels, including those outside the scope of regulations and other guidance i.e. Commercial Inland vessels and craft under 24 metres</a:t>
            </a:r>
          </a:p>
          <a:p>
            <a:r>
              <a:rPr lang="en-GB" dirty="0" smtClean="0"/>
              <a:t>Ensure that gastrointestinal and respiratory organisms are covered</a:t>
            </a:r>
            <a:endParaRPr lang="en-GB" dirty="0"/>
          </a:p>
        </p:txBody>
      </p:sp>
    </p:spTree>
    <p:extLst>
      <p:ext uri="{BB962C8B-B14F-4D97-AF65-F5344CB8AC3E}">
        <p14:creationId xmlns:p14="http://schemas.microsoft.com/office/powerpoint/2010/main" val="2299764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a:t>
            </a:r>
            <a:endParaRPr lang="en-GB" dirty="0"/>
          </a:p>
        </p:txBody>
      </p:sp>
      <p:sp>
        <p:nvSpPr>
          <p:cNvPr id="3" name="Content Placeholder 2"/>
          <p:cNvSpPr>
            <a:spLocks noGrp="1"/>
          </p:cNvSpPr>
          <p:nvPr>
            <p:ph idx="1"/>
          </p:nvPr>
        </p:nvSpPr>
        <p:spPr/>
        <p:txBody>
          <a:bodyPr/>
          <a:lstStyle/>
          <a:p>
            <a:r>
              <a:rPr lang="en-GB" dirty="0" smtClean="0"/>
              <a:t>Micro criteria</a:t>
            </a:r>
          </a:p>
          <a:p>
            <a:pPr lvl="1"/>
            <a:r>
              <a:rPr lang="en-GB" dirty="0" smtClean="0"/>
              <a:t>What criteria is </a:t>
            </a:r>
            <a:r>
              <a:rPr lang="en-GB" dirty="0" err="1" smtClean="0"/>
              <a:t>relevent</a:t>
            </a:r>
            <a:r>
              <a:rPr lang="en-GB" dirty="0" smtClean="0"/>
              <a:t>?</a:t>
            </a:r>
          </a:p>
          <a:p>
            <a:r>
              <a:rPr lang="en-GB" dirty="0" smtClean="0"/>
              <a:t>EU Directive? – Aimed at mains water supply not stored water</a:t>
            </a:r>
          </a:p>
          <a:p>
            <a:endParaRPr lang="en-GB" dirty="0"/>
          </a:p>
        </p:txBody>
      </p:sp>
    </p:spTree>
    <p:extLst>
      <p:ext uri="{BB962C8B-B14F-4D97-AF65-F5344CB8AC3E}">
        <p14:creationId xmlns:p14="http://schemas.microsoft.com/office/powerpoint/2010/main" val="4179921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EU Drinking Water Directive Criteria</a:t>
            </a:r>
            <a:endParaRPr lang="en-GB" dirty="0"/>
          </a:p>
        </p:txBody>
      </p:sp>
      <p:sp>
        <p:nvSpPr>
          <p:cNvPr id="3" name="Content Placeholder 2"/>
          <p:cNvSpPr>
            <a:spLocks noGrp="1"/>
          </p:cNvSpPr>
          <p:nvPr>
            <p:ph idx="1"/>
          </p:nvPr>
        </p:nvSpPr>
        <p:spPr/>
        <p:txBody>
          <a:bodyPr>
            <a:normAutofit/>
          </a:bodyPr>
          <a:lstStyle/>
          <a:p>
            <a:pPr marL="0" indent="0">
              <a:buNone/>
            </a:pPr>
            <a:r>
              <a:rPr lang="en-GB" sz="1800" dirty="0" smtClean="0"/>
              <a:t>ANNEX I PARAMETERS AND PARAMETRIC VALUES</a:t>
            </a:r>
          </a:p>
          <a:p>
            <a:pPr marL="0" indent="0">
              <a:buNone/>
            </a:pPr>
            <a:r>
              <a:rPr lang="en-GB" sz="1800" dirty="0" smtClean="0"/>
              <a:t> PART A </a:t>
            </a:r>
          </a:p>
          <a:p>
            <a:pPr marL="0" indent="0">
              <a:buNone/>
            </a:pPr>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val="373510669"/>
              </p:ext>
            </p:extLst>
          </p:nvPr>
        </p:nvGraphicFramePr>
        <p:xfrm>
          <a:off x="179512" y="1268760"/>
          <a:ext cx="8784976" cy="5669280"/>
        </p:xfrm>
        <a:graphic>
          <a:graphicData uri="http://schemas.openxmlformats.org/drawingml/2006/table">
            <a:tbl>
              <a:tblPr firstRow="1" bandRow="1">
                <a:tableStyleId>{5C22544A-7EE6-4342-B048-85BDC9FD1C3A}</a:tableStyleId>
              </a:tblPr>
              <a:tblGrid>
                <a:gridCol w="4320480"/>
                <a:gridCol w="4464496"/>
              </a:tblGrid>
              <a:tr h="318893">
                <a:tc>
                  <a:txBody>
                    <a:bodyPr/>
                    <a:lstStyle/>
                    <a:p>
                      <a:r>
                        <a:rPr lang="en-GB" dirty="0" smtClean="0"/>
                        <a:t>Annex 1</a:t>
                      </a:r>
                      <a:endParaRPr lang="en-GB" dirty="0"/>
                    </a:p>
                  </a:txBody>
                  <a:tcPr/>
                </a:tc>
                <a:tc>
                  <a:txBody>
                    <a:bodyPr/>
                    <a:lstStyle/>
                    <a:p>
                      <a:endParaRPr lang="en-GB"/>
                    </a:p>
                  </a:txBody>
                  <a:tcPr/>
                </a:tc>
              </a:tr>
              <a:tr h="318893">
                <a:tc>
                  <a:txBody>
                    <a:bodyPr/>
                    <a:lstStyle/>
                    <a:p>
                      <a:r>
                        <a:rPr lang="en-GB" dirty="0" smtClean="0"/>
                        <a:t>Parameters and Parametric values</a:t>
                      </a:r>
                      <a:endParaRPr lang="en-GB" dirty="0"/>
                    </a:p>
                  </a:txBody>
                  <a:tcPr/>
                </a:tc>
                <a:tc>
                  <a:txBody>
                    <a:bodyPr/>
                    <a:lstStyle/>
                    <a:p>
                      <a:endParaRPr lang="en-GB"/>
                    </a:p>
                  </a:txBody>
                  <a:tcPr/>
                </a:tc>
              </a:tr>
              <a:tr h="348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Part A</a:t>
                      </a:r>
                      <a:endParaRPr lang="en-GB" dirty="0"/>
                    </a:p>
                  </a:txBody>
                  <a:tcPr/>
                </a:tc>
                <a:tc>
                  <a:txBody>
                    <a:bodyPr/>
                    <a:lstStyle/>
                    <a:p>
                      <a:endParaRPr lang="en-GB"/>
                    </a:p>
                  </a:txBody>
                  <a:tcPr/>
                </a:tc>
              </a:tr>
              <a:tr h="318893">
                <a:tc>
                  <a:txBody>
                    <a:bodyPr/>
                    <a:lstStyle/>
                    <a:p>
                      <a:r>
                        <a:rPr lang="en-GB" dirty="0" smtClean="0"/>
                        <a:t>Microbiological Parameters</a:t>
                      </a:r>
                      <a:endParaRPr lang="en-GB" dirty="0"/>
                    </a:p>
                  </a:txBody>
                  <a:tcPr/>
                </a:tc>
                <a:tc>
                  <a:txBody>
                    <a:bodyPr/>
                    <a:lstStyle/>
                    <a:p>
                      <a:endParaRPr lang="en-GB"/>
                    </a:p>
                  </a:txBody>
                  <a:tcPr/>
                </a:tc>
              </a:tr>
              <a:tr h="318893">
                <a:tc>
                  <a:txBody>
                    <a:bodyPr/>
                    <a:lstStyle/>
                    <a:p>
                      <a:r>
                        <a:rPr lang="en-GB" smtClean="0"/>
                        <a:t>Parameter </a:t>
                      </a:r>
                      <a:endParaRPr lang="en-GB" dirty="0"/>
                    </a:p>
                  </a:txBody>
                  <a:tcPr/>
                </a:tc>
                <a:tc>
                  <a:txBody>
                    <a:bodyPr/>
                    <a:lstStyle/>
                    <a:p>
                      <a:r>
                        <a:rPr lang="en-GB" dirty="0" smtClean="0"/>
                        <a:t>Parametric value (number/100 ml)</a:t>
                      </a:r>
                      <a:endParaRPr lang="en-GB" dirty="0"/>
                    </a:p>
                  </a:txBody>
                  <a:tcPr/>
                </a:tc>
              </a:tr>
              <a:tr h="318893">
                <a:tc>
                  <a:txBody>
                    <a:bodyPr/>
                    <a:lstStyle/>
                    <a:p>
                      <a:r>
                        <a:rPr lang="en-GB" dirty="0" smtClean="0"/>
                        <a:t>Escherichia coli (E. coli)</a:t>
                      </a:r>
                      <a:endParaRPr lang="en-GB" dirty="0"/>
                    </a:p>
                  </a:txBody>
                  <a:tcPr/>
                </a:tc>
                <a:tc>
                  <a:txBody>
                    <a:bodyPr/>
                    <a:lstStyle/>
                    <a:p>
                      <a:r>
                        <a:rPr lang="en-GB" dirty="0" smtClean="0"/>
                        <a:t> 0</a:t>
                      </a:r>
                      <a:endParaRPr lang="en-GB" dirty="0"/>
                    </a:p>
                  </a:txBody>
                  <a:tcPr/>
                </a:tc>
              </a:tr>
              <a:tr h="318893">
                <a:tc>
                  <a:txBody>
                    <a:bodyPr/>
                    <a:lstStyle/>
                    <a:p>
                      <a:r>
                        <a:rPr lang="en-GB" dirty="0" smtClean="0"/>
                        <a:t>Enterococci</a:t>
                      </a:r>
                      <a:endParaRPr lang="en-GB" dirty="0"/>
                    </a:p>
                  </a:txBody>
                  <a:tcPr/>
                </a:tc>
                <a:tc>
                  <a:txBody>
                    <a:bodyPr/>
                    <a:lstStyle/>
                    <a:p>
                      <a:r>
                        <a:rPr lang="en-GB" dirty="0" smtClean="0"/>
                        <a:t> 0</a:t>
                      </a:r>
                      <a:endParaRPr lang="en-GB" dirty="0"/>
                    </a:p>
                  </a:txBody>
                  <a:tcPr/>
                </a:tc>
              </a:tr>
              <a:tr h="318893">
                <a:tc>
                  <a:txBody>
                    <a:bodyPr/>
                    <a:lstStyle/>
                    <a:p>
                      <a:r>
                        <a:rPr lang="en-GB" smtClean="0"/>
                        <a:t>The following applies to water offered for sale in bottles or containers:</a:t>
                      </a:r>
                      <a:endParaRPr lang="en-GB"/>
                    </a:p>
                  </a:txBody>
                  <a:tcPr/>
                </a:tc>
                <a:tc>
                  <a:txBody>
                    <a:bodyPr/>
                    <a:lstStyle/>
                    <a:p>
                      <a:endParaRPr lang="en-GB"/>
                    </a:p>
                  </a:txBody>
                  <a:tcPr/>
                </a:tc>
              </a:tr>
              <a:tr h="318893">
                <a:tc>
                  <a:txBody>
                    <a:bodyPr/>
                    <a:lstStyle/>
                    <a:p>
                      <a:r>
                        <a:rPr lang="en-GB" dirty="0" smtClean="0"/>
                        <a:t>Escherichia coli   (E. coli)</a:t>
                      </a:r>
                      <a:endParaRPr lang="en-GB" dirty="0"/>
                    </a:p>
                  </a:txBody>
                  <a:tcPr/>
                </a:tc>
                <a:tc>
                  <a:txBody>
                    <a:bodyPr/>
                    <a:lstStyle/>
                    <a:p>
                      <a:r>
                        <a:rPr lang="en-GB" dirty="0" smtClean="0"/>
                        <a:t>0/250 ml</a:t>
                      </a:r>
                      <a:endParaRPr lang="en-GB" dirty="0"/>
                    </a:p>
                  </a:txBody>
                  <a:tcPr/>
                </a:tc>
              </a:tr>
              <a:tr h="318893">
                <a:tc>
                  <a:txBody>
                    <a:bodyPr/>
                    <a:lstStyle/>
                    <a:p>
                      <a:r>
                        <a:rPr lang="en-GB" dirty="0" smtClean="0"/>
                        <a:t>Enterococci</a:t>
                      </a:r>
                      <a:endParaRPr lang="en-GB" dirty="0"/>
                    </a:p>
                  </a:txBody>
                  <a:tcPr/>
                </a:tc>
                <a:tc>
                  <a:txBody>
                    <a:bodyPr/>
                    <a:lstStyle/>
                    <a:p>
                      <a:r>
                        <a:rPr lang="en-GB" dirty="0" smtClean="0"/>
                        <a:t>0/250 ml</a:t>
                      </a:r>
                      <a:endParaRPr lang="en-GB" dirty="0"/>
                    </a:p>
                  </a:txBody>
                  <a:tcPr/>
                </a:tc>
              </a:tr>
              <a:tr h="318893">
                <a:tc>
                  <a:txBody>
                    <a:bodyPr/>
                    <a:lstStyle/>
                    <a:p>
                      <a:r>
                        <a:rPr lang="en-GB" dirty="0" smtClean="0"/>
                        <a:t>Pseudomonas aeruginosa</a:t>
                      </a:r>
                      <a:endParaRPr lang="en-GB" dirty="0"/>
                    </a:p>
                  </a:txBody>
                  <a:tcPr/>
                </a:tc>
                <a:tc>
                  <a:txBody>
                    <a:bodyPr/>
                    <a:lstStyle/>
                    <a:p>
                      <a:r>
                        <a:rPr lang="en-GB" dirty="0" smtClean="0"/>
                        <a:t>0/250 ml (If source influenced</a:t>
                      </a:r>
                      <a:r>
                        <a:rPr lang="en-GB" baseline="0" dirty="0" smtClean="0"/>
                        <a:t> by surface waters)</a:t>
                      </a:r>
                      <a:endParaRPr lang="en-GB" dirty="0"/>
                    </a:p>
                  </a:txBody>
                  <a:tcPr/>
                </a:tc>
              </a:tr>
              <a:tr h="318893">
                <a:tc>
                  <a:txBody>
                    <a:bodyPr/>
                    <a:lstStyle/>
                    <a:p>
                      <a:r>
                        <a:rPr lang="en-GB" dirty="0" smtClean="0"/>
                        <a:t>Colony  count 22°C</a:t>
                      </a:r>
                      <a:endParaRPr lang="en-GB" dirty="0"/>
                    </a:p>
                  </a:txBody>
                  <a:tcPr/>
                </a:tc>
                <a:tc>
                  <a:txBody>
                    <a:bodyPr/>
                    <a:lstStyle/>
                    <a:p>
                      <a:r>
                        <a:rPr lang="en-GB" dirty="0" smtClean="0"/>
                        <a:t>100/ml</a:t>
                      </a:r>
                      <a:endParaRPr lang="en-GB" dirty="0"/>
                    </a:p>
                  </a:txBody>
                  <a:tcPr/>
                </a:tc>
              </a:tr>
              <a:tr h="318893">
                <a:tc>
                  <a:txBody>
                    <a:bodyPr/>
                    <a:lstStyle/>
                    <a:p>
                      <a:r>
                        <a:rPr lang="en-GB" dirty="0" smtClean="0"/>
                        <a:t>Colony count 37°C</a:t>
                      </a:r>
                      <a:endParaRPr lang="en-GB" dirty="0"/>
                    </a:p>
                  </a:txBody>
                  <a:tcPr/>
                </a:tc>
                <a:tc>
                  <a:txBody>
                    <a:bodyPr/>
                    <a:lstStyle/>
                    <a:p>
                      <a:r>
                        <a:rPr lang="en-GB" dirty="0" smtClean="0"/>
                        <a:t>20/ml</a:t>
                      </a:r>
                      <a:endParaRPr lang="en-GB" dirty="0"/>
                    </a:p>
                  </a:txBody>
                  <a:tcPr/>
                </a:tc>
              </a:tr>
              <a:tr h="318893">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1939293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Bottled Water </a:t>
            </a:r>
            <a:r>
              <a:rPr lang="en-GB" dirty="0" err="1" smtClean="0"/>
              <a:t>Regs</a:t>
            </a:r>
            <a:r>
              <a:rPr lang="en-GB" dirty="0" smtClean="0"/>
              <a:t> Criteria</a:t>
            </a:r>
            <a:endParaRPr lang="en-GB" dirty="0"/>
          </a:p>
        </p:txBody>
      </p:sp>
      <p:sp>
        <p:nvSpPr>
          <p:cNvPr id="3" name="Content Placeholder 2"/>
          <p:cNvSpPr>
            <a:spLocks noGrp="1"/>
          </p:cNvSpPr>
          <p:nvPr>
            <p:ph idx="1"/>
          </p:nvPr>
        </p:nvSpPr>
        <p:spPr/>
        <p:txBody>
          <a:bodyPr>
            <a:normAutofit lnSpcReduction="10000"/>
          </a:bodyPr>
          <a:lstStyle/>
          <a:p>
            <a:r>
              <a:rPr lang="en-GB" sz="2400" dirty="0" smtClean="0"/>
              <a:t>quantitative determination of the indicators of faecal contamination, </a:t>
            </a:r>
          </a:p>
          <a:p>
            <a:pPr marL="0" indent="0">
              <a:buNone/>
            </a:pPr>
            <a:r>
              <a:rPr lang="en-GB" sz="2400" dirty="0" smtClean="0"/>
              <a:t>showing absence of:</a:t>
            </a:r>
          </a:p>
          <a:p>
            <a:r>
              <a:rPr lang="en-GB" sz="2400" dirty="0" smtClean="0"/>
              <a:t>Escherichia coli and other coliforms in 250 ml;</a:t>
            </a:r>
          </a:p>
          <a:p>
            <a:r>
              <a:rPr lang="en-GB" sz="2400" dirty="0" smtClean="0"/>
              <a:t> Faecal streptococci in 250 ml; </a:t>
            </a:r>
          </a:p>
          <a:p>
            <a:r>
              <a:rPr lang="en-GB" sz="2400" dirty="0" err="1" smtClean="0"/>
              <a:t>Sporulated</a:t>
            </a:r>
            <a:r>
              <a:rPr lang="en-GB" sz="2400" dirty="0" smtClean="0"/>
              <a:t> sulphite-reducing anaerobes in 50 ml; </a:t>
            </a:r>
          </a:p>
          <a:p>
            <a:r>
              <a:rPr lang="en-GB" sz="2400" dirty="0" smtClean="0"/>
              <a:t>and Pseudomonas aeruginosa in 250 ml.</a:t>
            </a:r>
          </a:p>
          <a:p>
            <a:pPr marL="0" indent="0">
              <a:buNone/>
            </a:pPr>
            <a:r>
              <a:rPr lang="en-GB" sz="2400" dirty="0" smtClean="0"/>
              <a:t> </a:t>
            </a:r>
          </a:p>
          <a:p>
            <a:r>
              <a:rPr lang="en-GB" sz="2400" dirty="0" smtClean="0"/>
              <a:t>determination of total viable colony count per millilitre of water at 20-22 °C in 72 hours  and at 37 °C in 24 hours </a:t>
            </a:r>
          </a:p>
          <a:p>
            <a:pPr marL="0" indent="0">
              <a:buNone/>
            </a:pPr>
            <a:r>
              <a:rPr lang="en-GB" sz="2400" b="1" dirty="0" smtClean="0"/>
              <a:t>No higher than source load</a:t>
            </a:r>
            <a:endParaRPr lang="en-GB" sz="2400" b="1" dirty="0"/>
          </a:p>
        </p:txBody>
      </p:sp>
    </p:spTree>
    <p:extLst>
      <p:ext uri="{BB962C8B-B14F-4D97-AF65-F5344CB8AC3E}">
        <p14:creationId xmlns:p14="http://schemas.microsoft.com/office/powerpoint/2010/main" val="303642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Guidelines</a:t>
            </a:r>
            <a:endParaRPr lang="en-GB" dirty="0"/>
          </a:p>
        </p:txBody>
      </p:sp>
      <p:sp>
        <p:nvSpPr>
          <p:cNvPr id="3" name="Content Placeholder 2"/>
          <p:cNvSpPr>
            <a:spLocks noGrp="1"/>
          </p:cNvSpPr>
          <p:nvPr>
            <p:ph idx="1"/>
          </p:nvPr>
        </p:nvSpPr>
        <p:spPr/>
        <p:txBody>
          <a:bodyPr>
            <a:normAutofit lnSpcReduction="10000"/>
          </a:bodyPr>
          <a:lstStyle/>
          <a:p>
            <a:r>
              <a:rPr lang="en-GB" dirty="0" smtClean="0"/>
              <a:t>Total coliforms                    0/100ml</a:t>
            </a:r>
          </a:p>
          <a:p>
            <a:r>
              <a:rPr lang="en-GB" dirty="0" smtClean="0"/>
              <a:t>E. coli                                    0/100ml</a:t>
            </a:r>
          </a:p>
          <a:p>
            <a:r>
              <a:rPr lang="en-GB" dirty="0" smtClean="0"/>
              <a:t>Intestinal Enterococci        0/100 ml</a:t>
            </a:r>
          </a:p>
          <a:p>
            <a:r>
              <a:rPr lang="en-GB" dirty="0" smtClean="0"/>
              <a:t>C. perfringens                      0/100 ml</a:t>
            </a:r>
          </a:p>
          <a:p>
            <a:r>
              <a:rPr lang="en-GB" dirty="0" smtClean="0"/>
              <a:t>HPC (ACC)   No parameters but suggests 2 samples and looking at any differences</a:t>
            </a:r>
          </a:p>
          <a:p>
            <a:r>
              <a:rPr lang="en-GB" dirty="0" smtClean="0"/>
              <a:t>P. aeruginosa – Mentioned but no parameters</a:t>
            </a:r>
          </a:p>
          <a:p>
            <a:r>
              <a:rPr lang="en-GB" dirty="0" smtClean="0"/>
              <a:t>Legionella -        Mentioned but no parameters </a:t>
            </a:r>
            <a:endParaRPr lang="en-GB" dirty="0"/>
          </a:p>
        </p:txBody>
      </p:sp>
    </p:spTree>
    <p:extLst>
      <p:ext uri="{BB962C8B-B14F-4D97-AF65-F5344CB8AC3E}">
        <p14:creationId xmlns:p14="http://schemas.microsoft.com/office/powerpoint/2010/main" val="2315221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ShipSan</a:t>
            </a:r>
            <a:endParaRPr lang="en-GB" dirty="0"/>
          </a:p>
        </p:txBody>
      </p:sp>
      <p:sp>
        <p:nvSpPr>
          <p:cNvPr id="3" name="Content Placeholder 2"/>
          <p:cNvSpPr>
            <a:spLocks noGrp="1"/>
          </p:cNvSpPr>
          <p:nvPr>
            <p:ph idx="1"/>
          </p:nvPr>
        </p:nvSpPr>
        <p:spPr/>
        <p:txBody>
          <a:bodyPr/>
          <a:lstStyle/>
          <a:p>
            <a:r>
              <a:rPr lang="en-GB" dirty="0" smtClean="0"/>
              <a:t>E. coli                  0/100ml</a:t>
            </a:r>
          </a:p>
          <a:p>
            <a:r>
              <a:rPr lang="en-GB" dirty="0" smtClean="0"/>
              <a:t>Coliforms            0/100ml</a:t>
            </a:r>
          </a:p>
          <a:p>
            <a:r>
              <a:rPr lang="en-GB" dirty="0" smtClean="0"/>
              <a:t>Enterococci        0/100ml</a:t>
            </a:r>
          </a:p>
          <a:p>
            <a:r>
              <a:rPr lang="en-GB" dirty="0" smtClean="0"/>
              <a:t>C. perfringens    0/100ml</a:t>
            </a:r>
          </a:p>
          <a:p>
            <a:r>
              <a:rPr lang="en-GB" dirty="0" smtClean="0"/>
              <a:t>ACC 22°C   No abnormal change</a:t>
            </a:r>
            <a:endParaRPr lang="en-GB" dirty="0"/>
          </a:p>
        </p:txBody>
      </p:sp>
    </p:spTree>
    <p:extLst>
      <p:ext uri="{BB962C8B-B14F-4D97-AF65-F5344CB8AC3E}">
        <p14:creationId xmlns:p14="http://schemas.microsoft.com/office/powerpoint/2010/main" val="3518555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1009</Words>
  <Application>Microsoft Office PowerPoint</Application>
  <PresentationFormat>On-screen Show (4:3)</PresentationFormat>
  <Paragraphs>137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PHE Revision of Ships Waters Guidance </vt:lpstr>
      <vt:lpstr>Why Revise</vt:lpstr>
      <vt:lpstr>Need to be consistent</vt:lpstr>
      <vt:lpstr>Aim of review</vt:lpstr>
      <vt:lpstr>Challenges</vt:lpstr>
      <vt:lpstr>EU Drinking Water Directive Criteria</vt:lpstr>
      <vt:lpstr>Bottled Water Regs Criteria</vt:lpstr>
      <vt:lpstr>WHO Guidelines</vt:lpstr>
      <vt:lpstr>ShipSan</vt:lpstr>
      <vt:lpstr>Legionella- Hot and Cold systems/Hot tubs</vt:lpstr>
      <vt:lpstr>Legionella</vt:lpstr>
      <vt:lpstr>Which one?</vt:lpstr>
      <vt:lpstr>Non EU regs and guidance</vt:lpstr>
      <vt:lpstr>Proposed Lay out</vt:lpstr>
      <vt:lpstr>Additions</vt:lpstr>
      <vt:lpstr>What and where</vt:lpstr>
      <vt:lpstr>Trail</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PHE Revision of Ships Waters Guidance</dc:title>
  <dc:creator>Allan Johnson</dc:creator>
  <cp:lastModifiedBy>Allan Johnson</cp:lastModifiedBy>
  <cp:revision>19</cp:revision>
  <dcterms:created xsi:type="dcterms:W3CDTF">2017-11-15T09:28:55Z</dcterms:created>
  <dcterms:modified xsi:type="dcterms:W3CDTF">2017-11-21T15:24:27Z</dcterms:modified>
</cp:coreProperties>
</file>