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2"/>
  </p:notesMasterIdLst>
  <p:handoutMasterIdLst>
    <p:handoutMasterId r:id="rId23"/>
  </p:handoutMasterIdLst>
  <p:sldIdLst>
    <p:sldId id="261" r:id="rId2"/>
    <p:sldId id="343" r:id="rId3"/>
    <p:sldId id="344" r:id="rId4"/>
    <p:sldId id="345" r:id="rId5"/>
    <p:sldId id="352" r:id="rId6"/>
    <p:sldId id="346" r:id="rId7"/>
    <p:sldId id="353" r:id="rId8"/>
    <p:sldId id="347" r:id="rId9"/>
    <p:sldId id="348" r:id="rId10"/>
    <p:sldId id="349" r:id="rId11"/>
    <p:sldId id="354" r:id="rId12"/>
    <p:sldId id="356" r:id="rId13"/>
    <p:sldId id="350" r:id="rId14"/>
    <p:sldId id="359" r:id="rId15"/>
    <p:sldId id="336" r:id="rId16"/>
    <p:sldId id="325" r:id="rId17"/>
    <p:sldId id="355" r:id="rId18"/>
    <p:sldId id="337" r:id="rId19"/>
    <p:sldId id="358" r:id="rId20"/>
    <p:sldId id="357" r:id="rId21"/>
  </p:sldIdLst>
  <p:sldSz cx="9144000" cy="6858000" type="screen4x3"/>
  <p:notesSz cx="6808788" cy="9940925"/>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charset="0"/>
        <a:ea typeface="ヒラギノ角ゴ Pro W3"/>
        <a:cs typeface="ヒラギノ角ゴ Pro W3"/>
      </a:defRPr>
    </a:lvl5pPr>
    <a:lvl6pPr marL="2286000" algn="l" defTabSz="914400" rtl="0" eaLnBrk="1" latinLnBrk="0" hangingPunct="1">
      <a:defRPr sz="2400" kern="1200">
        <a:solidFill>
          <a:schemeClr val="tx1"/>
        </a:solidFill>
        <a:latin typeface="Arial" charset="0"/>
        <a:ea typeface="ヒラギノ角ゴ Pro W3"/>
        <a:cs typeface="ヒラギノ角ゴ Pro W3"/>
      </a:defRPr>
    </a:lvl6pPr>
    <a:lvl7pPr marL="2743200" algn="l" defTabSz="914400" rtl="0" eaLnBrk="1" latinLnBrk="0" hangingPunct="1">
      <a:defRPr sz="2400" kern="1200">
        <a:solidFill>
          <a:schemeClr val="tx1"/>
        </a:solidFill>
        <a:latin typeface="Arial" charset="0"/>
        <a:ea typeface="ヒラギノ角ゴ Pro W3"/>
        <a:cs typeface="ヒラギノ角ゴ Pro W3"/>
      </a:defRPr>
    </a:lvl7pPr>
    <a:lvl8pPr marL="3200400" algn="l" defTabSz="914400" rtl="0" eaLnBrk="1" latinLnBrk="0" hangingPunct="1">
      <a:defRPr sz="2400" kern="1200">
        <a:solidFill>
          <a:schemeClr val="tx1"/>
        </a:solidFill>
        <a:latin typeface="Arial" charset="0"/>
        <a:ea typeface="ヒラギノ角ゴ Pro W3"/>
        <a:cs typeface="ヒラギノ角ゴ Pro W3"/>
      </a:defRPr>
    </a:lvl8pPr>
    <a:lvl9pPr marL="3657600" algn="l" defTabSz="914400" rtl="0" eaLnBrk="1" latinLnBrk="0" hangingPunct="1">
      <a:defRPr sz="2400" kern="1200">
        <a:solidFill>
          <a:schemeClr val="tx1"/>
        </a:solidFill>
        <a:latin typeface="Arial"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isha Vibhakar" initials="AV"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3162" autoAdjust="0"/>
  </p:normalViewPr>
  <p:slideViewPr>
    <p:cSldViewPr>
      <p:cViewPr varScale="1">
        <p:scale>
          <a:sx n="69" d="100"/>
          <a:sy n="69" d="100"/>
        </p:scale>
        <p:origin x="14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34"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72" cy="497208"/>
          </a:xfrm>
          <a:prstGeom prst="rect">
            <a:avLst/>
          </a:prstGeom>
        </p:spPr>
        <p:txBody>
          <a:bodyPr vert="horz" lIns="93132" tIns="46566" rIns="93132" bIns="46566" rtlCol="0"/>
          <a:lstStyle>
            <a:lvl1pPr algn="l">
              <a:defRPr sz="1200"/>
            </a:lvl1pPr>
          </a:lstStyle>
          <a:p>
            <a:endParaRPr lang="en-GB"/>
          </a:p>
        </p:txBody>
      </p:sp>
      <p:sp>
        <p:nvSpPr>
          <p:cNvPr id="3" name="Date Placeholder 2"/>
          <p:cNvSpPr>
            <a:spLocks noGrp="1"/>
          </p:cNvSpPr>
          <p:nvPr>
            <p:ph type="dt" sz="quarter" idx="1"/>
          </p:nvPr>
        </p:nvSpPr>
        <p:spPr>
          <a:xfrm>
            <a:off x="3857395" y="0"/>
            <a:ext cx="2949772" cy="497208"/>
          </a:xfrm>
          <a:prstGeom prst="rect">
            <a:avLst/>
          </a:prstGeom>
        </p:spPr>
        <p:txBody>
          <a:bodyPr vert="horz" lIns="93132" tIns="46566" rIns="93132" bIns="46566" rtlCol="0"/>
          <a:lstStyle>
            <a:lvl1pPr algn="r">
              <a:defRPr sz="1200"/>
            </a:lvl1pPr>
          </a:lstStyle>
          <a:p>
            <a:fld id="{92E29F31-C29A-4F72-BEA2-296B0A0B1E17}" type="datetimeFigureOut">
              <a:rPr lang="en-GB" smtClean="0"/>
              <a:pPr/>
              <a:t>21/11/2017</a:t>
            </a:fld>
            <a:endParaRPr lang="en-GB"/>
          </a:p>
        </p:txBody>
      </p:sp>
      <p:sp>
        <p:nvSpPr>
          <p:cNvPr id="4" name="Footer Placeholder 3"/>
          <p:cNvSpPr>
            <a:spLocks noGrp="1"/>
          </p:cNvSpPr>
          <p:nvPr>
            <p:ph type="ftr" sz="quarter" idx="2"/>
          </p:nvPr>
        </p:nvSpPr>
        <p:spPr>
          <a:xfrm>
            <a:off x="0" y="9442103"/>
            <a:ext cx="2949772" cy="497208"/>
          </a:xfrm>
          <a:prstGeom prst="rect">
            <a:avLst/>
          </a:prstGeom>
        </p:spPr>
        <p:txBody>
          <a:bodyPr vert="horz" lIns="93132" tIns="46566" rIns="93132" bIns="46566" rtlCol="0" anchor="b"/>
          <a:lstStyle>
            <a:lvl1pPr algn="l">
              <a:defRPr sz="1200"/>
            </a:lvl1pPr>
          </a:lstStyle>
          <a:p>
            <a:endParaRPr lang="en-GB"/>
          </a:p>
        </p:txBody>
      </p:sp>
      <p:sp>
        <p:nvSpPr>
          <p:cNvPr id="5" name="Slide Number Placeholder 4"/>
          <p:cNvSpPr>
            <a:spLocks noGrp="1"/>
          </p:cNvSpPr>
          <p:nvPr>
            <p:ph type="sldNum" sz="quarter" idx="3"/>
          </p:nvPr>
        </p:nvSpPr>
        <p:spPr>
          <a:xfrm>
            <a:off x="3857395" y="9442103"/>
            <a:ext cx="2949772" cy="497208"/>
          </a:xfrm>
          <a:prstGeom prst="rect">
            <a:avLst/>
          </a:prstGeom>
        </p:spPr>
        <p:txBody>
          <a:bodyPr vert="horz" lIns="93132" tIns="46566" rIns="93132" bIns="46566" rtlCol="0" anchor="b"/>
          <a:lstStyle>
            <a:lvl1pPr algn="r">
              <a:defRPr sz="1200"/>
            </a:lvl1pPr>
          </a:lstStyle>
          <a:p>
            <a:fld id="{49E81E9C-64D1-4C67-92B1-D0A9F467B838}" type="slidenum">
              <a:rPr lang="en-GB" smtClean="0"/>
              <a:pPr/>
              <a:t>‹#›</a:t>
            </a:fld>
            <a:endParaRPr lang="en-GB"/>
          </a:p>
        </p:txBody>
      </p:sp>
    </p:spTree>
    <p:extLst>
      <p:ext uri="{BB962C8B-B14F-4D97-AF65-F5344CB8AC3E}">
        <p14:creationId xmlns:p14="http://schemas.microsoft.com/office/powerpoint/2010/main" val="456633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3132" tIns="46566" rIns="93132" bIns="4656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6738" y="1"/>
            <a:ext cx="2950475" cy="497046"/>
          </a:xfrm>
          <a:prstGeom prst="rect">
            <a:avLst/>
          </a:prstGeom>
        </p:spPr>
        <p:txBody>
          <a:bodyPr vert="horz" lIns="93132" tIns="46566" rIns="93132" bIns="46566" rtlCol="0"/>
          <a:lstStyle>
            <a:lvl1pPr algn="r" fontAlgn="auto">
              <a:spcBef>
                <a:spcPts val="0"/>
              </a:spcBef>
              <a:spcAft>
                <a:spcPts val="0"/>
              </a:spcAft>
              <a:defRPr sz="1200">
                <a:latin typeface="+mn-lt"/>
                <a:ea typeface="+mn-ea"/>
                <a:cs typeface="+mn-cs"/>
              </a:defRPr>
            </a:lvl1pPr>
          </a:lstStyle>
          <a:p>
            <a:pPr>
              <a:defRPr/>
            </a:pPr>
            <a:fld id="{F124BCC8-85ED-47DB-8964-4C9330FD1103}" type="datetimeFigureOut">
              <a:rPr lang="en-US"/>
              <a:pPr>
                <a:defRPr/>
              </a:pPr>
              <a:t>11/21/2017</a:t>
            </a:fld>
            <a:endParaRPr lang="en-US"/>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3132" tIns="46566" rIns="93132" bIns="46566" rtlCol="0" anchor="ctr"/>
          <a:lstStyle/>
          <a:p>
            <a:pPr lvl="0"/>
            <a:endParaRPr lang="en-US" noProof="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3132" tIns="46566" rIns="93132" bIns="4656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2154"/>
            <a:ext cx="2950475" cy="497046"/>
          </a:xfrm>
          <a:prstGeom prst="rect">
            <a:avLst/>
          </a:prstGeom>
        </p:spPr>
        <p:txBody>
          <a:bodyPr vert="horz" lIns="93132" tIns="46566" rIns="93132" bIns="4656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3132" tIns="46566" rIns="93132" bIns="46566" rtlCol="0" anchor="b"/>
          <a:lstStyle>
            <a:lvl1pPr algn="r" fontAlgn="auto">
              <a:spcBef>
                <a:spcPts val="0"/>
              </a:spcBef>
              <a:spcAft>
                <a:spcPts val="0"/>
              </a:spcAft>
              <a:defRPr sz="1200">
                <a:latin typeface="+mn-lt"/>
                <a:ea typeface="+mn-ea"/>
                <a:cs typeface="+mn-cs"/>
              </a:defRPr>
            </a:lvl1pPr>
          </a:lstStyle>
          <a:p>
            <a:pPr>
              <a:defRPr/>
            </a:pPr>
            <a:fld id="{3AB6B28E-C04A-4BB2-B620-2E148A8B238E}" type="slidenum">
              <a:rPr lang="en-US"/>
              <a:pPr>
                <a:defRPr/>
              </a:pPr>
              <a:t>‹#›</a:t>
            </a:fld>
            <a:endParaRPr lang="en-US"/>
          </a:p>
        </p:txBody>
      </p:sp>
    </p:spTree>
    <p:extLst>
      <p:ext uri="{BB962C8B-B14F-4D97-AF65-F5344CB8AC3E}">
        <p14:creationId xmlns:p14="http://schemas.microsoft.com/office/powerpoint/2010/main" val="77736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AB6B28E-C04A-4BB2-B620-2E148A8B238E}" type="slidenum">
              <a:rPr lang="en-US" smtClean="0"/>
              <a:pPr>
                <a:defRPr/>
              </a:pPr>
              <a:t>1</a:t>
            </a:fld>
            <a:endParaRPr lang="en-US"/>
          </a:p>
        </p:txBody>
      </p:sp>
    </p:spTree>
    <p:extLst>
      <p:ext uri="{BB962C8B-B14F-4D97-AF65-F5344CB8AC3E}">
        <p14:creationId xmlns:p14="http://schemas.microsoft.com/office/powerpoint/2010/main" val="501384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628775"/>
            <a:ext cx="9144000" cy="144463"/>
          </a:xfrm>
          <a:prstGeom prst="rect">
            <a:avLst/>
          </a:prstGeom>
          <a:solidFill>
            <a:srgbClr val="00AE9E"/>
          </a:solidFill>
          <a:ln w="9525">
            <a:noFill/>
            <a:miter lim="800000"/>
            <a:headEnd/>
            <a:tailEnd/>
          </a:ln>
        </p:spPr>
        <p:txBody>
          <a:bodyPr anchor="ctr"/>
          <a:lstStyle/>
          <a:p>
            <a:pPr algn="ctr" fontAlgn="auto">
              <a:spcBef>
                <a:spcPts val="0"/>
              </a:spcBef>
              <a:spcAft>
                <a:spcPts val="0"/>
              </a:spcAft>
              <a:defRPr/>
            </a:pPr>
            <a:endParaRPr lang="en-US" sz="1800">
              <a:solidFill>
                <a:schemeClr val="lt1"/>
              </a:solidFill>
              <a:latin typeface="+mn-lt"/>
              <a:ea typeface="+mn-ea"/>
              <a:cs typeface="+mn-cs"/>
            </a:endParaRPr>
          </a:p>
        </p:txBody>
      </p:sp>
      <p:pic>
        <p:nvPicPr>
          <p:cNvPr id="6"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a:t>  </a:t>
            </a:r>
            <a:fld id="{ACD7D94E-0060-4E35-A428-C62EE77F42D9}" type="slidenum">
              <a:rPr lang="en-US"/>
              <a:pPr>
                <a:defRPr/>
              </a:pPr>
              <a:t>‹#›</a:t>
            </a:fld>
            <a:endParaRPr lang="en-US"/>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a:t>  </a:t>
            </a:r>
            <a:fld id="{DAC21104-A90F-46DE-9A2B-D8ADB86DBF07}" type="slidenum">
              <a:rPr lang="en-US"/>
              <a:pPr>
                <a:defRPr/>
              </a:pPr>
              <a:t>‹#›</a:t>
            </a:fld>
            <a:endParaRPr lang="en-US"/>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a:t>  </a:t>
            </a:r>
            <a:fld id="{F33A6E05-2878-4E70-A283-5B28B5B11869}" type="slidenum">
              <a:rPr lang="en-US"/>
              <a:pPr>
                <a:defRPr/>
              </a:pPr>
              <a:t>‹#›</a:t>
            </a:fld>
            <a:endParaRPr lang="en-US"/>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a:t>  </a:t>
            </a:r>
            <a:fld id="{99889334-0D91-442E-A1C4-7D3E1B742D89}" type="slidenum">
              <a:rPr lang="en-US"/>
              <a:pPr>
                <a:defRPr/>
              </a:pPr>
              <a:t>‹#›</a:t>
            </a:fld>
            <a:endParaRPr lang="en-US"/>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a:t>  </a:t>
            </a:r>
            <a:fld id="{517B9EFA-B484-4485-8959-3DACB110349E}" type="slidenum">
              <a:rPr lang="en-US"/>
              <a:pPr>
                <a:defRPr/>
              </a:pPr>
              <a:t>‹#›</a:t>
            </a:fld>
            <a:endParaRPr lang="en-US"/>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r>
              <a:rPr lang="en-US"/>
              <a:t>  </a:t>
            </a:r>
            <a:fld id="{11C8889B-17DD-4460-B99B-688A8F02C0A2}" type="slidenum">
              <a:rPr lang="en-US"/>
              <a:pPr>
                <a:defRPr/>
              </a:pPr>
              <a:t>‹#›</a:t>
            </a:fld>
            <a:endParaRPr lang="en-US"/>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9"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a:t>  </a:t>
            </a:r>
            <a:fld id="{84B57737-6025-4FB1-B23A-5D0BEA857748}" type="slidenum">
              <a:rPr lang="en-US"/>
              <a:pPr>
                <a:defRPr/>
              </a:pPr>
              <a:t>‹#›</a:t>
            </a:fld>
            <a:endParaRPr lang="en-US"/>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a:t>  </a:t>
            </a:r>
            <a:fld id="{E7AFE365-9C7B-4361-A9A0-52813838F1D6}" type="slidenum">
              <a:rPr lang="en-US"/>
              <a:pPr>
                <a:defRPr/>
              </a:pPr>
              <a:t>‹#›</a:t>
            </a:fld>
            <a:endParaRPr lang="en-US"/>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latin typeface="Arial" pitchFamily="84" charset="0"/>
                <a:ea typeface="ヒラギノ角ゴ Pro W3" pitchFamily="84" charset="-128"/>
                <a:cs typeface="ヒラギノ角ゴ Pro W3" pitchFamily="84" charset="-128"/>
              </a:defRPr>
            </a:lvl1pPr>
          </a:lstStyle>
          <a:p>
            <a:pPr>
              <a:defRPr/>
            </a:pPr>
            <a:r>
              <a:rPr lang="en-US"/>
              <a:t>  </a:t>
            </a:r>
            <a:fld id="{F9053FE5-FDBC-40D2-BC7B-DABB459CBC14}" type="slidenum">
              <a:rPr lang="en-US"/>
              <a:pPr>
                <a:defRPr/>
              </a:pPr>
              <a:t>‹#›</a:t>
            </a:fld>
            <a:r>
              <a:rPr lang="en-US"/>
              <a:t> </a:t>
            </a:r>
          </a:p>
        </p:txBody>
      </p:sp>
      <p:sp>
        <p:nvSpPr>
          <p:cNvPr id="6" name="Footer Placeholder 5"/>
          <p:cNvSpPr>
            <a:spLocks noGrp="1"/>
          </p:cNvSpPr>
          <p:nvPr>
            <p:ph type="ftr" sz="quarter" idx="3"/>
          </p:nvPr>
        </p:nvSpPr>
        <p:spPr>
          <a:xfrm>
            <a:off x="900113" y="6308725"/>
            <a:ext cx="8064500"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a:t>Presentation title - edit in Header and Footer</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charset="0"/>
        <a:defRPr kern="120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a:solidFill>
            <a:schemeClr val="tx1"/>
          </a:solidFill>
          <a:latin typeface="Arial" pitchFamily="34" charset="0"/>
          <a:ea typeface="ヒラギノ角ゴ Pro W3" pitchFamily="84" charset="-128"/>
          <a:cs typeface="ヒラギノ角ゴ Pro W3"/>
        </a:defRPr>
      </a:lvl2pPr>
      <a:lvl3pPr marL="215900" indent="-215900" algn="l" rtl="0" eaLnBrk="0" fontAlgn="base" hangingPunct="0">
        <a:spcBef>
          <a:spcPts val="600"/>
        </a:spcBef>
        <a:spcAft>
          <a:spcPct val="0"/>
        </a:spcAft>
        <a:buFont typeface="Arial" charset="0"/>
        <a:buChar char="•"/>
        <a:defRPr kern="1200">
          <a:solidFill>
            <a:schemeClr val="tx1"/>
          </a:solidFill>
          <a:latin typeface="Arial" pitchFamily="34" charset="0"/>
          <a:ea typeface="ヒラギノ角ゴ Pro W3" pitchFamily="84" charset="-128"/>
          <a:cs typeface="ヒラギノ角ゴ Pro W3"/>
        </a:defRPr>
      </a:lvl3pPr>
      <a:lvl4pPr marL="625475" indent="-190500" algn="l" rtl="0" eaLnBrk="0" fontAlgn="base" hangingPunct="0">
        <a:spcBef>
          <a:spcPts val="600"/>
        </a:spcBef>
        <a:spcAft>
          <a:spcPct val="0"/>
        </a:spcAft>
        <a:buFont typeface="Arial" charset="0"/>
        <a:buChar char="•"/>
        <a:defRPr sz="1600" kern="1200">
          <a:solidFill>
            <a:schemeClr val="tx1"/>
          </a:solidFill>
          <a:latin typeface="Arial" pitchFamily="34" charset="0"/>
          <a:ea typeface="ヒラギノ角ゴ Pro W3" pitchFamily="84" charset="-128"/>
          <a:cs typeface="ヒラギノ角ゴ Pro W3"/>
        </a:defRPr>
      </a:lvl4pPr>
      <a:lvl5pPr marL="1073150" indent="-177800" algn="l" rtl="0" eaLnBrk="0" fontAlgn="base" hangingPunct="0">
        <a:spcBef>
          <a:spcPct val="20000"/>
        </a:spcBef>
        <a:spcAft>
          <a:spcPct val="0"/>
        </a:spcAft>
        <a:buFont typeface="Arial" charset="0"/>
        <a:buChar char="•"/>
        <a:defRPr sz="1500" kern="1200">
          <a:solidFill>
            <a:schemeClr val="tx1"/>
          </a:solidFill>
          <a:latin typeface="Arial" pitchFamily="34" charset="0"/>
          <a:ea typeface="ヒラギノ角ゴ Pro W3" pitchFamily="84" charset="-128"/>
          <a:cs typeface="ヒラギノ角ゴ Pro W3"/>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gov.uk/guidance/protecting-plant-health-topical-issu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557213" y="2133600"/>
            <a:ext cx="7634287" cy="3095600"/>
          </a:xfrm>
        </p:spPr>
        <p:txBody>
          <a:bodyPr wrap="square" numCol="1" anchorCtr="0" compatLnSpc="1">
            <a:prstTxWarp prst="textNoShape">
              <a:avLst/>
            </a:prstTxWarp>
          </a:bodyPr>
          <a:lstStyle/>
          <a:p>
            <a:pPr>
              <a:defRPr/>
            </a:pPr>
            <a:r>
              <a:rPr lang="en-GB" sz="4000" dirty="0" smtClean="0"/>
              <a:t>Port Health Training Day</a:t>
            </a:r>
            <a:br>
              <a:rPr lang="en-GB" sz="4000" dirty="0" smtClean="0"/>
            </a:br>
            <a:r>
              <a:rPr lang="en-GB" sz="4000" dirty="0" smtClean="0"/>
              <a:t>22</a:t>
            </a:r>
            <a:r>
              <a:rPr lang="en-GB" sz="4000" baseline="30000" dirty="0" smtClean="0"/>
              <a:t>nd</a:t>
            </a:r>
            <a:r>
              <a:rPr lang="en-GB" sz="4000" dirty="0" smtClean="0"/>
              <a:t> November 2017</a:t>
            </a:r>
            <a:br>
              <a:rPr lang="en-GB" sz="4000" dirty="0" smtClean="0"/>
            </a:br>
            <a:r>
              <a:rPr lang="en-GB" sz="4000" dirty="0" smtClean="0"/>
              <a:t>Galley Hygiene </a:t>
            </a:r>
            <a:r>
              <a:rPr lang="en-GB" sz="4000" smtClean="0"/>
              <a:t>and interim microbiology </a:t>
            </a:r>
            <a:r>
              <a:rPr lang="en-GB" sz="4000" dirty="0"/>
              <a:t>results for imported </a:t>
            </a:r>
            <a:r>
              <a:rPr lang="en-GB" sz="4000" dirty="0" smtClean="0"/>
              <a:t>whole </a:t>
            </a:r>
            <a:r>
              <a:rPr lang="en-GB" sz="4000" dirty="0"/>
              <a:t>leaf </a:t>
            </a:r>
            <a:r>
              <a:rPr lang="en-GB" sz="4000" dirty="0" smtClean="0"/>
              <a:t>herbs/spices at retail </a:t>
            </a:r>
            <a:br>
              <a:rPr lang="en-GB" sz="4000" dirty="0" smtClean="0"/>
            </a:br>
            <a:r>
              <a:rPr lang="en-GB" sz="4000" dirty="0" smtClean="0"/>
              <a:t/>
            </a:r>
            <a:br>
              <a:rPr lang="en-GB" sz="4000" dirty="0" smtClean="0"/>
            </a:br>
            <a:r>
              <a:rPr lang="en-GB" sz="2800" dirty="0" smtClean="0"/>
              <a:t>J</a:t>
            </a:r>
            <a:r>
              <a:rPr lang="en-GB" sz="2800" dirty="0" smtClean="0">
                <a:ea typeface="ヒラギノ角ゴ Pro W3"/>
                <a:cs typeface="ヒラギノ角ゴ Pro W3"/>
              </a:rPr>
              <a:t>im McLauchlin ,         FW&amp;E Microbiology Services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332656"/>
            <a:ext cx="8028000" cy="648072"/>
          </a:xfrm>
        </p:spPr>
        <p:txBody>
          <a:bodyPr/>
          <a:lstStyle/>
          <a:p>
            <a:r>
              <a:rPr lang="en-GB" dirty="0"/>
              <a:t>Galley hygiene </a:t>
            </a:r>
            <a:r>
              <a:rPr lang="en-GB" dirty="0" smtClean="0"/>
              <a:t>survey: swabs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2155590"/>
              </p:ext>
            </p:extLst>
          </p:nvPr>
        </p:nvGraphicFramePr>
        <p:xfrm>
          <a:off x="107504" y="1700808"/>
          <a:ext cx="8712969" cy="2811780"/>
        </p:xfrm>
        <a:graphic>
          <a:graphicData uri="http://schemas.openxmlformats.org/drawingml/2006/table">
            <a:tbl>
              <a:tblPr firstRow="1" firstCol="1" bandRow="1">
                <a:tableStyleId>{5C22544A-7EE6-4342-B048-85BDC9FD1C3A}</a:tableStyleId>
              </a:tblPr>
              <a:tblGrid>
                <a:gridCol w="3000121"/>
                <a:gridCol w="1141496"/>
                <a:gridCol w="1142838"/>
                <a:gridCol w="1142838"/>
                <a:gridCol w="1142838"/>
                <a:gridCol w="1142838"/>
              </a:tblGrid>
              <a:tr h="566533">
                <a:tc rowSpan="2">
                  <a:txBody>
                    <a:bodyPr/>
                    <a:lstStyle/>
                    <a:p>
                      <a:pPr>
                        <a:lnSpc>
                          <a:spcPct val="115000"/>
                        </a:lnSpc>
                        <a:spcAft>
                          <a:spcPts val="0"/>
                        </a:spcAft>
                      </a:pPr>
                      <a:r>
                        <a:rPr lang="en-GB" sz="1800" dirty="0">
                          <a:effectLst/>
                        </a:rPr>
                        <a:t> </a:t>
                      </a:r>
                      <a:endParaRPr lang="en-GB" sz="1800" dirty="0">
                        <a:effectLst/>
                        <a:latin typeface="Calibri"/>
                        <a:ea typeface="Calibri"/>
                        <a:cs typeface="Times New Roman"/>
                      </a:endParaRPr>
                    </a:p>
                  </a:txBody>
                  <a:tcPr marL="68580" marR="68580" marT="0" marB="0"/>
                </a:tc>
                <a:tc gridSpan="5">
                  <a:txBody>
                    <a:bodyPr/>
                    <a:lstStyle/>
                    <a:p>
                      <a:pPr algn="ctr">
                        <a:lnSpc>
                          <a:spcPct val="115000"/>
                        </a:lnSpc>
                        <a:spcAft>
                          <a:spcPts val="0"/>
                        </a:spcAft>
                      </a:pPr>
                      <a:r>
                        <a:rPr lang="en-GB" sz="1800" dirty="0">
                          <a:effectLst/>
                        </a:rPr>
                        <a:t>Random area swabs</a:t>
                      </a:r>
                    </a:p>
                    <a:p>
                      <a:pPr algn="ctr">
                        <a:lnSpc>
                          <a:spcPct val="115000"/>
                        </a:lnSpc>
                        <a:spcAft>
                          <a:spcPts val="0"/>
                        </a:spcAft>
                      </a:pPr>
                      <a:r>
                        <a:rPr lang="en-GB" sz="1800" dirty="0">
                          <a:effectLst/>
                        </a:rPr>
                        <a:t>Bacterial counts (</a:t>
                      </a:r>
                      <a:r>
                        <a:rPr lang="en-GB" sz="1800" dirty="0" err="1">
                          <a:effectLst/>
                        </a:rPr>
                        <a:t>cfu</a:t>
                      </a:r>
                      <a:r>
                        <a:rPr lang="en-GB" sz="1800" dirty="0">
                          <a:effectLst/>
                        </a:rPr>
                        <a:t> per swab)</a:t>
                      </a:r>
                      <a:endParaRPr lang="en-GB" sz="1800" dirty="0">
                        <a:effectLst/>
                        <a:latin typeface="Calibri"/>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83267">
                <a:tc vMerge="1">
                  <a:txBody>
                    <a:bodyPr/>
                    <a:lstStyle/>
                    <a:p>
                      <a:endParaRPr lang="en-GB"/>
                    </a:p>
                  </a:txBody>
                  <a:tcPr/>
                </a:tc>
                <a:tc>
                  <a:txBody>
                    <a:bodyPr/>
                    <a:lstStyle/>
                    <a:p>
                      <a:pPr algn="ctr">
                        <a:lnSpc>
                          <a:spcPct val="115000"/>
                        </a:lnSpc>
                        <a:spcAft>
                          <a:spcPts val="0"/>
                        </a:spcAft>
                      </a:pPr>
                      <a:r>
                        <a:rPr lang="en-GB" sz="1800">
                          <a:effectLst/>
                        </a:rPr>
                        <a:t>&lt;10</a:t>
                      </a:r>
                      <a:r>
                        <a:rPr lang="en-GB" sz="1800" baseline="30000">
                          <a:effectLst/>
                        </a:rPr>
                        <a:t>2</a:t>
                      </a:r>
                      <a:endParaRPr lang="en-GB"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10</a:t>
                      </a:r>
                      <a:r>
                        <a:rPr lang="en-GB" sz="1800" baseline="30000">
                          <a:effectLst/>
                        </a:rPr>
                        <a:t>2</a:t>
                      </a:r>
                      <a:r>
                        <a:rPr lang="en-GB" sz="1800">
                          <a:effectLst/>
                        </a:rPr>
                        <a:t> -&lt;10</a:t>
                      </a:r>
                      <a:r>
                        <a:rPr lang="en-GB" sz="1800" baseline="30000">
                          <a:effectLst/>
                        </a:rPr>
                        <a:t>3</a:t>
                      </a:r>
                      <a:endParaRPr lang="en-GB"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10</a:t>
                      </a:r>
                      <a:r>
                        <a:rPr lang="en-GB" sz="1800" baseline="30000">
                          <a:effectLst/>
                        </a:rPr>
                        <a:t>3</a:t>
                      </a:r>
                      <a:r>
                        <a:rPr lang="en-GB" sz="1800">
                          <a:effectLst/>
                        </a:rPr>
                        <a:t> -&lt;10</a:t>
                      </a:r>
                      <a:r>
                        <a:rPr lang="en-GB" sz="1800" baseline="30000">
                          <a:effectLst/>
                        </a:rPr>
                        <a:t>4</a:t>
                      </a:r>
                      <a:endParaRPr lang="en-GB"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10</a:t>
                      </a:r>
                      <a:r>
                        <a:rPr lang="en-GB" sz="1800" baseline="30000">
                          <a:effectLst/>
                        </a:rPr>
                        <a:t>4</a:t>
                      </a:r>
                      <a:r>
                        <a:rPr lang="en-GB" sz="1800">
                          <a:effectLst/>
                        </a:rPr>
                        <a:t> -&lt;10</a:t>
                      </a:r>
                      <a:r>
                        <a:rPr lang="en-GB" sz="1800" baseline="30000">
                          <a:effectLst/>
                        </a:rPr>
                        <a:t>5</a:t>
                      </a:r>
                      <a:endParaRPr lang="en-GB"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≥10</a:t>
                      </a:r>
                      <a:r>
                        <a:rPr lang="en-GB" sz="1800" baseline="30000" dirty="0">
                          <a:effectLst/>
                        </a:rPr>
                        <a:t>5</a:t>
                      </a:r>
                      <a:endParaRPr lang="en-GB" sz="1800" dirty="0">
                        <a:effectLst/>
                        <a:latin typeface="Calibri"/>
                        <a:ea typeface="Calibri"/>
                        <a:cs typeface="Times New Roman"/>
                      </a:endParaRPr>
                    </a:p>
                  </a:txBody>
                  <a:tcPr marL="68580" marR="68580" marT="0" marB="0"/>
                </a:tc>
              </a:tr>
              <a:tr h="369478">
                <a:tc>
                  <a:txBody>
                    <a:bodyPr/>
                    <a:lstStyle/>
                    <a:p>
                      <a:pPr>
                        <a:lnSpc>
                          <a:spcPct val="150000"/>
                        </a:lnSpc>
                        <a:spcAft>
                          <a:spcPts val="0"/>
                        </a:spcAft>
                      </a:pPr>
                      <a:r>
                        <a:rPr lang="en-GB" sz="1800" dirty="0">
                          <a:effectLst/>
                        </a:rPr>
                        <a:t>Aerobic colony count</a:t>
                      </a:r>
                      <a:endParaRPr lang="en-GB" sz="1800" dirty="0">
                        <a:effectLst/>
                        <a:latin typeface="Calibri"/>
                        <a:ea typeface="Calibri"/>
                        <a:cs typeface="Times New Roman"/>
                      </a:endParaRPr>
                    </a:p>
                  </a:txBody>
                  <a:tcPr marL="68580" marR="68580" marT="0" marB="0"/>
                </a:tc>
                <a:tc gridSpan="5">
                  <a:txBody>
                    <a:bodyPr/>
                    <a:lstStyle/>
                    <a:p>
                      <a:pPr algn="ctr">
                        <a:lnSpc>
                          <a:spcPct val="150000"/>
                        </a:lnSpc>
                        <a:spcAft>
                          <a:spcPts val="0"/>
                        </a:spcAft>
                      </a:pPr>
                      <a:r>
                        <a:rPr lang="en-GB" sz="1800" dirty="0">
                          <a:effectLst/>
                        </a:rPr>
                        <a:t>Not applicable</a:t>
                      </a:r>
                      <a:endParaRPr lang="en-GB" sz="1800" dirty="0">
                        <a:effectLst/>
                        <a:latin typeface="Calibri"/>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69478">
                <a:tc>
                  <a:txBody>
                    <a:bodyPr/>
                    <a:lstStyle/>
                    <a:p>
                      <a:pPr>
                        <a:lnSpc>
                          <a:spcPct val="150000"/>
                        </a:lnSpc>
                        <a:spcAft>
                          <a:spcPts val="0"/>
                        </a:spcAft>
                      </a:pPr>
                      <a:r>
                        <a:rPr lang="en-GB" sz="1800">
                          <a:effectLst/>
                        </a:rPr>
                        <a:t>Enterobacteriaceae</a:t>
                      </a:r>
                      <a:endParaRPr lang="en-GB" sz="18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800">
                          <a:effectLst/>
                        </a:rPr>
                        <a:t>511</a:t>
                      </a:r>
                      <a:endParaRPr lang="en-GB" sz="1800">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rgbClr val="FF0000"/>
                          </a:solidFill>
                          <a:effectLst/>
                        </a:rPr>
                        <a:t>147</a:t>
                      </a:r>
                      <a:r>
                        <a:rPr lang="en-GB" sz="1800" baseline="30000" dirty="0">
                          <a:solidFill>
                            <a:srgbClr val="FF0000"/>
                          </a:solidFill>
                          <a:effectLst/>
                        </a:rPr>
                        <a:t> </a:t>
                      </a:r>
                      <a:endParaRPr lang="en-GB" sz="1800" dirty="0">
                        <a:solidFill>
                          <a:srgbClr val="FF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rgbClr val="FF0000"/>
                          </a:solidFill>
                          <a:effectLst/>
                        </a:rPr>
                        <a:t>87</a:t>
                      </a:r>
                      <a:endParaRPr lang="en-GB" sz="1800" dirty="0">
                        <a:solidFill>
                          <a:srgbClr val="FF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rgbClr val="FF0000"/>
                          </a:solidFill>
                          <a:effectLst/>
                        </a:rPr>
                        <a:t>61</a:t>
                      </a:r>
                      <a:endParaRPr lang="en-GB" sz="1800" dirty="0">
                        <a:solidFill>
                          <a:srgbClr val="FF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rgbClr val="FF0000"/>
                          </a:solidFill>
                          <a:effectLst/>
                        </a:rPr>
                        <a:t>46</a:t>
                      </a:r>
                      <a:endParaRPr lang="en-GB" sz="1800" dirty="0">
                        <a:solidFill>
                          <a:srgbClr val="FF0000"/>
                        </a:solidFill>
                        <a:effectLst/>
                        <a:latin typeface="Calibri"/>
                        <a:ea typeface="Calibri"/>
                        <a:cs typeface="Times New Roman"/>
                      </a:endParaRPr>
                    </a:p>
                  </a:txBody>
                  <a:tcPr marL="68580" marR="68580" marT="0" marB="0"/>
                </a:tc>
              </a:tr>
              <a:tr h="369478">
                <a:tc>
                  <a:txBody>
                    <a:bodyPr/>
                    <a:lstStyle/>
                    <a:p>
                      <a:pPr>
                        <a:lnSpc>
                          <a:spcPct val="150000"/>
                        </a:lnSpc>
                        <a:spcAft>
                          <a:spcPts val="0"/>
                        </a:spcAft>
                      </a:pPr>
                      <a:r>
                        <a:rPr lang="en-GB" sz="1800">
                          <a:effectLst/>
                        </a:rPr>
                        <a:t>E. coli</a:t>
                      </a:r>
                      <a:endParaRPr lang="en-GB" sz="18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800">
                          <a:effectLst/>
                        </a:rPr>
                        <a:t>847</a:t>
                      </a:r>
                      <a:endParaRPr lang="en-GB" sz="1800">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rgbClr val="FF0000"/>
                          </a:solidFill>
                          <a:effectLst/>
                        </a:rPr>
                        <a:t>5</a:t>
                      </a:r>
                      <a:r>
                        <a:rPr lang="en-GB" sz="1800" baseline="30000" dirty="0">
                          <a:solidFill>
                            <a:srgbClr val="FF0000"/>
                          </a:solidFill>
                          <a:effectLst/>
                        </a:rPr>
                        <a:t> </a:t>
                      </a:r>
                      <a:endParaRPr lang="en-GB" sz="1800" dirty="0">
                        <a:solidFill>
                          <a:srgbClr val="FF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chemeClr val="tx1"/>
                          </a:solidFill>
                          <a:effectLst/>
                        </a:rPr>
                        <a:t>0</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chemeClr val="tx1"/>
                          </a:solidFill>
                          <a:effectLst/>
                        </a:rPr>
                        <a:t>0</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chemeClr val="tx1"/>
                          </a:solidFill>
                          <a:effectLst/>
                        </a:rPr>
                        <a:t>0</a:t>
                      </a:r>
                      <a:endParaRPr lang="en-GB" sz="1800" dirty="0">
                        <a:solidFill>
                          <a:schemeClr val="tx1"/>
                        </a:solidFill>
                        <a:effectLst/>
                        <a:latin typeface="Calibri"/>
                        <a:ea typeface="Calibri"/>
                        <a:cs typeface="Times New Roman"/>
                      </a:endParaRPr>
                    </a:p>
                  </a:txBody>
                  <a:tcPr marL="68580" marR="68580" marT="0" marB="0"/>
                </a:tc>
              </a:tr>
              <a:tr h="566533">
                <a:tc>
                  <a:txBody>
                    <a:bodyPr/>
                    <a:lstStyle/>
                    <a:p>
                      <a:pPr>
                        <a:lnSpc>
                          <a:spcPct val="115000"/>
                        </a:lnSpc>
                        <a:spcAft>
                          <a:spcPts val="0"/>
                        </a:spcAft>
                      </a:pPr>
                      <a:r>
                        <a:rPr lang="en-GB" sz="1800">
                          <a:effectLst/>
                        </a:rPr>
                        <a:t>Coagulase positive staphylococci</a:t>
                      </a:r>
                      <a:endParaRPr lang="en-GB" sz="18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800">
                          <a:effectLst/>
                        </a:rPr>
                        <a:t>837</a:t>
                      </a:r>
                      <a:endParaRPr lang="en-GB" sz="1800">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rgbClr val="FF0000"/>
                          </a:solidFill>
                          <a:effectLst/>
                        </a:rPr>
                        <a:t>15</a:t>
                      </a:r>
                      <a:endParaRPr lang="en-GB" sz="1800" dirty="0">
                        <a:solidFill>
                          <a:srgbClr val="FF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a:solidFill>
                            <a:schemeClr val="tx1"/>
                          </a:solidFill>
                          <a:effectLst/>
                        </a:rPr>
                        <a:t>0</a:t>
                      </a:r>
                      <a:endParaRPr lang="en-GB" sz="180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chemeClr val="tx1"/>
                          </a:solidFill>
                          <a:effectLst/>
                        </a:rPr>
                        <a:t>0</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chemeClr val="tx1"/>
                          </a:solidFill>
                          <a:effectLst/>
                        </a:rPr>
                        <a:t>0</a:t>
                      </a:r>
                      <a:endParaRPr lang="en-GB" sz="1800" dirty="0">
                        <a:solidFill>
                          <a:schemeClr val="tx1"/>
                        </a:solidFill>
                        <a:effectLst/>
                        <a:latin typeface="Calibri"/>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0"/>
          </p:nvPr>
        </p:nvSpPr>
        <p:spPr/>
        <p:txBody>
          <a:bodyPr/>
          <a:lstStyle/>
          <a:p>
            <a:pPr>
              <a:defRPr/>
            </a:pPr>
            <a:r>
              <a:rPr lang="en-US" smtClean="0"/>
              <a:t>  </a:t>
            </a:r>
            <a:fld id="{ACD7D94E-0060-4E35-A428-C62EE77F42D9}"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GB" dirty="0"/>
              <a:t>Port Health Training November 2017</a:t>
            </a:r>
          </a:p>
        </p:txBody>
      </p:sp>
      <p:sp>
        <p:nvSpPr>
          <p:cNvPr id="7" name="TextBox 6"/>
          <p:cNvSpPr txBox="1"/>
          <p:nvPr/>
        </p:nvSpPr>
        <p:spPr>
          <a:xfrm>
            <a:off x="467544" y="5517232"/>
            <a:ext cx="4896544" cy="461665"/>
          </a:xfrm>
          <a:prstGeom prst="rect">
            <a:avLst/>
          </a:prstGeom>
          <a:noFill/>
        </p:spPr>
        <p:txBody>
          <a:bodyPr wrap="square" rtlCol="0">
            <a:spAutoFit/>
          </a:bodyPr>
          <a:lstStyle/>
          <a:p>
            <a:r>
              <a:rPr lang="en-GB" dirty="0" smtClean="0">
                <a:solidFill>
                  <a:srgbClr val="FF0000"/>
                </a:solidFill>
              </a:rPr>
              <a:t>unsatisfactory</a:t>
            </a:r>
            <a:endParaRPr lang="en-GB" dirty="0">
              <a:solidFill>
                <a:srgbClr val="FFC000"/>
              </a:solidFill>
            </a:endParaRPr>
          </a:p>
        </p:txBody>
      </p:sp>
    </p:spTree>
    <p:extLst>
      <p:ext uri="{BB962C8B-B14F-4D97-AF65-F5344CB8AC3E}">
        <p14:creationId xmlns:p14="http://schemas.microsoft.com/office/powerpoint/2010/main" val="1522775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332656"/>
            <a:ext cx="8028000" cy="648072"/>
          </a:xfrm>
        </p:spPr>
        <p:txBody>
          <a:bodyPr/>
          <a:lstStyle/>
          <a:p>
            <a:r>
              <a:rPr lang="en-GB" dirty="0"/>
              <a:t>Galley hygiene </a:t>
            </a:r>
            <a:r>
              <a:rPr lang="en-GB" dirty="0" smtClean="0"/>
              <a:t>survey: cloths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5176613"/>
              </p:ext>
            </p:extLst>
          </p:nvPr>
        </p:nvGraphicFramePr>
        <p:xfrm>
          <a:off x="179512" y="1191564"/>
          <a:ext cx="8712969" cy="3725390"/>
        </p:xfrm>
        <a:graphic>
          <a:graphicData uri="http://schemas.openxmlformats.org/drawingml/2006/table">
            <a:tbl>
              <a:tblPr firstRow="1" firstCol="1" bandRow="1">
                <a:tableStyleId>{5C22544A-7EE6-4342-B048-85BDC9FD1C3A}</a:tableStyleId>
              </a:tblPr>
              <a:tblGrid>
                <a:gridCol w="3000121"/>
                <a:gridCol w="1141496"/>
                <a:gridCol w="1142838"/>
                <a:gridCol w="1142838"/>
                <a:gridCol w="1142838"/>
                <a:gridCol w="1142838"/>
              </a:tblGrid>
              <a:tr h="566533">
                <a:tc rowSpan="2">
                  <a:txBody>
                    <a:bodyPr/>
                    <a:lstStyle/>
                    <a:p>
                      <a:pPr>
                        <a:lnSpc>
                          <a:spcPct val="115000"/>
                        </a:lnSpc>
                        <a:spcAft>
                          <a:spcPts val="0"/>
                        </a:spcAft>
                      </a:pPr>
                      <a:r>
                        <a:rPr lang="en-GB" sz="1800" dirty="0">
                          <a:effectLst/>
                        </a:rPr>
                        <a:t> </a:t>
                      </a:r>
                      <a:endParaRPr lang="en-GB" sz="1800" dirty="0">
                        <a:effectLst/>
                        <a:latin typeface="Calibri"/>
                        <a:ea typeface="Calibri"/>
                        <a:cs typeface="Times New Roman"/>
                      </a:endParaRPr>
                    </a:p>
                  </a:txBody>
                  <a:tcPr marL="68580" marR="68580" marT="0" marB="0"/>
                </a:tc>
                <a:tc gridSpan="5">
                  <a:txBody>
                    <a:bodyPr/>
                    <a:lstStyle/>
                    <a:p>
                      <a:pPr algn="ctr">
                        <a:lnSpc>
                          <a:spcPct val="115000"/>
                        </a:lnSpc>
                        <a:spcAft>
                          <a:spcPts val="0"/>
                        </a:spcAft>
                      </a:pPr>
                      <a:r>
                        <a:rPr lang="en-GB" sz="1800" dirty="0" smtClean="0">
                          <a:effectLst/>
                        </a:rPr>
                        <a:t>Cleaning cloths</a:t>
                      </a:r>
                      <a:endParaRPr lang="en-GB" sz="1800" dirty="0">
                        <a:effectLst/>
                      </a:endParaRPr>
                    </a:p>
                    <a:p>
                      <a:pPr algn="ctr">
                        <a:lnSpc>
                          <a:spcPct val="115000"/>
                        </a:lnSpc>
                        <a:spcAft>
                          <a:spcPts val="0"/>
                        </a:spcAft>
                      </a:pPr>
                      <a:r>
                        <a:rPr lang="en-GB" sz="1800" dirty="0">
                          <a:effectLst/>
                        </a:rPr>
                        <a:t>Bacterial counts (</a:t>
                      </a:r>
                      <a:r>
                        <a:rPr lang="en-GB" sz="1800" dirty="0" err="1">
                          <a:effectLst/>
                        </a:rPr>
                        <a:t>cfu</a:t>
                      </a:r>
                      <a:r>
                        <a:rPr lang="en-GB" sz="1800" dirty="0">
                          <a:effectLst/>
                        </a:rPr>
                        <a:t> per </a:t>
                      </a:r>
                      <a:r>
                        <a:rPr lang="en-GB" sz="1800" dirty="0" smtClean="0">
                          <a:effectLst/>
                        </a:rPr>
                        <a:t>cloth)</a:t>
                      </a:r>
                      <a:endParaRPr lang="en-GB" sz="1800" dirty="0">
                        <a:effectLst/>
                        <a:latin typeface="Calibri"/>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83267">
                <a:tc vMerge="1">
                  <a:txBody>
                    <a:bodyPr/>
                    <a:lstStyle/>
                    <a:p>
                      <a:endParaRPr lang="en-GB"/>
                    </a:p>
                  </a:txBody>
                  <a:tcPr/>
                </a:tc>
                <a:tc>
                  <a:txBody>
                    <a:bodyPr/>
                    <a:lstStyle/>
                    <a:p>
                      <a:pPr algn="ctr">
                        <a:lnSpc>
                          <a:spcPct val="115000"/>
                        </a:lnSpc>
                        <a:spcAft>
                          <a:spcPts val="0"/>
                        </a:spcAft>
                      </a:pPr>
                      <a:r>
                        <a:rPr lang="en-GB" sz="1800" dirty="0">
                          <a:effectLst/>
                        </a:rPr>
                        <a:t>&lt;</a:t>
                      </a:r>
                      <a:r>
                        <a:rPr lang="en-GB" sz="1800" dirty="0" smtClean="0">
                          <a:effectLst/>
                        </a:rPr>
                        <a:t>10</a:t>
                      </a:r>
                      <a:r>
                        <a:rPr lang="en-GB" sz="1800" baseline="30000" dirty="0" smtClean="0">
                          <a:effectLst/>
                        </a:rPr>
                        <a:t>3</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smtClean="0">
                          <a:effectLst/>
                        </a:rPr>
                        <a:t>10</a:t>
                      </a:r>
                      <a:r>
                        <a:rPr lang="en-GB" sz="1800" baseline="30000" dirty="0" smtClean="0">
                          <a:effectLst/>
                        </a:rPr>
                        <a:t>3</a:t>
                      </a:r>
                      <a:r>
                        <a:rPr lang="en-GB" sz="1800" dirty="0" smtClean="0">
                          <a:effectLst/>
                        </a:rPr>
                        <a:t> </a:t>
                      </a:r>
                      <a:r>
                        <a:rPr lang="en-GB" sz="1800" dirty="0">
                          <a:effectLst/>
                        </a:rPr>
                        <a:t>-&lt;</a:t>
                      </a:r>
                      <a:r>
                        <a:rPr lang="en-GB" sz="1800" dirty="0" smtClean="0">
                          <a:effectLst/>
                        </a:rPr>
                        <a:t>10</a:t>
                      </a:r>
                      <a:r>
                        <a:rPr lang="en-GB" sz="1800" baseline="30000" dirty="0" smtClean="0">
                          <a:effectLst/>
                        </a:rPr>
                        <a:t>4</a:t>
                      </a:r>
                    </a:p>
                  </a:txBody>
                  <a:tcPr marL="68580" marR="68580" marT="0" marB="0"/>
                </a:tc>
                <a:tc>
                  <a:txBody>
                    <a:bodyPr/>
                    <a:lstStyle/>
                    <a:p>
                      <a:pPr>
                        <a:lnSpc>
                          <a:spcPct val="115000"/>
                        </a:lnSpc>
                        <a:spcAft>
                          <a:spcPts val="0"/>
                        </a:spcAft>
                      </a:pPr>
                      <a:r>
                        <a:rPr lang="en-GB" sz="1800" dirty="0" smtClean="0">
                          <a:effectLst/>
                        </a:rPr>
                        <a:t>10</a:t>
                      </a:r>
                      <a:r>
                        <a:rPr lang="en-GB" sz="1800" baseline="30000" dirty="0" smtClean="0">
                          <a:effectLst/>
                        </a:rPr>
                        <a:t>4</a:t>
                      </a:r>
                      <a:r>
                        <a:rPr lang="en-GB" sz="1800" dirty="0" smtClean="0">
                          <a:effectLst/>
                        </a:rPr>
                        <a:t> </a:t>
                      </a:r>
                      <a:r>
                        <a:rPr lang="en-GB" sz="1800" dirty="0">
                          <a:effectLst/>
                        </a:rPr>
                        <a:t>-&lt;</a:t>
                      </a:r>
                      <a:r>
                        <a:rPr lang="en-GB" sz="1800" dirty="0" smtClean="0">
                          <a:effectLst/>
                        </a:rPr>
                        <a:t>10</a:t>
                      </a:r>
                      <a:r>
                        <a:rPr lang="en-GB" sz="1800" baseline="30000" dirty="0" smtClean="0">
                          <a:effectLst/>
                        </a:rPr>
                        <a:t>6</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smtClean="0">
                          <a:effectLst/>
                        </a:rPr>
                        <a:t>10</a:t>
                      </a:r>
                      <a:r>
                        <a:rPr lang="en-GB" sz="1800" baseline="30000" dirty="0" smtClean="0">
                          <a:effectLst/>
                        </a:rPr>
                        <a:t>6</a:t>
                      </a:r>
                      <a:r>
                        <a:rPr lang="en-GB" sz="1800" dirty="0" smtClean="0">
                          <a:effectLst/>
                        </a:rPr>
                        <a:t> </a:t>
                      </a:r>
                      <a:r>
                        <a:rPr lang="en-GB" sz="1800" dirty="0">
                          <a:effectLst/>
                        </a:rPr>
                        <a:t>-&lt;</a:t>
                      </a:r>
                      <a:r>
                        <a:rPr lang="en-GB" sz="1800" dirty="0" smtClean="0">
                          <a:effectLst/>
                        </a:rPr>
                        <a:t>10</a:t>
                      </a:r>
                      <a:r>
                        <a:rPr lang="en-GB" sz="1800" baseline="30000" dirty="0" smtClean="0">
                          <a:effectLst/>
                        </a:rPr>
                        <a:t>7</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a:t>
                      </a:r>
                      <a:r>
                        <a:rPr lang="en-GB" sz="1800" dirty="0" smtClean="0">
                          <a:effectLst/>
                        </a:rPr>
                        <a:t>10</a:t>
                      </a:r>
                      <a:r>
                        <a:rPr lang="en-GB" sz="1800" baseline="30000" dirty="0" smtClean="0">
                          <a:effectLst/>
                        </a:rPr>
                        <a:t>7</a:t>
                      </a:r>
                      <a:endParaRPr lang="en-GB" sz="1800" dirty="0">
                        <a:effectLst/>
                        <a:latin typeface="Calibri"/>
                        <a:ea typeface="Calibri"/>
                        <a:cs typeface="Times New Roman"/>
                      </a:endParaRPr>
                    </a:p>
                  </a:txBody>
                  <a:tcPr marL="68580" marR="68580" marT="0" marB="0"/>
                </a:tc>
              </a:tr>
              <a:tr h="369478">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800" dirty="0" err="1" smtClean="0">
                          <a:effectLst/>
                        </a:rPr>
                        <a:t>Enterobacteriaceae</a:t>
                      </a:r>
                      <a:endParaRPr lang="en-GB" sz="1800" dirty="0" smtClean="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800" dirty="0" smtClean="0">
                          <a:effectLst/>
                        </a:rPr>
                        <a:t>1</a:t>
                      </a:r>
                      <a:endParaRPr lang="en-GB" sz="180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chemeClr val="tx1"/>
                          </a:solidFill>
                          <a:effectLst/>
                        </a:rPr>
                        <a:t>4</a:t>
                      </a:r>
                      <a:endParaRPr lang="en-GB" sz="1800" dirty="0">
                        <a:solidFill>
                          <a:srgbClr val="FF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rgbClr val="FF0000"/>
                          </a:solidFill>
                          <a:effectLst/>
                        </a:rPr>
                        <a:t>8</a:t>
                      </a:r>
                      <a:endParaRPr lang="en-GB" sz="1800" dirty="0">
                        <a:solidFill>
                          <a:srgbClr val="FF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rgbClr val="FF0000"/>
                          </a:solidFill>
                          <a:effectLst/>
                        </a:rPr>
                        <a:t>4</a:t>
                      </a:r>
                      <a:endParaRPr lang="en-GB" sz="1800" dirty="0">
                        <a:solidFill>
                          <a:srgbClr val="FF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rgbClr val="FF0000"/>
                          </a:solidFill>
                          <a:effectLst/>
                        </a:rPr>
                        <a:t>30</a:t>
                      </a:r>
                      <a:endParaRPr lang="en-GB" sz="1800" dirty="0">
                        <a:solidFill>
                          <a:srgbClr val="FF0000"/>
                        </a:solidFill>
                        <a:effectLst/>
                        <a:latin typeface="Calibri"/>
                        <a:ea typeface="Calibri"/>
                        <a:cs typeface="Times New Roman"/>
                      </a:endParaRPr>
                    </a:p>
                  </a:txBody>
                  <a:tcPr marL="68580" marR="68580" marT="0" marB="0"/>
                </a:tc>
              </a:tr>
              <a:tr h="369478">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800" i="1" dirty="0" smtClean="0">
                          <a:effectLst/>
                        </a:rPr>
                        <a:t>E. coli</a:t>
                      </a:r>
                      <a:endParaRPr lang="en-GB" sz="1800" i="1" dirty="0" smtClean="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800" dirty="0" smtClean="0">
                          <a:effectLst/>
                        </a:rPr>
                        <a:t>35</a:t>
                      </a:r>
                      <a:endParaRPr lang="en-GB" sz="180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chemeClr val="tx1"/>
                          </a:solidFill>
                          <a:effectLst/>
                        </a:rPr>
                        <a:t>0</a:t>
                      </a:r>
                      <a:r>
                        <a:rPr lang="en-GB" sz="1800" baseline="30000" dirty="0" smtClean="0">
                          <a:solidFill>
                            <a:schemeClr val="tx1"/>
                          </a:solidFill>
                          <a:effectLst/>
                        </a:rPr>
                        <a:t> </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rgbClr val="FF0000"/>
                          </a:solidFill>
                          <a:effectLst/>
                        </a:rPr>
                        <a:t>9</a:t>
                      </a:r>
                      <a:endParaRPr lang="en-GB" sz="1800" dirty="0">
                        <a:solidFill>
                          <a:srgbClr val="FF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chemeClr val="tx1"/>
                          </a:solidFill>
                          <a:effectLst/>
                        </a:rPr>
                        <a:t>0</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chemeClr val="tx1"/>
                          </a:solidFill>
                          <a:effectLst/>
                        </a:rPr>
                        <a:t>0</a:t>
                      </a:r>
                      <a:endParaRPr lang="en-GB" sz="1800" dirty="0">
                        <a:solidFill>
                          <a:schemeClr val="tx1"/>
                        </a:solidFill>
                        <a:effectLst/>
                        <a:latin typeface="Calibri"/>
                        <a:ea typeface="Calibri"/>
                        <a:cs typeface="Times New Roman"/>
                      </a:endParaRPr>
                    </a:p>
                  </a:txBody>
                  <a:tcPr marL="68580" marR="68580" marT="0" marB="0"/>
                </a:tc>
              </a:tr>
              <a:tr h="566533">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800" dirty="0" smtClean="0">
                          <a:effectLst/>
                        </a:rPr>
                        <a:t>Coagulase positive staphylococci</a:t>
                      </a:r>
                      <a:endParaRPr lang="en-GB" sz="1800" dirty="0" smtClean="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800" dirty="0" smtClean="0">
                          <a:effectLst/>
                        </a:rPr>
                        <a:t>43</a:t>
                      </a:r>
                      <a:endParaRPr lang="en-GB" sz="180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rgbClr val="FF0000"/>
                          </a:solidFill>
                          <a:effectLst/>
                        </a:rPr>
                        <a:t>2</a:t>
                      </a:r>
                      <a:endParaRPr lang="en-GB" sz="1800" dirty="0">
                        <a:solidFill>
                          <a:srgbClr val="FF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rgbClr val="FF0000"/>
                          </a:solidFill>
                          <a:effectLst/>
                        </a:rPr>
                        <a:t>1</a:t>
                      </a:r>
                      <a:endParaRPr lang="en-GB" sz="1800" dirty="0">
                        <a:solidFill>
                          <a:srgbClr val="FF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chemeClr val="tx1"/>
                          </a:solidFill>
                          <a:effectLst/>
                        </a:rPr>
                        <a:t>0</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rgbClr val="FF0000"/>
                          </a:solidFill>
                          <a:effectLst/>
                        </a:rPr>
                        <a:t>1</a:t>
                      </a:r>
                      <a:endParaRPr lang="en-GB" sz="1800" dirty="0">
                        <a:solidFill>
                          <a:srgbClr val="FF0000"/>
                        </a:solidFill>
                        <a:effectLst/>
                        <a:latin typeface="Calibri"/>
                        <a:ea typeface="Calibri"/>
                        <a:cs typeface="Times New Roman"/>
                      </a:endParaRPr>
                    </a:p>
                  </a:txBody>
                  <a:tcPr marL="68580" marR="68580" marT="0" marB="0"/>
                </a:tc>
              </a:tr>
              <a:tr h="566533">
                <a:tc>
                  <a:txBody>
                    <a:bodyPr/>
                    <a:lstStyle/>
                    <a:p>
                      <a:pPr>
                        <a:lnSpc>
                          <a:spcPct val="115000"/>
                        </a:lnSpc>
                        <a:spcAft>
                          <a:spcPts val="0"/>
                        </a:spcAft>
                      </a:pPr>
                      <a:r>
                        <a:rPr lang="en-GB" sz="1800" i="1" dirty="0" err="1" smtClean="0">
                          <a:effectLst/>
                        </a:rPr>
                        <a:t>L.monocytogenes</a:t>
                      </a:r>
                      <a:endParaRPr lang="en-GB" sz="1800" i="1"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800" dirty="0" smtClean="0">
                          <a:effectLst/>
                          <a:latin typeface="Calibri"/>
                          <a:ea typeface="Calibri"/>
                          <a:cs typeface="Times New Roman"/>
                        </a:rPr>
                        <a:t>47</a:t>
                      </a:r>
                      <a:endParaRPr lang="en-GB" sz="180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chemeClr val="tx1"/>
                          </a:solidFill>
                          <a:effectLst/>
                          <a:latin typeface="Calibri"/>
                          <a:ea typeface="Calibri"/>
                          <a:cs typeface="Times New Roman"/>
                        </a:rPr>
                        <a:t>0</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chemeClr val="tx1"/>
                          </a:solidFill>
                          <a:effectLst/>
                          <a:latin typeface="Calibri"/>
                          <a:ea typeface="Calibri"/>
                          <a:cs typeface="Times New Roman"/>
                        </a:rPr>
                        <a:t>0</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chemeClr val="tx1"/>
                          </a:solidFill>
                          <a:effectLst/>
                          <a:latin typeface="Calibri"/>
                          <a:ea typeface="Calibri"/>
                          <a:cs typeface="Times New Roman"/>
                        </a:rPr>
                        <a:t>0</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chemeClr val="tx1"/>
                          </a:solidFill>
                          <a:effectLst/>
                          <a:latin typeface="Calibri"/>
                          <a:ea typeface="Calibri"/>
                          <a:cs typeface="Times New Roman"/>
                        </a:rPr>
                        <a:t>0</a:t>
                      </a:r>
                      <a:endParaRPr lang="en-GB" sz="1800" dirty="0">
                        <a:solidFill>
                          <a:schemeClr val="tx1"/>
                        </a:solidFill>
                        <a:effectLst/>
                        <a:latin typeface="Calibri"/>
                        <a:ea typeface="Calibri"/>
                        <a:cs typeface="Times New Roman"/>
                      </a:endParaRPr>
                    </a:p>
                  </a:txBody>
                  <a:tcPr marL="68580" marR="68580" marT="0" marB="0"/>
                </a:tc>
              </a:tr>
              <a:tr h="566533">
                <a:tc>
                  <a:txBody>
                    <a:bodyPr/>
                    <a:lstStyle/>
                    <a:p>
                      <a:pPr>
                        <a:lnSpc>
                          <a:spcPct val="115000"/>
                        </a:lnSpc>
                        <a:spcAft>
                          <a:spcPts val="0"/>
                        </a:spcAft>
                      </a:pPr>
                      <a:r>
                        <a:rPr lang="en-GB" sz="1800" i="1" dirty="0" smtClean="0">
                          <a:effectLst/>
                          <a:latin typeface="Calibri"/>
                          <a:ea typeface="Calibri"/>
                          <a:cs typeface="Times New Roman"/>
                        </a:rPr>
                        <a:t>Listeria</a:t>
                      </a:r>
                      <a:r>
                        <a:rPr lang="en-GB" sz="1800" dirty="0" smtClean="0">
                          <a:effectLst/>
                          <a:latin typeface="Calibri"/>
                          <a:ea typeface="Calibri"/>
                          <a:cs typeface="Times New Roman"/>
                        </a:rPr>
                        <a:t> species </a:t>
                      </a:r>
                      <a:endParaRPr lang="en-GB" sz="1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800" dirty="0" smtClean="0">
                          <a:effectLst/>
                          <a:latin typeface="Calibri"/>
                          <a:ea typeface="Calibri"/>
                          <a:cs typeface="Times New Roman"/>
                        </a:rPr>
                        <a:t>44</a:t>
                      </a:r>
                      <a:endParaRPr lang="en-GB" sz="180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chemeClr val="tx1"/>
                          </a:solidFill>
                          <a:effectLst/>
                          <a:latin typeface="Calibri"/>
                          <a:ea typeface="Calibri"/>
                          <a:cs typeface="Times New Roman"/>
                        </a:rPr>
                        <a:t>0</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rgbClr val="FF0000"/>
                          </a:solidFill>
                          <a:effectLst/>
                          <a:latin typeface="Calibri"/>
                          <a:ea typeface="Calibri"/>
                          <a:cs typeface="Times New Roman"/>
                        </a:rPr>
                        <a:t>3</a:t>
                      </a:r>
                      <a:endParaRPr lang="en-GB" sz="1800" dirty="0">
                        <a:solidFill>
                          <a:srgbClr val="FF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chemeClr val="tx1"/>
                          </a:solidFill>
                          <a:effectLst/>
                          <a:latin typeface="Calibri"/>
                          <a:ea typeface="Calibri"/>
                          <a:cs typeface="Times New Roman"/>
                        </a:rPr>
                        <a:t>0</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chemeClr val="tx1"/>
                          </a:solidFill>
                          <a:effectLst/>
                          <a:latin typeface="Calibri"/>
                          <a:ea typeface="Calibri"/>
                          <a:cs typeface="Times New Roman"/>
                        </a:rPr>
                        <a:t>0</a:t>
                      </a:r>
                      <a:endParaRPr lang="en-GB" sz="1800" dirty="0">
                        <a:solidFill>
                          <a:schemeClr val="tx1"/>
                        </a:solidFill>
                        <a:effectLst/>
                        <a:latin typeface="Calibri"/>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0"/>
          </p:nvPr>
        </p:nvSpPr>
        <p:spPr/>
        <p:txBody>
          <a:bodyPr/>
          <a:lstStyle/>
          <a:p>
            <a:pPr>
              <a:defRPr/>
            </a:pPr>
            <a:r>
              <a:rPr lang="en-US" smtClean="0"/>
              <a:t>  </a:t>
            </a:r>
            <a:fld id="{ACD7D94E-0060-4E35-A428-C62EE77F42D9}"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GB" dirty="0"/>
              <a:t>Port Health Training November 2017</a:t>
            </a:r>
          </a:p>
        </p:txBody>
      </p:sp>
      <p:sp>
        <p:nvSpPr>
          <p:cNvPr id="7" name="TextBox 6"/>
          <p:cNvSpPr txBox="1"/>
          <p:nvPr/>
        </p:nvSpPr>
        <p:spPr>
          <a:xfrm>
            <a:off x="467544" y="5517232"/>
            <a:ext cx="4896544" cy="461665"/>
          </a:xfrm>
          <a:prstGeom prst="rect">
            <a:avLst/>
          </a:prstGeom>
          <a:noFill/>
        </p:spPr>
        <p:txBody>
          <a:bodyPr wrap="square" rtlCol="0">
            <a:spAutoFit/>
          </a:bodyPr>
          <a:lstStyle/>
          <a:p>
            <a:r>
              <a:rPr lang="en-GB" dirty="0" smtClean="0">
                <a:solidFill>
                  <a:srgbClr val="FF0000"/>
                </a:solidFill>
              </a:rPr>
              <a:t>unsatisfactory</a:t>
            </a:r>
            <a:endParaRPr lang="en-GB" dirty="0">
              <a:solidFill>
                <a:srgbClr val="FFC000"/>
              </a:solidFill>
            </a:endParaRPr>
          </a:p>
        </p:txBody>
      </p:sp>
    </p:spTree>
    <p:extLst>
      <p:ext uri="{BB962C8B-B14F-4D97-AF65-F5344CB8AC3E}">
        <p14:creationId xmlns:p14="http://schemas.microsoft.com/office/powerpoint/2010/main" val="207669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0648"/>
            <a:ext cx="5976664" cy="1656184"/>
          </a:xfrm>
        </p:spPr>
        <p:txBody>
          <a:bodyPr>
            <a:normAutofit fontScale="90000"/>
          </a:bodyPr>
          <a:lstStyle/>
          <a:p>
            <a:pPr>
              <a:defRPr/>
            </a:pPr>
            <a:r>
              <a:rPr lang="en-GB" dirty="0" smtClean="0"/>
              <a:t>Comparison with studies of  </a:t>
            </a:r>
            <a:br>
              <a:rPr lang="en-GB" dirty="0" smtClean="0"/>
            </a:br>
            <a:r>
              <a:rPr lang="en-GB" dirty="0" smtClean="0"/>
              <a:t>microbiological quality in </a:t>
            </a:r>
            <a:br>
              <a:rPr lang="en-GB" dirty="0" smtClean="0"/>
            </a:br>
            <a:r>
              <a:rPr lang="en-GB" dirty="0" smtClean="0"/>
              <a:t>mobile vendors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49592309"/>
              </p:ext>
            </p:extLst>
          </p:nvPr>
        </p:nvGraphicFramePr>
        <p:xfrm>
          <a:off x="539552" y="2276872"/>
          <a:ext cx="6912768" cy="3032760"/>
        </p:xfrm>
        <a:graphic>
          <a:graphicData uri="http://schemas.openxmlformats.org/drawingml/2006/table">
            <a:tbl>
              <a:tblPr firstRow="1" bandRow="1">
                <a:tableStyleId>{5C22544A-7EE6-4342-B048-85BDC9FD1C3A}</a:tableStyleId>
              </a:tblPr>
              <a:tblGrid>
                <a:gridCol w="3197330"/>
                <a:gridCol w="1880783"/>
                <a:gridCol w="1834655"/>
              </a:tblGrid>
              <a:tr h="370840">
                <a:tc rowSpan="2">
                  <a:txBody>
                    <a:bodyPr/>
                    <a:lstStyle/>
                    <a:p>
                      <a:pPr algn="ctr"/>
                      <a:r>
                        <a:rPr lang="en-GB" dirty="0" smtClean="0"/>
                        <a:t>Study</a:t>
                      </a:r>
                      <a:endParaRPr lang="en-GB" dirty="0"/>
                    </a:p>
                  </a:txBody>
                  <a:tcPr/>
                </a:tc>
                <a:tc gridSpan="2">
                  <a:txBody>
                    <a:bodyPr/>
                    <a:lstStyle/>
                    <a:p>
                      <a:pPr algn="ctr"/>
                      <a:r>
                        <a:rPr lang="en-GB" dirty="0" smtClean="0"/>
                        <a:t>% Satisfactory</a:t>
                      </a:r>
                      <a:endParaRPr lang="en-GB" dirty="0"/>
                    </a:p>
                  </a:txBody>
                  <a:tcPr/>
                </a:tc>
                <a:tc hMerge="1">
                  <a:txBody>
                    <a:bodyPr/>
                    <a:lstStyle/>
                    <a:p>
                      <a:endParaRPr lang="en-GB" dirty="0"/>
                    </a:p>
                  </a:txBody>
                  <a:tcPr/>
                </a:tc>
              </a:tr>
              <a:tr h="370840">
                <a:tc vMerge="1">
                  <a:txBody>
                    <a:bodyPr/>
                    <a:lstStyle/>
                    <a:p>
                      <a:endParaRPr lang="en-GB" dirty="0"/>
                    </a:p>
                  </a:txBody>
                  <a:tcPr>
                    <a:solidFill>
                      <a:schemeClr val="accent1"/>
                    </a:solidFill>
                  </a:tcPr>
                </a:tc>
                <a:tc>
                  <a:txBody>
                    <a:bodyPr/>
                    <a:lstStyle/>
                    <a:p>
                      <a:r>
                        <a:rPr lang="en-GB" dirty="0" smtClean="0">
                          <a:solidFill>
                            <a:schemeClr val="bg1"/>
                          </a:solidFill>
                        </a:rPr>
                        <a:t>Swabs</a:t>
                      </a:r>
                      <a:endParaRPr lang="en-GB" dirty="0">
                        <a:solidFill>
                          <a:schemeClr val="bg1"/>
                        </a:solidFill>
                      </a:endParaRPr>
                    </a:p>
                  </a:txBody>
                  <a:tcPr>
                    <a:solidFill>
                      <a:schemeClr val="accent1"/>
                    </a:solidFill>
                  </a:tcPr>
                </a:tc>
                <a:tc>
                  <a:txBody>
                    <a:bodyPr/>
                    <a:lstStyle/>
                    <a:p>
                      <a:r>
                        <a:rPr lang="en-GB" dirty="0" smtClean="0">
                          <a:solidFill>
                            <a:schemeClr val="bg1"/>
                          </a:solidFill>
                        </a:rPr>
                        <a:t>Cloths</a:t>
                      </a:r>
                      <a:endParaRPr lang="en-GB" dirty="0">
                        <a:solidFill>
                          <a:schemeClr val="bg1"/>
                        </a:solidFill>
                      </a:endParaRPr>
                    </a:p>
                  </a:txBody>
                  <a:tcPr>
                    <a:solidFill>
                      <a:schemeClr val="accent1"/>
                    </a:solidFill>
                  </a:tcPr>
                </a:tc>
              </a:tr>
              <a:tr h="370840">
                <a:tc>
                  <a:txBody>
                    <a:bodyPr/>
                    <a:lstStyle/>
                    <a:p>
                      <a:r>
                        <a:rPr lang="en-GB" dirty="0" smtClean="0"/>
                        <a:t>Mobile Vendors 2006</a:t>
                      </a:r>
                    </a:p>
                    <a:p>
                      <a:endParaRPr lang="en-GB" dirty="0"/>
                    </a:p>
                  </a:txBody>
                  <a:tcPr/>
                </a:tc>
                <a:tc>
                  <a:txBody>
                    <a:bodyPr/>
                    <a:lstStyle/>
                    <a:p>
                      <a:pPr algn="ctr"/>
                      <a:r>
                        <a:rPr lang="en-GB" dirty="0" smtClean="0"/>
                        <a:t>46</a:t>
                      </a:r>
                      <a:endParaRPr lang="en-GB" dirty="0"/>
                    </a:p>
                  </a:txBody>
                  <a:tcPr/>
                </a:tc>
                <a:tc>
                  <a:txBody>
                    <a:bodyPr/>
                    <a:lstStyle/>
                    <a:p>
                      <a:pPr algn="ctr"/>
                      <a:r>
                        <a:rPr lang="en-GB" dirty="0" smtClean="0"/>
                        <a:t>13</a:t>
                      </a:r>
                      <a:endParaRPr lang="en-GB" dirty="0"/>
                    </a:p>
                  </a:txBody>
                  <a:tcPr/>
                </a:tc>
              </a:tr>
              <a:tr h="370840">
                <a:tc>
                  <a:txBody>
                    <a:bodyPr/>
                    <a:lstStyle/>
                    <a:p>
                      <a:r>
                        <a:rPr lang="en-GB" dirty="0" smtClean="0"/>
                        <a:t>Large Events</a:t>
                      </a:r>
                      <a:r>
                        <a:rPr lang="en-GB" baseline="0" dirty="0" smtClean="0"/>
                        <a:t> 2009</a:t>
                      </a:r>
                    </a:p>
                    <a:p>
                      <a:endParaRPr lang="en-GB" dirty="0"/>
                    </a:p>
                  </a:txBody>
                  <a:tcPr/>
                </a:tc>
                <a:tc>
                  <a:txBody>
                    <a:bodyPr/>
                    <a:lstStyle/>
                    <a:p>
                      <a:pPr algn="ctr"/>
                      <a:r>
                        <a:rPr lang="en-GB" dirty="0" smtClean="0"/>
                        <a:t>62</a:t>
                      </a:r>
                      <a:endParaRPr lang="en-GB" dirty="0"/>
                    </a:p>
                  </a:txBody>
                  <a:tcPr/>
                </a:tc>
                <a:tc>
                  <a:txBody>
                    <a:bodyPr/>
                    <a:lstStyle/>
                    <a:p>
                      <a:pPr algn="ctr"/>
                      <a:r>
                        <a:rPr lang="en-GB" dirty="0" smtClean="0"/>
                        <a:t>29</a:t>
                      </a:r>
                      <a:endParaRPr lang="en-GB" dirty="0"/>
                    </a:p>
                  </a:txBody>
                  <a:tcPr/>
                </a:tc>
              </a:tr>
              <a:tr h="370840">
                <a:tc>
                  <a:txBody>
                    <a:bodyPr/>
                    <a:lstStyle/>
                    <a:p>
                      <a:r>
                        <a:rPr lang="en-GB" dirty="0" smtClean="0"/>
                        <a:t>Large Events 2010</a:t>
                      </a:r>
                    </a:p>
                    <a:p>
                      <a:endParaRPr lang="en-GB" dirty="0"/>
                    </a:p>
                  </a:txBody>
                  <a:tcPr/>
                </a:tc>
                <a:tc>
                  <a:txBody>
                    <a:bodyPr/>
                    <a:lstStyle/>
                    <a:p>
                      <a:pPr algn="ctr"/>
                      <a:r>
                        <a:rPr lang="en-GB" dirty="0" smtClean="0"/>
                        <a:t>68</a:t>
                      </a:r>
                      <a:endParaRPr lang="en-GB" dirty="0"/>
                    </a:p>
                  </a:txBody>
                  <a:tcPr/>
                </a:tc>
                <a:tc>
                  <a:txBody>
                    <a:bodyPr/>
                    <a:lstStyle/>
                    <a:p>
                      <a:pPr algn="ctr"/>
                      <a:r>
                        <a:rPr lang="en-GB" dirty="0" smtClean="0"/>
                        <a:t>44</a:t>
                      </a:r>
                      <a:endParaRPr lang="en-GB" dirty="0"/>
                    </a:p>
                  </a:txBody>
                  <a:tcPr/>
                </a:tc>
              </a:tr>
              <a:tr h="370840">
                <a:tc>
                  <a:txBody>
                    <a:bodyPr/>
                    <a:lstStyle/>
                    <a:p>
                      <a:r>
                        <a:rPr lang="en-GB" dirty="0" smtClean="0"/>
                        <a:t>Galley Hygiene</a:t>
                      </a:r>
                      <a:r>
                        <a:rPr lang="en-GB" baseline="0" dirty="0" smtClean="0"/>
                        <a:t> 2016</a:t>
                      </a:r>
                      <a:endParaRPr lang="en-GB" dirty="0"/>
                    </a:p>
                  </a:txBody>
                  <a:tcPr/>
                </a:tc>
                <a:tc>
                  <a:txBody>
                    <a:bodyPr/>
                    <a:lstStyle/>
                    <a:p>
                      <a:pPr algn="ctr"/>
                      <a:r>
                        <a:rPr lang="en-GB" dirty="0" smtClean="0"/>
                        <a:t>58</a:t>
                      </a:r>
                      <a:endParaRPr lang="en-GB" dirty="0"/>
                    </a:p>
                  </a:txBody>
                  <a:tcPr/>
                </a:tc>
                <a:tc>
                  <a:txBody>
                    <a:bodyPr/>
                    <a:lstStyle/>
                    <a:p>
                      <a:pPr algn="ctr"/>
                      <a:r>
                        <a:rPr lang="en-GB" dirty="0" smtClean="0"/>
                        <a:t>6</a:t>
                      </a:r>
                      <a:endParaRPr lang="en-GB" dirty="0"/>
                    </a:p>
                  </a:txBody>
                  <a:tcPr/>
                </a:tc>
              </a:tr>
            </a:tbl>
          </a:graphicData>
        </a:graphic>
      </p:graphicFrame>
      <p:sp>
        <p:nvSpPr>
          <p:cNvPr id="31790" name="Slide Number Placeholder 3"/>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Font typeface="Arial" pitchFamily="34" charset="0"/>
              <a:defRPr>
                <a:solidFill>
                  <a:schemeClr val="tx2"/>
                </a:solidFill>
                <a:latin typeface="Arial" pitchFamily="34" charset="0"/>
              </a:defRPr>
            </a:lvl1pPr>
            <a:lvl2pPr marL="742950" indent="-285750" eaLnBrk="0" hangingPunct="0">
              <a:spcBef>
                <a:spcPts val="600"/>
              </a:spcBef>
              <a:defRPr>
                <a:solidFill>
                  <a:schemeClr val="tx1"/>
                </a:solidFill>
                <a:latin typeface="Arial" pitchFamily="34" charset="0"/>
              </a:defRPr>
            </a:lvl2pPr>
            <a:lvl3pPr marL="1143000" indent="-228600" eaLnBrk="0" hangingPunct="0">
              <a:spcBef>
                <a:spcPts val="600"/>
              </a:spcBef>
              <a:buFont typeface="Arial" pitchFamily="34" charset="0"/>
              <a:buChar char="•"/>
              <a:defRPr>
                <a:solidFill>
                  <a:schemeClr val="tx1"/>
                </a:solidFill>
                <a:latin typeface="Arial" pitchFamily="34" charset="0"/>
              </a:defRPr>
            </a:lvl3pPr>
            <a:lvl4pPr marL="1600200" indent="-228600" eaLnBrk="0" hangingPunct="0">
              <a:spcBef>
                <a:spcPts val="600"/>
              </a:spcBef>
              <a:buFont typeface="Arial" pitchFamily="34" charset="0"/>
              <a:buChar char="–"/>
              <a:defRPr sz="1600">
                <a:solidFill>
                  <a:schemeClr val="tx1"/>
                </a:solidFill>
                <a:latin typeface="Arial" pitchFamily="34" charset="0"/>
              </a:defRPr>
            </a:lvl4pPr>
            <a:lvl5pPr marL="2057400" indent="-228600" eaLnBrk="0" hangingPunct="0">
              <a:spcBef>
                <a:spcPct val="20000"/>
              </a:spcBef>
              <a:buFont typeface="Arial" pitchFamily="34" charset="0"/>
              <a:buAutoNum type="arabicPeriod"/>
              <a:defRPr sz="16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AutoNum type="arabicPeriod"/>
              <a:defRPr sz="16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AutoNum type="arabicPeriod"/>
              <a:defRPr sz="16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AutoNum type="arabicPeriod"/>
              <a:defRPr sz="16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AutoNum type="arabicPeriod"/>
              <a:defRPr sz="1600">
                <a:solidFill>
                  <a:schemeClr val="tx1"/>
                </a:solidFill>
                <a:latin typeface="Arial" pitchFamily="34" charset="0"/>
              </a:defRPr>
            </a:lvl9pPr>
          </a:lstStyle>
          <a:p>
            <a:pPr eaLnBrk="1" hangingPunct="1">
              <a:spcBef>
                <a:spcPct val="0"/>
              </a:spcBef>
              <a:buFontTx/>
              <a:buNone/>
            </a:pPr>
            <a:fld id="{C2D76B97-9ACA-4176-94B6-3AACF9728CB7}" type="slidenum">
              <a:rPr lang="en-US" altLang="en-US" smtClean="0">
                <a:solidFill>
                  <a:schemeClr val="bg1"/>
                </a:solidFill>
              </a:rPr>
              <a:pPr eaLnBrk="1" hangingPunct="1">
                <a:spcBef>
                  <a:spcPct val="0"/>
                </a:spcBef>
                <a:buFontTx/>
                <a:buNone/>
              </a:pPr>
              <a:t>12</a:t>
            </a:fld>
            <a:endParaRPr lang="en-US" altLang="en-US" smtClean="0">
              <a:solidFill>
                <a:schemeClr val="bg1"/>
              </a:solidFill>
            </a:endParaRPr>
          </a:p>
        </p:txBody>
      </p:sp>
      <p:sp>
        <p:nvSpPr>
          <p:cNvPr id="3179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Font typeface="Arial" pitchFamily="34" charset="0"/>
              <a:defRPr>
                <a:solidFill>
                  <a:schemeClr val="tx2"/>
                </a:solidFill>
                <a:latin typeface="Arial" pitchFamily="34" charset="0"/>
              </a:defRPr>
            </a:lvl1pPr>
            <a:lvl2pPr marL="742950" indent="-285750" eaLnBrk="0" hangingPunct="0">
              <a:spcBef>
                <a:spcPts val="600"/>
              </a:spcBef>
              <a:defRPr>
                <a:solidFill>
                  <a:schemeClr val="tx1"/>
                </a:solidFill>
                <a:latin typeface="Arial" pitchFamily="34" charset="0"/>
              </a:defRPr>
            </a:lvl2pPr>
            <a:lvl3pPr marL="1143000" indent="-228600" eaLnBrk="0" hangingPunct="0">
              <a:spcBef>
                <a:spcPts val="600"/>
              </a:spcBef>
              <a:buFont typeface="Arial" pitchFamily="34" charset="0"/>
              <a:buChar char="•"/>
              <a:defRPr>
                <a:solidFill>
                  <a:schemeClr val="tx1"/>
                </a:solidFill>
                <a:latin typeface="Arial" pitchFamily="34" charset="0"/>
              </a:defRPr>
            </a:lvl3pPr>
            <a:lvl4pPr marL="1600200" indent="-228600" eaLnBrk="0" hangingPunct="0">
              <a:spcBef>
                <a:spcPts val="600"/>
              </a:spcBef>
              <a:buFont typeface="Arial" pitchFamily="34" charset="0"/>
              <a:buChar char="–"/>
              <a:defRPr sz="1600">
                <a:solidFill>
                  <a:schemeClr val="tx1"/>
                </a:solidFill>
                <a:latin typeface="Arial" pitchFamily="34" charset="0"/>
              </a:defRPr>
            </a:lvl4pPr>
            <a:lvl5pPr marL="2057400" indent="-228600" eaLnBrk="0" hangingPunct="0">
              <a:spcBef>
                <a:spcPct val="20000"/>
              </a:spcBef>
              <a:buFont typeface="Arial" pitchFamily="34" charset="0"/>
              <a:buAutoNum type="arabicPeriod"/>
              <a:defRPr sz="16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AutoNum type="arabicPeriod"/>
              <a:defRPr sz="16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AutoNum type="arabicPeriod"/>
              <a:defRPr sz="16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AutoNum type="arabicPeriod"/>
              <a:defRPr sz="16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AutoNum type="arabicPeriod"/>
              <a:defRPr sz="1600">
                <a:solidFill>
                  <a:schemeClr val="tx1"/>
                </a:solidFill>
                <a:latin typeface="Arial" pitchFamily="34" charset="0"/>
              </a:defRPr>
            </a:lvl9pPr>
          </a:lstStyle>
          <a:p>
            <a:pPr>
              <a:defRPr/>
            </a:pPr>
            <a:r>
              <a:rPr lang="en-US" dirty="0">
                <a:solidFill>
                  <a:schemeClr val="bg1"/>
                </a:solidFill>
              </a:rPr>
              <a:t>Port Health Training November 2017</a:t>
            </a:r>
          </a:p>
        </p:txBody>
      </p:sp>
    </p:spTree>
    <p:extLst>
      <p:ext uri="{BB962C8B-B14F-4D97-AF65-F5344CB8AC3E}">
        <p14:creationId xmlns:p14="http://schemas.microsoft.com/office/powerpoint/2010/main" val="2534678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332656"/>
            <a:ext cx="8028000" cy="648072"/>
          </a:xfrm>
        </p:spPr>
        <p:txBody>
          <a:bodyPr>
            <a:normAutofit fontScale="90000"/>
          </a:bodyPr>
          <a:lstStyle/>
          <a:p>
            <a:r>
              <a:rPr lang="en-GB" dirty="0"/>
              <a:t>Galley hygiene </a:t>
            </a:r>
            <a:r>
              <a:rPr lang="en-GB" dirty="0" smtClean="0"/>
              <a:t>survey: Conclusions</a:t>
            </a:r>
            <a:r>
              <a:rPr lang="en-GB" dirty="0"/>
              <a:t/>
            </a:r>
            <a:br>
              <a:rPr lang="en-GB" dirty="0"/>
            </a:b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ACD7D94E-0060-4E35-A428-C62EE77F42D9}"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GB" dirty="0"/>
              <a:t>Port Health Training November 2017</a:t>
            </a:r>
          </a:p>
        </p:txBody>
      </p:sp>
      <p:sp>
        <p:nvSpPr>
          <p:cNvPr id="3" name="Content Placeholder 2"/>
          <p:cNvSpPr>
            <a:spLocks noGrp="1"/>
          </p:cNvSpPr>
          <p:nvPr>
            <p:ph idx="1"/>
          </p:nvPr>
        </p:nvSpPr>
        <p:spPr>
          <a:xfrm>
            <a:off x="323528" y="1412776"/>
            <a:ext cx="8028000" cy="4248472"/>
          </a:xfrm>
        </p:spPr>
        <p:txBody>
          <a:bodyPr/>
          <a:lstStyle/>
          <a:p>
            <a:r>
              <a:rPr lang="en-GB" sz="2000" dirty="0" smtClean="0"/>
              <a:t>Study represents hitherto unavailable data</a:t>
            </a:r>
          </a:p>
          <a:p>
            <a:r>
              <a:rPr lang="en-GB" sz="2000" dirty="0" smtClean="0"/>
              <a:t>More </a:t>
            </a:r>
            <a:r>
              <a:rPr lang="en-GB" sz="2000" dirty="0"/>
              <a:t>than a third of surfaces swabbed were of an unsatisfactory microbiological quality, with chopping boards, </a:t>
            </a:r>
            <a:r>
              <a:rPr lang="en-GB" sz="2000" dirty="0" smtClean="0"/>
              <a:t>taps, food </a:t>
            </a:r>
            <a:r>
              <a:rPr lang="en-GB" sz="2000" dirty="0"/>
              <a:t>preparation surfaces and cleaning cloths being a particular concern in terms of cross-contamination risk. </a:t>
            </a:r>
            <a:endParaRPr lang="en-GB" sz="2000" dirty="0" smtClean="0"/>
          </a:p>
          <a:p>
            <a:r>
              <a:rPr lang="en-GB" sz="2000" dirty="0" smtClean="0"/>
              <a:t>Galley </a:t>
            </a:r>
            <a:r>
              <a:rPr lang="en-GB" sz="2000" dirty="0"/>
              <a:t>hygiene on ferries was better than for non-passenger ships. </a:t>
            </a:r>
            <a:r>
              <a:rPr lang="en-GB" sz="2000" dirty="0" smtClean="0"/>
              <a:t>This may reflect </a:t>
            </a:r>
            <a:r>
              <a:rPr lang="en-GB" sz="2000" dirty="0"/>
              <a:t>an increased regime of inspections by Port Health Officers or other food safety consultants due to the larger number of people at risk on these ships. </a:t>
            </a:r>
            <a:endParaRPr lang="en-GB" sz="2000" dirty="0" smtClean="0"/>
          </a:p>
          <a:p>
            <a:r>
              <a:rPr lang="en-GB" sz="2000" dirty="0" smtClean="0"/>
              <a:t>Some similarities with microbiological quality of land based mobile vendors, however further analysis ongoing to compared hygiene with other land based food preparation settings</a:t>
            </a:r>
            <a:endParaRPr lang="en-GB" sz="2000" dirty="0"/>
          </a:p>
          <a:p>
            <a:r>
              <a:rPr lang="en-GB" dirty="0"/>
              <a:t> </a:t>
            </a:r>
          </a:p>
          <a:p>
            <a:endParaRPr lang="en-GB" dirty="0"/>
          </a:p>
        </p:txBody>
      </p:sp>
    </p:spTree>
    <p:extLst>
      <p:ext uri="{BB962C8B-B14F-4D97-AF65-F5344CB8AC3E}">
        <p14:creationId xmlns:p14="http://schemas.microsoft.com/office/powerpoint/2010/main" val="908833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04664"/>
            <a:ext cx="6030224" cy="648072"/>
          </a:xfrm>
        </p:spPr>
        <p:txBody>
          <a:bodyPr/>
          <a:lstStyle/>
          <a:p>
            <a:r>
              <a:rPr lang="en-GB" dirty="0" smtClean="0"/>
              <a:t>Galley survey: future actions</a:t>
            </a:r>
            <a:endParaRPr lang="en-GB" dirty="0"/>
          </a:p>
        </p:txBody>
      </p:sp>
      <p:sp>
        <p:nvSpPr>
          <p:cNvPr id="3" name="Content Placeholder 2"/>
          <p:cNvSpPr>
            <a:spLocks noGrp="1"/>
          </p:cNvSpPr>
          <p:nvPr>
            <p:ph idx="1"/>
          </p:nvPr>
        </p:nvSpPr>
        <p:spPr>
          <a:xfrm>
            <a:off x="395536" y="1412776"/>
            <a:ext cx="8028000" cy="4536504"/>
          </a:xfrm>
        </p:spPr>
        <p:txBody>
          <a:bodyPr/>
          <a:lstStyle/>
          <a:p>
            <a:r>
              <a:rPr lang="en-GB" dirty="0" smtClean="0"/>
              <a:t>Complete report and place in public domain</a:t>
            </a:r>
          </a:p>
          <a:p>
            <a:r>
              <a:rPr lang="en-GB" dirty="0" smtClean="0"/>
              <a:t>Continued </a:t>
            </a:r>
            <a:r>
              <a:rPr lang="en-GB" dirty="0"/>
              <a:t>gather of an evidence basis </a:t>
            </a:r>
            <a:r>
              <a:rPr lang="en-GB" dirty="0" smtClean="0"/>
              <a:t>to interpret results of environmental </a:t>
            </a:r>
            <a:r>
              <a:rPr lang="en-GB" dirty="0"/>
              <a:t>sampling: Guidelines in </a:t>
            </a:r>
            <a:r>
              <a:rPr lang="en-GB" dirty="0" smtClean="0"/>
              <a:t>preparation</a:t>
            </a:r>
          </a:p>
          <a:p>
            <a:r>
              <a:rPr lang="en-GB" dirty="0" smtClean="0"/>
              <a:t>Need for comparisons with other land based </a:t>
            </a:r>
            <a:r>
              <a:rPr lang="en-GB" dirty="0"/>
              <a:t>land based food preparation settings</a:t>
            </a:r>
          </a:p>
          <a:p>
            <a:r>
              <a:rPr lang="en-GB" dirty="0" smtClean="0"/>
              <a:t>Need for advice on whether </a:t>
            </a:r>
            <a:r>
              <a:rPr lang="en-GB" dirty="0"/>
              <a:t>any action should (or can) be taken on unsatisfactory swabs. </a:t>
            </a:r>
            <a:r>
              <a:rPr lang="en-GB" dirty="0" smtClean="0"/>
              <a:t>Ship </a:t>
            </a:r>
            <a:r>
              <a:rPr lang="en-GB" dirty="0"/>
              <a:t>has usually </a:t>
            </a:r>
            <a:r>
              <a:rPr lang="en-GB" dirty="0" smtClean="0"/>
              <a:t>departed before </a:t>
            </a:r>
            <a:r>
              <a:rPr lang="en-GB" dirty="0"/>
              <a:t>the results are known, so the Port Health officers have difficulty knowing what to do with a failure that gets reported later. </a:t>
            </a:r>
            <a:r>
              <a:rPr lang="en-GB" dirty="0" smtClean="0"/>
              <a:t>Hygiene </a:t>
            </a:r>
            <a:r>
              <a:rPr lang="en-GB" dirty="0"/>
              <a:t>failure </a:t>
            </a:r>
            <a:r>
              <a:rPr lang="en-GB" dirty="0" smtClean="0"/>
              <a:t>usually of  </a:t>
            </a:r>
            <a:r>
              <a:rPr lang="en-GB" dirty="0"/>
              <a:t>low risk, and </a:t>
            </a:r>
            <a:r>
              <a:rPr lang="en-GB" dirty="0" smtClean="0"/>
              <a:t>some </a:t>
            </a:r>
            <a:r>
              <a:rPr lang="en-GB" dirty="0"/>
              <a:t>advice sent on to the shipping company on improving hygiene </a:t>
            </a:r>
            <a:r>
              <a:rPr lang="en-GB" dirty="0" smtClean="0"/>
              <a:t>may be sufficient</a:t>
            </a:r>
            <a:r>
              <a:rPr lang="en-GB" dirty="0"/>
              <a:t>. </a:t>
            </a:r>
            <a:endParaRPr lang="en-GB" dirty="0" smtClean="0"/>
          </a:p>
          <a:p>
            <a:r>
              <a:rPr lang="en-GB" dirty="0" smtClean="0"/>
              <a:t>Keen to get feedback on the need </a:t>
            </a:r>
            <a:r>
              <a:rPr lang="en-GB" dirty="0"/>
              <a:t>to produce </a:t>
            </a:r>
            <a:r>
              <a:rPr lang="en-GB" dirty="0" smtClean="0"/>
              <a:t>simple </a:t>
            </a:r>
            <a:r>
              <a:rPr lang="en-GB" dirty="0"/>
              <a:t>guidance </a:t>
            </a:r>
            <a:r>
              <a:rPr lang="en-GB" dirty="0" smtClean="0"/>
              <a:t>that </a:t>
            </a:r>
            <a:r>
              <a:rPr lang="en-GB" dirty="0"/>
              <a:t>inspectors can give to ships staff when inspecting galleys to help improve hygiene in </a:t>
            </a:r>
            <a:r>
              <a:rPr lang="en-GB" dirty="0" smtClean="0"/>
              <a:t>future</a:t>
            </a: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ACD7D94E-0060-4E35-A428-C62EE77F42D9}"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GB"/>
              <a:t>Port Health Training November 2017</a:t>
            </a:r>
            <a:endParaRPr lang="en-GB" dirty="0"/>
          </a:p>
        </p:txBody>
      </p:sp>
    </p:spTree>
    <p:extLst>
      <p:ext uri="{BB962C8B-B14F-4D97-AF65-F5344CB8AC3E}">
        <p14:creationId xmlns:p14="http://schemas.microsoft.com/office/powerpoint/2010/main" val="3492294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404664"/>
            <a:ext cx="6552728" cy="648072"/>
          </a:xfrm>
        </p:spPr>
        <p:txBody>
          <a:bodyPr/>
          <a:lstStyle/>
          <a:p>
            <a:r>
              <a:rPr lang="en-GB" dirty="0" smtClean="0"/>
              <a:t>Fresh imported leaves</a:t>
            </a:r>
            <a:endParaRPr lang="en-GB" dirty="0"/>
          </a:p>
        </p:txBody>
      </p:sp>
      <p:sp>
        <p:nvSpPr>
          <p:cNvPr id="3" name="Content Placeholder 2"/>
          <p:cNvSpPr>
            <a:spLocks noGrp="1"/>
          </p:cNvSpPr>
          <p:nvPr>
            <p:ph idx="1"/>
          </p:nvPr>
        </p:nvSpPr>
        <p:spPr>
          <a:xfrm>
            <a:off x="395536" y="1700808"/>
            <a:ext cx="8280920" cy="4248472"/>
          </a:xfrm>
        </p:spPr>
        <p:txBody>
          <a:bodyPr/>
          <a:lstStyle/>
          <a:p>
            <a:r>
              <a:rPr lang="en-GB" sz="2400" b="1" dirty="0"/>
              <a:t>Betel </a:t>
            </a:r>
            <a:r>
              <a:rPr lang="en-GB" sz="2400" b="1" dirty="0" smtClean="0"/>
              <a:t>leaves</a:t>
            </a:r>
            <a:endParaRPr lang="en-GB" sz="2400" b="1" dirty="0"/>
          </a:p>
          <a:p>
            <a:r>
              <a:rPr lang="en-GB" sz="2300" dirty="0" smtClean="0"/>
              <a:t>	Ready-to-eat </a:t>
            </a:r>
            <a:r>
              <a:rPr lang="en-GB" sz="2300" dirty="0"/>
              <a:t>food most commonly identified as contaminated with </a:t>
            </a:r>
            <a:r>
              <a:rPr lang="en-GB" sz="2300" dirty="0" smtClean="0"/>
              <a:t>Salmonella with contamination rates higher than other similar products</a:t>
            </a:r>
          </a:p>
          <a:p>
            <a:r>
              <a:rPr lang="en-GB" sz="2300" b="1" dirty="0" smtClean="0"/>
              <a:t>Curry leaves</a:t>
            </a:r>
          </a:p>
          <a:p>
            <a:r>
              <a:rPr lang="en-GB" sz="2300" dirty="0"/>
              <a:t>	</a:t>
            </a:r>
            <a:r>
              <a:rPr lang="en-GB" sz="2300" dirty="0" smtClean="0"/>
              <a:t>Street spice outbreak 2014</a:t>
            </a:r>
          </a:p>
          <a:p>
            <a:r>
              <a:rPr lang="en-GB" sz="2300" b="1" dirty="0" smtClean="0"/>
              <a:t>Presented data at point of import </a:t>
            </a:r>
            <a:r>
              <a:rPr lang="en-GB" sz="2300" dirty="0" smtClean="0"/>
              <a:t>at</a:t>
            </a:r>
          </a:p>
          <a:p>
            <a:r>
              <a:rPr lang="en-GB" sz="2300" dirty="0"/>
              <a:t> </a:t>
            </a:r>
            <a:r>
              <a:rPr lang="en-GB" sz="2300" dirty="0" smtClean="0"/>
              <a:t>  PH training day in 2016</a:t>
            </a:r>
          </a:p>
          <a:p>
            <a:r>
              <a:rPr lang="en-GB" sz="2300" dirty="0"/>
              <a:t> </a:t>
            </a:r>
            <a:r>
              <a:rPr lang="en-GB" sz="2300" dirty="0" smtClean="0"/>
              <a:t> </a:t>
            </a:r>
          </a:p>
          <a:p>
            <a:endParaRPr lang="en-GB" sz="2300" dirty="0" smtClean="0"/>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4319D5D9-F7ED-4C40-8E1A-3B405A11DF8A}" type="slidenum">
              <a:rPr lang="en-US" smtClean="0"/>
              <a:pPr>
                <a:defRPr/>
              </a:pPr>
              <a:t>15</a:t>
            </a:fld>
            <a:endParaRPr lang="en-US"/>
          </a:p>
        </p:txBody>
      </p:sp>
      <p:sp>
        <p:nvSpPr>
          <p:cNvPr id="7" name="Footer Placeholder 4"/>
          <p:cNvSpPr>
            <a:spLocks noGrp="1"/>
          </p:cNvSpPr>
          <p:nvPr>
            <p:ph type="ftr" sz="quarter" idx="11"/>
          </p:nvPr>
        </p:nvSpPr>
        <p:spPr>
          <a:xfrm>
            <a:off x="900113" y="6308725"/>
            <a:ext cx="8064500" cy="549275"/>
          </a:xfrm>
        </p:spPr>
        <p:txBody>
          <a:bodyPr/>
          <a:lstStyle/>
          <a:p>
            <a:pPr>
              <a:defRPr/>
            </a:pPr>
            <a:r>
              <a:rPr lang="en-GB" dirty="0"/>
              <a:t>Port Health Training November 2017</a:t>
            </a:r>
          </a:p>
        </p:txBody>
      </p:sp>
      <p:pic>
        <p:nvPicPr>
          <p:cNvPr id="6" name="Picture 6" descr="http://upload.wikimedia.org/wikipedia/commons/3/39/Betel_leaves_at_a_market_in_Mandalay,_Myanm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030910"/>
            <a:ext cx="2204909" cy="165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2" descr="Image result for banana leav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273" y="5014372"/>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195811"/>
            <a:ext cx="31337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282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60648"/>
            <a:ext cx="6912768" cy="1152128"/>
          </a:xfrm>
        </p:spPr>
        <p:txBody>
          <a:bodyPr>
            <a:normAutofit fontScale="90000"/>
          </a:bodyPr>
          <a:lstStyle/>
          <a:p>
            <a:pPr>
              <a:defRPr/>
            </a:pPr>
            <a:r>
              <a:rPr lang="en-GB" dirty="0"/>
              <a:t>Fresh imported </a:t>
            </a:r>
            <a:r>
              <a:rPr lang="en-GB" dirty="0" smtClean="0"/>
              <a:t>whole leaves sampled at retail: Study duration </a:t>
            </a:r>
            <a:r>
              <a:rPr lang="en-GB" altLang="en-US" dirty="0" smtClean="0"/>
              <a:t>April-December </a:t>
            </a:r>
            <a:r>
              <a:rPr lang="en-GB" altLang="en-US" dirty="0"/>
              <a:t>2017</a:t>
            </a:r>
            <a:br>
              <a:rPr lang="en-GB" altLang="en-US" dirty="0"/>
            </a:br>
            <a:endParaRPr lang="en-GB" dirty="0"/>
          </a:p>
        </p:txBody>
      </p:sp>
      <p:sp>
        <p:nvSpPr>
          <p:cNvPr id="47107" name="Content Placeholder 2"/>
          <p:cNvSpPr>
            <a:spLocks noGrp="1"/>
          </p:cNvSpPr>
          <p:nvPr>
            <p:ph idx="1"/>
          </p:nvPr>
        </p:nvSpPr>
        <p:spPr>
          <a:xfrm>
            <a:off x="467544" y="2177480"/>
            <a:ext cx="8029575" cy="4680520"/>
          </a:xfrm>
        </p:spPr>
        <p:txBody>
          <a:bodyPr/>
          <a:lstStyle/>
          <a:p>
            <a:r>
              <a:rPr lang="en-GB" altLang="en-US" sz="2800" dirty="0" smtClean="0"/>
              <a:t>Interim results on 241 samples (April – Oct)</a:t>
            </a:r>
          </a:p>
          <a:p>
            <a:endParaRPr lang="en-GB" altLang="en-US" sz="2000" dirty="0" smtClean="0"/>
          </a:p>
        </p:txBody>
      </p:sp>
      <p:sp>
        <p:nvSpPr>
          <p:cNvPr id="4" name="Slide Number Placeholder 3"/>
          <p:cNvSpPr>
            <a:spLocks noGrp="1"/>
          </p:cNvSpPr>
          <p:nvPr>
            <p:ph type="sldNum" sz="quarter" idx="10"/>
          </p:nvPr>
        </p:nvSpPr>
        <p:spPr/>
        <p:txBody>
          <a:bodyPr/>
          <a:lstStyle/>
          <a:p>
            <a:pPr>
              <a:defRPr/>
            </a:pPr>
            <a:r>
              <a:rPr lang="en-US" smtClean="0"/>
              <a:t>  </a:t>
            </a:r>
            <a:fld id="{AA1B0C2D-2153-4FCB-B7E1-FA671B802CCE}" type="slidenum">
              <a:rPr lang="en-US" smtClean="0"/>
              <a:pPr>
                <a:defRPr/>
              </a:pPr>
              <a:t>16</a:t>
            </a:fld>
            <a:endParaRPr lang="en-US"/>
          </a:p>
        </p:txBody>
      </p:sp>
      <p:sp>
        <p:nvSpPr>
          <p:cNvPr id="8" name="Footer Placeholder 4"/>
          <p:cNvSpPr>
            <a:spLocks noGrp="1"/>
          </p:cNvSpPr>
          <p:nvPr>
            <p:ph type="ftr" sz="quarter" idx="11"/>
          </p:nvPr>
        </p:nvSpPr>
        <p:spPr>
          <a:xfrm>
            <a:off x="539552" y="6308725"/>
            <a:ext cx="8064500" cy="549275"/>
          </a:xfrm>
        </p:spPr>
        <p:txBody>
          <a:bodyPr/>
          <a:lstStyle/>
          <a:p>
            <a:pPr>
              <a:defRPr/>
            </a:pPr>
            <a:r>
              <a:rPr lang="en-GB" dirty="0"/>
              <a:t>Port Health Training November 2017</a:t>
            </a:r>
          </a:p>
        </p:txBody>
      </p:sp>
      <p:graphicFrame>
        <p:nvGraphicFramePr>
          <p:cNvPr id="5" name="Table 4"/>
          <p:cNvGraphicFramePr>
            <a:graphicFrameLocks noGrp="1"/>
          </p:cNvGraphicFramePr>
          <p:nvPr>
            <p:extLst>
              <p:ext uri="{D42A27DB-BD31-4B8C-83A1-F6EECF244321}">
                <p14:modId xmlns:p14="http://schemas.microsoft.com/office/powerpoint/2010/main" val="1202573847"/>
              </p:ext>
            </p:extLst>
          </p:nvPr>
        </p:nvGraphicFramePr>
        <p:xfrm>
          <a:off x="251520" y="2798936"/>
          <a:ext cx="7632850" cy="1854200"/>
        </p:xfrm>
        <a:graphic>
          <a:graphicData uri="http://schemas.openxmlformats.org/drawingml/2006/table">
            <a:tbl>
              <a:tblPr firstRow="1" bandRow="1">
                <a:tableStyleId>{5C22544A-7EE6-4342-B048-85BDC9FD1C3A}</a:tableStyleId>
              </a:tblPr>
              <a:tblGrid>
                <a:gridCol w="1526570"/>
                <a:gridCol w="1526570"/>
                <a:gridCol w="1526570"/>
                <a:gridCol w="1526570"/>
                <a:gridCol w="1526570"/>
              </a:tblGrid>
              <a:tr h="370840">
                <a:tc>
                  <a:txBody>
                    <a:bodyPr/>
                    <a:lstStyle/>
                    <a:p>
                      <a:r>
                        <a:rPr lang="en-GB" dirty="0" smtClean="0"/>
                        <a:t>Leaf type</a:t>
                      </a:r>
                      <a:endParaRPr lang="en-GB" dirty="0"/>
                    </a:p>
                  </a:txBody>
                  <a:tcPr/>
                </a:tc>
                <a:tc>
                  <a:txBody>
                    <a:bodyPr/>
                    <a:lstStyle/>
                    <a:p>
                      <a:pPr algn="ctr"/>
                      <a:r>
                        <a:rPr lang="en-GB" dirty="0" smtClean="0"/>
                        <a:t>Total</a:t>
                      </a:r>
                      <a:endParaRPr lang="en-GB" dirty="0"/>
                    </a:p>
                  </a:txBody>
                  <a:tcPr/>
                </a:tc>
                <a:tc>
                  <a:txBody>
                    <a:bodyPr/>
                    <a:lstStyle/>
                    <a:p>
                      <a:pPr algn="ctr"/>
                      <a:r>
                        <a:rPr lang="en-GB" dirty="0" smtClean="0"/>
                        <a:t>Fresh</a:t>
                      </a:r>
                      <a:endParaRPr lang="en-GB" dirty="0"/>
                    </a:p>
                  </a:txBody>
                  <a:tcPr/>
                </a:tc>
                <a:tc>
                  <a:txBody>
                    <a:bodyPr/>
                    <a:lstStyle/>
                    <a:p>
                      <a:pPr algn="ctr"/>
                      <a:r>
                        <a:rPr lang="en-GB" dirty="0" smtClean="0"/>
                        <a:t>Frozen</a:t>
                      </a:r>
                      <a:endParaRPr lang="en-GB" dirty="0"/>
                    </a:p>
                  </a:txBody>
                  <a:tcPr/>
                </a:tc>
                <a:tc>
                  <a:txBody>
                    <a:bodyPr/>
                    <a:lstStyle/>
                    <a:p>
                      <a:pPr algn="ctr"/>
                      <a:r>
                        <a:rPr lang="en-GB" dirty="0" smtClean="0"/>
                        <a:t>Dried</a:t>
                      </a:r>
                      <a:endParaRPr lang="en-GB" dirty="0"/>
                    </a:p>
                  </a:txBody>
                  <a:tcPr/>
                </a:tc>
              </a:tr>
              <a:tr h="370840">
                <a:tc>
                  <a:txBody>
                    <a:bodyPr/>
                    <a:lstStyle/>
                    <a:p>
                      <a:r>
                        <a:rPr lang="en-GB" dirty="0" smtClean="0"/>
                        <a:t>banana</a:t>
                      </a:r>
                    </a:p>
                  </a:txBody>
                  <a:tcPr/>
                </a:tc>
                <a:tc>
                  <a:txBody>
                    <a:bodyPr/>
                    <a:lstStyle/>
                    <a:p>
                      <a:pPr algn="ctr" fontAlgn="b"/>
                      <a:r>
                        <a:rPr lang="en-GB" sz="2000" b="1" i="0" u="none" strike="noStrike" dirty="0" smtClean="0">
                          <a:solidFill>
                            <a:srgbClr val="000000"/>
                          </a:solidFill>
                          <a:effectLst/>
                          <a:latin typeface="Calibri"/>
                        </a:rPr>
                        <a:t>54</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30</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24</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a:solidFill>
                            <a:srgbClr val="000000"/>
                          </a:solidFill>
                          <a:effectLst/>
                          <a:latin typeface="Calibri"/>
                        </a:rPr>
                        <a:t>0</a:t>
                      </a:r>
                    </a:p>
                  </a:txBody>
                  <a:tcPr marL="9525" marR="9525" marT="9525" marB="0" anchor="b"/>
                </a:tc>
              </a:tr>
              <a:tr h="370840">
                <a:tc>
                  <a:txBody>
                    <a:bodyPr/>
                    <a:lstStyle/>
                    <a:p>
                      <a:r>
                        <a:rPr lang="en-GB" dirty="0" smtClean="0"/>
                        <a:t>curry</a:t>
                      </a:r>
                    </a:p>
                  </a:txBody>
                  <a:tcPr/>
                </a:tc>
                <a:tc>
                  <a:txBody>
                    <a:bodyPr/>
                    <a:lstStyle/>
                    <a:p>
                      <a:pPr algn="ctr" fontAlgn="b"/>
                      <a:r>
                        <a:rPr lang="en-GB" sz="2000" b="1" i="0" u="none" strike="noStrike" dirty="0" smtClean="0">
                          <a:solidFill>
                            <a:srgbClr val="000000"/>
                          </a:solidFill>
                          <a:effectLst/>
                          <a:latin typeface="Calibri"/>
                        </a:rPr>
                        <a:t>106</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101</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a:solidFill>
                            <a:srgbClr val="000000"/>
                          </a:solidFill>
                          <a:effectLst/>
                          <a:latin typeface="Calibri"/>
                        </a:rPr>
                        <a:t>4</a:t>
                      </a:r>
                    </a:p>
                  </a:txBody>
                  <a:tcPr marL="9525" marR="9525" marT="9525" marB="0" anchor="b"/>
                </a:tc>
                <a:tc>
                  <a:txBody>
                    <a:bodyPr/>
                    <a:lstStyle/>
                    <a:p>
                      <a:pPr algn="ctr" fontAlgn="b"/>
                      <a:r>
                        <a:rPr lang="en-GB" sz="2000" b="1" i="0" u="none" strike="noStrike" dirty="0">
                          <a:solidFill>
                            <a:srgbClr val="000000"/>
                          </a:solidFill>
                          <a:effectLst/>
                          <a:latin typeface="Calibri"/>
                        </a:rPr>
                        <a:t>1</a:t>
                      </a:r>
                    </a:p>
                  </a:txBody>
                  <a:tcPr marL="9525" marR="9525" marT="9525" marB="0" anchor="b"/>
                </a:tc>
              </a:tr>
              <a:tr h="370840">
                <a:tc>
                  <a:txBody>
                    <a:bodyPr/>
                    <a:lstStyle/>
                    <a:p>
                      <a:r>
                        <a:rPr lang="en-GB" dirty="0" smtClean="0"/>
                        <a:t>betel</a:t>
                      </a:r>
                    </a:p>
                  </a:txBody>
                  <a:tcPr/>
                </a:tc>
                <a:tc>
                  <a:txBody>
                    <a:bodyPr/>
                    <a:lstStyle/>
                    <a:p>
                      <a:pPr algn="ctr" fontAlgn="b"/>
                      <a:r>
                        <a:rPr lang="en-GB" sz="2000" b="1" i="0" u="none" strike="noStrike" dirty="0" smtClean="0">
                          <a:solidFill>
                            <a:srgbClr val="000000"/>
                          </a:solidFill>
                          <a:effectLst/>
                          <a:latin typeface="Calibri"/>
                        </a:rPr>
                        <a:t>66</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66</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a:solidFill>
                            <a:srgbClr val="000000"/>
                          </a:solidFill>
                          <a:effectLst/>
                          <a:latin typeface="Calibri"/>
                        </a:rPr>
                        <a:t>0</a:t>
                      </a:r>
                    </a:p>
                  </a:txBody>
                  <a:tcPr marL="9525" marR="9525" marT="9525" marB="0" anchor="b"/>
                </a:tc>
                <a:tc>
                  <a:txBody>
                    <a:bodyPr/>
                    <a:lstStyle/>
                    <a:p>
                      <a:pPr algn="ctr" fontAlgn="b"/>
                      <a:r>
                        <a:rPr lang="en-GB" sz="2000" b="1" i="0" u="none" strike="noStrike" dirty="0">
                          <a:solidFill>
                            <a:srgbClr val="000000"/>
                          </a:solidFill>
                          <a:effectLst/>
                          <a:latin typeface="Calibri"/>
                        </a:rPr>
                        <a:t>0</a:t>
                      </a:r>
                    </a:p>
                  </a:txBody>
                  <a:tcPr marL="9525" marR="9525" marT="9525" marB="0" anchor="b"/>
                </a:tc>
              </a:tr>
              <a:tr h="370840">
                <a:tc>
                  <a:txBody>
                    <a:bodyPr/>
                    <a:lstStyle/>
                    <a:p>
                      <a:r>
                        <a:rPr lang="en-GB" dirty="0" smtClean="0"/>
                        <a:t>Other &amp; NK</a:t>
                      </a:r>
                    </a:p>
                  </a:txBody>
                  <a:tcPr/>
                </a:tc>
                <a:tc>
                  <a:txBody>
                    <a:bodyPr/>
                    <a:lstStyle/>
                    <a:p>
                      <a:pPr algn="ctr" fontAlgn="b"/>
                      <a:r>
                        <a:rPr lang="en-GB" sz="2000" b="1" i="0" u="none" strike="noStrike" dirty="0" smtClean="0">
                          <a:solidFill>
                            <a:srgbClr val="000000"/>
                          </a:solidFill>
                          <a:effectLst/>
                          <a:latin typeface="Calibri"/>
                        </a:rPr>
                        <a:t>15</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15</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a:solidFill>
                            <a:srgbClr val="000000"/>
                          </a:solidFill>
                          <a:effectLst/>
                          <a:latin typeface="Calibri"/>
                        </a:rPr>
                        <a:t>0</a:t>
                      </a:r>
                    </a:p>
                  </a:txBody>
                  <a:tcPr marL="9525" marR="9525" marT="9525" marB="0" anchor="b"/>
                </a:tc>
                <a:tc>
                  <a:txBody>
                    <a:bodyPr/>
                    <a:lstStyle/>
                    <a:p>
                      <a:pPr algn="ctr" fontAlgn="b"/>
                      <a:r>
                        <a:rPr lang="en-GB" sz="2000" b="1" i="0" u="none" strike="noStrike" dirty="0">
                          <a:solidFill>
                            <a:srgbClr val="000000"/>
                          </a:solidFill>
                          <a:effectLst/>
                          <a:latin typeface="Calibri"/>
                        </a:rPr>
                        <a:t>0</a:t>
                      </a:r>
                    </a:p>
                  </a:txBody>
                  <a:tcPr marL="9525" marR="9525" marT="9525" marB="0" anchor="b"/>
                </a:tc>
              </a:tr>
            </a:tbl>
          </a:graphicData>
        </a:graphic>
      </p:graphicFrame>
      <p:sp>
        <p:nvSpPr>
          <p:cNvPr id="7" name="TextBox 6"/>
          <p:cNvSpPr txBox="1"/>
          <p:nvPr/>
        </p:nvSpPr>
        <p:spPr>
          <a:xfrm>
            <a:off x="683568" y="4653136"/>
            <a:ext cx="5688632" cy="1200329"/>
          </a:xfrm>
          <a:prstGeom prst="rect">
            <a:avLst/>
          </a:prstGeom>
          <a:noFill/>
        </p:spPr>
        <p:txBody>
          <a:bodyPr wrap="square" rtlCol="0">
            <a:spAutoFit/>
          </a:bodyPr>
          <a:lstStyle/>
          <a:p>
            <a:endParaRPr lang="en-GB" dirty="0" smtClean="0"/>
          </a:p>
          <a:p>
            <a:r>
              <a:rPr lang="en-GB" dirty="0" smtClean="0"/>
              <a:t>Other =</a:t>
            </a:r>
            <a:r>
              <a:rPr lang="nn-NO" dirty="0" smtClean="0"/>
              <a:t> </a:t>
            </a:r>
            <a:r>
              <a:rPr lang="nn-NO" dirty="0"/>
              <a:t>vine, </a:t>
            </a:r>
            <a:r>
              <a:rPr lang="nn-NO" dirty="0" smtClean="0"/>
              <a:t>mango, pandane, karanja, kaffir, patra </a:t>
            </a:r>
            <a:endParaRPr lang="en-GB" dirty="0"/>
          </a:p>
        </p:txBody>
      </p:sp>
    </p:spTree>
    <p:extLst>
      <p:ext uri="{BB962C8B-B14F-4D97-AF65-F5344CB8AC3E}">
        <p14:creationId xmlns:p14="http://schemas.microsoft.com/office/powerpoint/2010/main" val="776850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404664"/>
            <a:ext cx="6480720" cy="648072"/>
          </a:xfrm>
        </p:spPr>
        <p:txBody>
          <a:bodyPr>
            <a:normAutofit fontScale="90000"/>
          </a:bodyPr>
          <a:lstStyle/>
          <a:p>
            <a:r>
              <a:rPr lang="en-GB" dirty="0"/>
              <a:t>Fresh imported whole leaves sampled at retail: </a:t>
            </a:r>
            <a:r>
              <a:rPr lang="en-GB" altLang="en-US" dirty="0" smtClean="0"/>
              <a:t>April-October </a:t>
            </a:r>
            <a:r>
              <a:rPr lang="en-GB" altLang="en-US" dirty="0"/>
              <a:t>2017</a:t>
            </a:r>
            <a:br>
              <a:rPr lang="en-GB" altLang="en-US" dirty="0"/>
            </a:br>
            <a:endParaRPr lang="en-GB" dirty="0"/>
          </a:p>
        </p:txBody>
      </p:sp>
      <p:sp>
        <p:nvSpPr>
          <p:cNvPr id="3" name="Content Placeholder 2"/>
          <p:cNvSpPr>
            <a:spLocks noGrp="1"/>
          </p:cNvSpPr>
          <p:nvPr>
            <p:ph idx="1"/>
          </p:nvPr>
        </p:nvSpPr>
        <p:spPr>
          <a:xfrm>
            <a:off x="539552" y="2276872"/>
            <a:ext cx="8028000" cy="4064455"/>
          </a:xfrm>
        </p:spPr>
        <p:txBody>
          <a:bodyPr/>
          <a:lstStyle/>
          <a:p>
            <a:r>
              <a:rPr lang="en-GB" sz="2400" dirty="0" smtClean="0"/>
              <a:t>Countries of origin</a:t>
            </a:r>
            <a:endParaRPr lang="en-GB" sz="2400" dirty="0"/>
          </a:p>
        </p:txBody>
      </p:sp>
      <p:sp>
        <p:nvSpPr>
          <p:cNvPr id="4" name="Slide Number Placeholder 3"/>
          <p:cNvSpPr>
            <a:spLocks noGrp="1"/>
          </p:cNvSpPr>
          <p:nvPr>
            <p:ph type="sldNum" sz="quarter" idx="10"/>
          </p:nvPr>
        </p:nvSpPr>
        <p:spPr/>
        <p:txBody>
          <a:bodyPr/>
          <a:lstStyle/>
          <a:p>
            <a:pPr>
              <a:defRPr/>
            </a:pPr>
            <a:r>
              <a:rPr lang="en-US" smtClean="0"/>
              <a:t>  </a:t>
            </a:r>
            <a:fld id="{ACD7D94E-0060-4E35-A428-C62EE77F42D9}"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GB" dirty="0"/>
              <a:t>Port Health Training November 2017</a:t>
            </a:r>
          </a:p>
        </p:txBody>
      </p:sp>
      <p:graphicFrame>
        <p:nvGraphicFramePr>
          <p:cNvPr id="6" name="Table 5"/>
          <p:cNvGraphicFramePr>
            <a:graphicFrameLocks noGrp="1"/>
          </p:cNvGraphicFramePr>
          <p:nvPr>
            <p:extLst>
              <p:ext uri="{D42A27DB-BD31-4B8C-83A1-F6EECF244321}">
                <p14:modId xmlns:p14="http://schemas.microsoft.com/office/powerpoint/2010/main" val="1649986045"/>
              </p:ext>
            </p:extLst>
          </p:nvPr>
        </p:nvGraphicFramePr>
        <p:xfrm>
          <a:off x="251520" y="2852936"/>
          <a:ext cx="8496945" cy="2392680"/>
        </p:xfrm>
        <a:graphic>
          <a:graphicData uri="http://schemas.openxmlformats.org/drawingml/2006/table">
            <a:tbl>
              <a:tblPr firstRow="1" bandRow="1">
                <a:tableStyleId>{5C22544A-7EE6-4342-B048-85BDC9FD1C3A}</a:tableStyleId>
              </a:tblPr>
              <a:tblGrid>
                <a:gridCol w="1232383"/>
                <a:gridCol w="1071873"/>
                <a:gridCol w="1296144"/>
                <a:gridCol w="1224136"/>
                <a:gridCol w="1512168"/>
                <a:gridCol w="927858"/>
                <a:gridCol w="123238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Leaf type</a:t>
                      </a:r>
                    </a:p>
                    <a:p>
                      <a:endParaRPr lang="en-GB" dirty="0"/>
                    </a:p>
                  </a:txBody>
                  <a:tcPr/>
                </a:tc>
                <a:tc>
                  <a:txBody>
                    <a:bodyPr/>
                    <a:lstStyle/>
                    <a:p>
                      <a:pPr algn="ctr"/>
                      <a:r>
                        <a:rPr lang="en-GB" dirty="0" smtClean="0"/>
                        <a:t>India</a:t>
                      </a:r>
                      <a:endParaRPr lang="en-GB" dirty="0"/>
                    </a:p>
                  </a:txBody>
                  <a:tcPr/>
                </a:tc>
                <a:tc>
                  <a:txBody>
                    <a:bodyPr/>
                    <a:lstStyle/>
                    <a:p>
                      <a:pPr algn="ctr"/>
                      <a:r>
                        <a:rPr lang="en-GB" dirty="0" smtClean="0"/>
                        <a:t>Sri Lanka</a:t>
                      </a:r>
                      <a:endParaRPr lang="en-GB" dirty="0"/>
                    </a:p>
                  </a:txBody>
                  <a:tcPr/>
                </a:tc>
                <a:tc>
                  <a:txBody>
                    <a:bodyPr/>
                    <a:lstStyle/>
                    <a:p>
                      <a:pPr algn="ctr"/>
                      <a:r>
                        <a:rPr lang="en-GB" dirty="0" smtClean="0"/>
                        <a:t>Thailand</a:t>
                      </a:r>
                      <a:endParaRPr lang="en-GB" dirty="0"/>
                    </a:p>
                  </a:txBody>
                  <a:tcPr/>
                </a:tc>
                <a:tc>
                  <a:txBody>
                    <a:bodyPr/>
                    <a:lstStyle/>
                    <a:p>
                      <a:pPr algn="ctr"/>
                      <a:r>
                        <a:rPr lang="en-GB" dirty="0" smtClean="0"/>
                        <a:t>Bangladesh</a:t>
                      </a:r>
                      <a:endParaRPr lang="en-GB" dirty="0"/>
                    </a:p>
                  </a:txBody>
                  <a:tcPr/>
                </a:tc>
                <a:tc>
                  <a:txBody>
                    <a:bodyPr/>
                    <a:lstStyle/>
                    <a:p>
                      <a:pPr algn="ctr"/>
                      <a:r>
                        <a:rPr lang="en-GB" dirty="0" smtClean="0"/>
                        <a:t>Other</a:t>
                      </a:r>
                      <a:endParaRPr lang="en-GB" dirty="0"/>
                    </a:p>
                  </a:txBody>
                  <a:tcPr/>
                </a:tc>
                <a:tc>
                  <a:txBody>
                    <a:bodyPr/>
                    <a:lstStyle/>
                    <a:p>
                      <a:pPr algn="ctr"/>
                      <a:r>
                        <a:rPr lang="en-GB" dirty="0" smtClean="0"/>
                        <a:t>NK</a:t>
                      </a:r>
                      <a:endParaRPr lang="en-GB" dirty="0"/>
                    </a:p>
                  </a:txBody>
                  <a:tcPr/>
                </a:tc>
              </a:tr>
              <a:tr h="370840">
                <a:tc>
                  <a:txBody>
                    <a:bodyPr/>
                    <a:lstStyle/>
                    <a:p>
                      <a:r>
                        <a:rPr lang="en-GB" dirty="0" smtClean="0"/>
                        <a:t>banana</a:t>
                      </a:r>
                    </a:p>
                  </a:txBody>
                  <a:tcPr/>
                </a:tc>
                <a:tc>
                  <a:txBody>
                    <a:bodyPr/>
                    <a:lstStyle/>
                    <a:p>
                      <a:pPr algn="ctr" fontAlgn="b"/>
                      <a:r>
                        <a:rPr lang="en-GB" sz="2000" b="1" i="0" u="none" strike="noStrike" dirty="0" smtClean="0">
                          <a:solidFill>
                            <a:srgbClr val="000000"/>
                          </a:solidFill>
                          <a:effectLst/>
                          <a:latin typeface="Calibri"/>
                        </a:rPr>
                        <a:t>1</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4</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31</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0</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8</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10</a:t>
                      </a:r>
                      <a:endParaRPr lang="en-GB" sz="2000" b="1" i="0" u="none" strike="noStrike" dirty="0">
                        <a:solidFill>
                          <a:srgbClr val="000000"/>
                        </a:solidFill>
                        <a:effectLst/>
                        <a:latin typeface="Calibri"/>
                      </a:endParaRPr>
                    </a:p>
                  </a:txBody>
                  <a:tcPr marL="9525" marR="9525" marT="9525" marB="0" anchor="b"/>
                </a:tc>
              </a:tr>
              <a:tr h="370840">
                <a:tc>
                  <a:txBody>
                    <a:bodyPr/>
                    <a:lstStyle/>
                    <a:p>
                      <a:r>
                        <a:rPr lang="en-GB" dirty="0" smtClean="0"/>
                        <a:t>curry</a:t>
                      </a:r>
                    </a:p>
                  </a:txBody>
                  <a:tcPr/>
                </a:tc>
                <a:tc>
                  <a:txBody>
                    <a:bodyPr/>
                    <a:lstStyle/>
                    <a:p>
                      <a:pPr algn="ctr" fontAlgn="b"/>
                      <a:r>
                        <a:rPr lang="en-GB" sz="2000" b="1" i="0" u="none" strike="noStrike" dirty="0" smtClean="0">
                          <a:solidFill>
                            <a:srgbClr val="000000"/>
                          </a:solidFill>
                          <a:effectLst/>
                          <a:latin typeface="Calibri"/>
                        </a:rPr>
                        <a:t>23</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8</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1</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0</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4</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40</a:t>
                      </a:r>
                      <a:endParaRPr lang="en-GB" sz="2000" b="1" i="0" u="none" strike="noStrike" dirty="0">
                        <a:solidFill>
                          <a:srgbClr val="000000"/>
                        </a:solidFill>
                        <a:effectLst/>
                        <a:latin typeface="Calibri"/>
                      </a:endParaRPr>
                    </a:p>
                  </a:txBody>
                  <a:tcPr marL="9525" marR="9525" marT="9525" marB="0" anchor="b"/>
                </a:tc>
              </a:tr>
              <a:tr h="370840">
                <a:tc>
                  <a:txBody>
                    <a:bodyPr/>
                    <a:lstStyle/>
                    <a:p>
                      <a:r>
                        <a:rPr lang="en-GB" dirty="0" smtClean="0"/>
                        <a:t>betel</a:t>
                      </a:r>
                    </a:p>
                  </a:txBody>
                  <a:tcPr/>
                </a:tc>
                <a:tc>
                  <a:txBody>
                    <a:bodyPr/>
                    <a:lstStyle/>
                    <a:p>
                      <a:pPr algn="ctr" fontAlgn="b"/>
                      <a:r>
                        <a:rPr lang="en-GB" sz="2000" b="1" i="0" u="none" strike="noStrike" dirty="0" smtClean="0">
                          <a:solidFill>
                            <a:srgbClr val="000000"/>
                          </a:solidFill>
                          <a:effectLst/>
                          <a:latin typeface="Calibri"/>
                        </a:rPr>
                        <a:t>16</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6</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2</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1</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7</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21</a:t>
                      </a:r>
                      <a:endParaRPr lang="en-GB" sz="2000" b="1" i="0" u="none" strike="noStrike" dirty="0">
                        <a:solidFill>
                          <a:srgbClr val="000000"/>
                        </a:solidFill>
                        <a:effectLst/>
                        <a:latin typeface="Calibri"/>
                      </a:endParaRPr>
                    </a:p>
                  </a:txBody>
                  <a:tcPr marL="9525" marR="9525" marT="9525" marB="0" anchor="b"/>
                </a:tc>
              </a:tr>
              <a:tr h="370840">
                <a:tc>
                  <a:txBody>
                    <a:bodyPr/>
                    <a:lstStyle/>
                    <a:p>
                      <a:r>
                        <a:rPr lang="en-GB" dirty="0" smtClean="0"/>
                        <a:t>Other &amp; NK</a:t>
                      </a:r>
                    </a:p>
                  </a:txBody>
                  <a:tcPr/>
                </a:tc>
                <a:tc>
                  <a:txBody>
                    <a:bodyPr/>
                    <a:lstStyle/>
                    <a:p>
                      <a:pPr algn="ctr" fontAlgn="b"/>
                      <a:r>
                        <a:rPr lang="en-GB" sz="2000" b="1" i="0" u="none" strike="noStrike" dirty="0" smtClean="0">
                          <a:solidFill>
                            <a:srgbClr val="000000"/>
                          </a:solidFill>
                          <a:effectLst/>
                          <a:latin typeface="Calibri"/>
                        </a:rPr>
                        <a:t>4</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4</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2</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0</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4</a:t>
                      </a:r>
                      <a:endParaRPr lang="en-GB" sz="2000" b="1" i="0" u="none" strike="noStrike" dirty="0">
                        <a:solidFill>
                          <a:srgbClr val="000000"/>
                        </a:solidFill>
                        <a:effectLst/>
                        <a:latin typeface="Calibri"/>
                      </a:endParaRPr>
                    </a:p>
                  </a:txBody>
                  <a:tcPr marL="9525" marR="9525" marT="9525" marB="0" anchor="b"/>
                </a:tc>
                <a:tc>
                  <a:txBody>
                    <a:bodyPr/>
                    <a:lstStyle/>
                    <a:p>
                      <a:pPr algn="ctr" fontAlgn="b"/>
                      <a:r>
                        <a:rPr lang="en-GB" sz="2000" b="1" i="0" u="none" strike="noStrike" dirty="0" smtClean="0">
                          <a:solidFill>
                            <a:srgbClr val="000000"/>
                          </a:solidFill>
                          <a:effectLst/>
                          <a:latin typeface="Calibri"/>
                        </a:rPr>
                        <a:t>1</a:t>
                      </a:r>
                      <a:endParaRPr lang="en-GB" sz="20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128361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332656"/>
            <a:ext cx="6696744" cy="648072"/>
          </a:xfrm>
        </p:spPr>
        <p:txBody>
          <a:bodyPr/>
          <a:lstStyle/>
          <a:p>
            <a:r>
              <a:rPr lang="en-GB" dirty="0"/>
              <a:t>Fresh imported leaves at retail</a:t>
            </a:r>
          </a:p>
        </p:txBody>
      </p:sp>
      <p:sp>
        <p:nvSpPr>
          <p:cNvPr id="3" name="Content Placeholder 2"/>
          <p:cNvSpPr>
            <a:spLocks noGrp="1"/>
          </p:cNvSpPr>
          <p:nvPr>
            <p:ph idx="1"/>
          </p:nvPr>
        </p:nvSpPr>
        <p:spPr>
          <a:xfrm>
            <a:off x="395536" y="4293096"/>
            <a:ext cx="8028000" cy="1656184"/>
          </a:xfrm>
        </p:spPr>
        <p:txBody>
          <a:bodyPr/>
          <a:lstStyle/>
          <a:p>
            <a:r>
              <a:rPr lang="en-GB" dirty="0" smtClean="0"/>
              <a:t>All types of leaves can be contaminated with </a:t>
            </a:r>
            <a:r>
              <a:rPr lang="en-GB" i="1" dirty="0" smtClean="0"/>
              <a:t>Salmonella</a:t>
            </a:r>
          </a:p>
          <a:p>
            <a:r>
              <a:rPr lang="en-GB" dirty="0" smtClean="0"/>
              <a:t>Curry leaves, least good microbiological quality   </a:t>
            </a:r>
          </a:p>
          <a:p>
            <a:r>
              <a:rPr lang="en-GB" dirty="0" smtClean="0"/>
              <a:t>Microbiological quality significantly reduced in Sept-Oct after monsoon</a:t>
            </a:r>
          </a:p>
          <a:p>
            <a:r>
              <a:rPr lang="en-GB" dirty="0" smtClean="0"/>
              <a:t>Association between levels of </a:t>
            </a:r>
            <a:r>
              <a:rPr lang="en-GB" i="1" dirty="0" smtClean="0"/>
              <a:t>E.col</a:t>
            </a:r>
            <a:r>
              <a:rPr lang="en-GB" dirty="0" smtClean="0"/>
              <a:t>i and presence of </a:t>
            </a:r>
            <a:r>
              <a:rPr lang="en-GB" i="1" dirty="0" smtClean="0"/>
              <a:t>Salmonella</a:t>
            </a: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ACD7D94E-0060-4E35-A428-C62EE77F42D9}"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GB" dirty="0"/>
              <a:t>Port Health Training November 2017</a:t>
            </a:r>
          </a:p>
        </p:txBody>
      </p:sp>
      <p:graphicFrame>
        <p:nvGraphicFramePr>
          <p:cNvPr id="6" name="Table 5"/>
          <p:cNvGraphicFramePr>
            <a:graphicFrameLocks noGrp="1"/>
          </p:cNvGraphicFramePr>
          <p:nvPr>
            <p:extLst>
              <p:ext uri="{D42A27DB-BD31-4B8C-83A1-F6EECF244321}">
                <p14:modId xmlns:p14="http://schemas.microsoft.com/office/powerpoint/2010/main" val="2667023296"/>
              </p:ext>
            </p:extLst>
          </p:nvPr>
        </p:nvGraphicFramePr>
        <p:xfrm>
          <a:off x="251520" y="1700808"/>
          <a:ext cx="8640958" cy="2225040"/>
        </p:xfrm>
        <a:graphic>
          <a:graphicData uri="http://schemas.openxmlformats.org/drawingml/2006/table">
            <a:tbl>
              <a:tblPr firstRow="1" bandRow="1">
                <a:tableStyleId>{5C22544A-7EE6-4342-B048-85BDC9FD1C3A}</a:tableStyleId>
              </a:tblPr>
              <a:tblGrid>
                <a:gridCol w="1412463"/>
                <a:gridCol w="1744809"/>
                <a:gridCol w="1739271"/>
                <a:gridCol w="1656184"/>
                <a:gridCol w="2088231"/>
              </a:tblGrid>
              <a:tr h="370840">
                <a:tc rowSpan="2">
                  <a:txBody>
                    <a:bodyPr/>
                    <a:lstStyle/>
                    <a:p>
                      <a:endParaRPr lang="en-GB" dirty="0"/>
                    </a:p>
                  </a:txBody>
                  <a:tcPr/>
                </a:tc>
                <a:tc rowSpan="2">
                  <a:txBody>
                    <a:bodyPr/>
                    <a:lstStyle/>
                    <a:p>
                      <a:r>
                        <a:rPr lang="en-GB" i="1" dirty="0" smtClean="0"/>
                        <a:t>Salmonella </a:t>
                      </a:r>
                      <a:r>
                        <a:rPr lang="en-GB" dirty="0" smtClean="0"/>
                        <a:t>detected</a:t>
                      </a:r>
                      <a:endParaRPr lang="en-GB" dirty="0"/>
                    </a:p>
                  </a:txBody>
                  <a:tcPr/>
                </a:tc>
                <a:tc gridSpan="3">
                  <a:txBody>
                    <a:bodyPr/>
                    <a:lstStyle/>
                    <a:p>
                      <a:pPr algn="ctr"/>
                      <a:r>
                        <a:rPr lang="en-GB" i="1" dirty="0" smtClean="0"/>
                        <a:t>E. coli </a:t>
                      </a:r>
                      <a:r>
                        <a:rPr lang="en-GB" dirty="0" smtClean="0"/>
                        <a:t>enumeration  </a:t>
                      </a:r>
                      <a:endParaRPr lang="en-GB" dirty="0"/>
                    </a:p>
                  </a:txBody>
                  <a:tcPr/>
                </a:tc>
                <a:tc hMerge="1">
                  <a:txBody>
                    <a:bodyPr/>
                    <a:lstStyle/>
                    <a:p>
                      <a:endParaRPr lang="en-GB" dirty="0"/>
                    </a:p>
                  </a:txBody>
                  <a:tcPr/>
                </a:tc>
                <a:tc hMerge="1">
                  <a:txBody>
                    <a:bodyPr/>
                    <a:lstStyle/>
                    <a:p>
                      <a:endParaRPr lang="en-GB" dirty="0"/>
                    </a:p>
                  </a:txBody>
                  <a:tcPr/>
                </a:tc>
              </a:tr>
              <a:tr h="370840">
                <a:tc vMerge="1">
                  <a:txBody>
                    <a:bodyPr/>
                    <a:lstStyle/>
                    <a:p>
                      <a:endParaRPr lang="en-GB" dirty="0"/>
                    </a:p>
                  </a:txBody>
                  <a:tcPr/>
                </a:tc>
                <a:tc vMerge="1">
                  <a:txBody>
                    <a:bodyPr/>
                    <a:lstStyle/>
                    <a:p>
                      <a:endParaRPr lang="en-GB" dirty="0"/>
                    </a:p>
                  </a:txBody>
                  <a:tcPr/>
                </a:tc>
                <a:tc>
                  <a:txBody>
                    <a:bodyPr/>
                    <a:lstStyle/>
                    <a:p>
                      <a:r>
                        <a:rPr lang="en-GB" dirty="0" smtClean="0"/>
                        <a:t>Satisfactory</a:t>
                      </a:r>
                      <a:endParaRPr lang="en-GB" dirty="0"/>
                    </a:p>
                  </a:txBody>
                  <a:tcPr/>
                </a:tc>
                <a:tc>
                  <a:txBody>
                    <a:bodyPr/>
                    <a:lstStyle/>
                    <a:p>
                      <a:r>
                        <a:rPr lang="en-GB" dirty="0" smtClean="0"/>
                        <a:t>Borderline</a:t>
                      </a:r>
                      <a:endParaRPr lang="en-GB" dirty="0"/>
                    </a:p>
                  </a:txBody>
                  <a:tcPr/>
                </a:tc>
                <a:tc>
                  <a:txBody>
                    <a:bodyPr/>
                    <a:lstStyle/>
                    <a:p>
                      <a:r>
                        <a:rPr lang="en-GB" dirty="0" smtClean="0"/>
                        <a:t>Unsatisfactory</a:t>
                      </a:r>
                      <a:endParaRPr lang="en-GB" dirty="0"/>
                    </a:p>
                  </a:txBody>
                  <a:tcPr/>
                </a:tc>
              </a:tr>
              <a:tr h="370840">
                <a:tc>
                  <a:txBody>
                    <a:bodyPr/>
                    <a:lstStyle/>
                    <a:p>
                      <a:r>
                        <a:rPr lang="en-GB" dirty="0" smtClean="0"/>
                        <a:t>banana</a:t>
                      </a:r>
                    </a:p>
                  </a:txBody>
                  <a:tcPr/>
                </a:tc>
                <a:tc>
                  <a:txBody>
                    <a:bodyPr/>
                    <a:lstStyle/>
                    <a:p>
                      <a:pPr algn="ctr" fontAlgn="b"/>
                      <a:r>
                        <a:rPr lang="en-GB" sz="2000" b="0" i="0" u="none" strike="noStrike" dirty="0" smtClean="0">
                          <a:solidFill>
                            <a:srgbClr val="000000"/>
                          </a:solidFill>
                          <a:effectLst/>
                          <a:latin typeface="Calibri"/>
                        </a:rPr>
                        <a:t>3 (6%)</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b="0" i="0" u="none" strike="noStrike" dirty="0" smtClean="0">
                          <a:solidFill>
                            <a:srgbClr val="000000"/>
                          </a:solidFill>
                          <a:effectLst/>
                          <a:latin typeface="Calibri"/>
                        </a:rPr>
                        <a:t>26 (48%)</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b="0" i="0" u="none" strike="noStrike" dirty="0" smtClean="0">
                          <a:solidFill>
                            <a:srgbClr val="000000"/>
                          </a:solidFill>
                          <a:effectLst/>
                          <a:latin typeface="Calibri"/>
                        </a:rPr>
                        <a:t>16 (30%)</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b="0" i="0" u="none" strike="noStrike" dirty="0" smtClean="0">
                          <a:solidFill>
                            <a:srgbClr val="000000"/>
                          </a:solidFill>
                          <a:effectLst/>
                          <a:latin typeface="Calibri"/>
                        </a:rPr>
                        <a:t>12 (22%)</a:t>
                      </a:r>
                      <a:endParaRPr lang="en-GB" sz="2000" b="0" i="0" u="none" strike="noStrike" dirty="0">
                        <a:solidFill>
                          <a:srgbClr val="000000"/>
                        </a:solidFill>
                        <a:effectLst/>
                        <a:latin typeface="Calibri"/>
                      </a:endParaRPr>
                    </a:p>
                  </a:txBody>
                  <a:tcPr marL="9525" marR="9525" marT="9525" marB="0" anchor="b"/>
                </a:tc>
              </a:tr>
              <a:tr h="370840">
                <a:tc>
                  <a:txBody>
                    <a:bodyPr/>
                    <a:lstStyle/>
                    <a:p>
                      <a:r>
                        <a:rPr lang="en-GB" dirty="0" smtClean="0"/>
                        <a:t>curry</a:t>
                      </a:r>
                    </a:p>
                  </a:txBody>
                  <a:tcPr/>
                </a:tc>
                <a:tc>
                  <a:txBody>
                    <a:bodyPr/>
                    <a:lstStyle/>
                    <a:p>
                      <a:pPr algn="ctr" fontAlgn="b"/>
                      <a:r>
                        <a:rPr lang="en-GB" sz="2000" b="0" i="0" u="none" strike="noStrike" dirty="0" smtClean="0">
                          <a:solidFill>
                            <a:srgbClr val="000000"/>
                          </a:solidFill>
                          <a:effectLst/>
                          <a:latin typeface="Calibri"/>
                        </a:rPr>
                        <a:t>31(29%)</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b="0" i="0" u="none" strike="noStrike" dirty="0" smtClean="0">
                          <a:solidFill>
                            <a:srgbClr val="000000"/>
                          </a:solidFill>
                          <a:effectLst/>
                          <a:latin typeface="Calibri"/>
                        </a:rPr>
                        <a:t>14 (13%)</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b="0" i="0" u="none" strike="noStrike" dirty="0" smtClean="0">
                          <a:solidFill>
                            <a:srgbClr val="000000"/>
                          </a:solidFill>
                          <a:effectLst/>
                          <a:latin typeface="Calibri"/>
                        </a:rPr>
                        <a:t>46 (43%)</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b="0" i="0" u="none" strike="noStrike" dirty="0" smtClean="0">
                          <a:solidFill>
                            <a:srgbClr val="000000"/>
                          </a:solidFill>
                          <a:effectLst/>
                          <a:latin typeface="Calibri"/>
                        </a:rPr>
                        <a:t>46 (43%)</a:t>
                      </a:r>
                      <a:endParaRPr lang="en-GB" sz="2000" b="0" i="0" u="none" strike="noStrike" dirty="0">
                        <a:solidFill>
                          <a:srgbClr val="000000"/>
                        </a:solidFill>
                        <a:effectLst/>
                        <a:latin typeface="Calibri"/>
                      </a:endParaRPr>
                    </a:p>
                  </a:txBody>
                  <a:tcPr marL="9525" marR="9525" marT="9525" marB="0" anchor="b"/>
                </a:tc>
              </a:tr>
              <a:tr h="370840">
                <a:tc>
                  <a:txBody>
                    <a:bodyPr/>
                    <a:lstStyle/>
                    <a:p>
                      <a:r>
                        <a:rPr lang="en-GB" dirty="0" smtClean="0"/>
                        <a:t>betel</a:t>
                      </a:r>
                    </a:p>
                  </a:txBody>
                  <a:tcPr/>
                </a:tc>
                <a:tc>
                  <a:txBody>
                    <a:bodyPr/>
                    <a:lstStyle/>
                    <a:p>
                      <a:pPr algn="ctr" fontAlgn="b"/>
                      <a:r>
                        <a:rPr lang="en-GB" sz="2000" b="0" i="0" u="none" strike="noStrike" dirty="0" smtClean="0">
                          <a:solidFill>
                            <a:srgbClr val="000000"/>
                          </a:solidFill>
                          <a:effectLst/>
                          <a:latin typeface="Calibri"/>
                        </a:rPr>
                        <a:t>12 (18%)</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b="0" i="0" u="none" strike="noStrike" dirty="0" smtClean="0">
                          <a:solidFill>
                            <a:srgbClr val="000000"/>
                          </a:solidFill>
                          <a:effectLst/>
                          <a:latin typeface="Calibri"/>
                        </a:rPr>
                        <a:t>15 (22%)</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b="0" i="0" u="none" strike="noStrike" dirty="0" smtClean="0">
                          <a:solidFill>
                            <a:srgbClr val="000000"/>
                          </a:solidFill>
                          <a:effectLst/>
                          <a:latin typeface="Calibri"/>
                        </a:rPr>
                        <a:t>41 (62%)</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b="0" i="0" u="none" strike="noStrike" dirty="0" smtClean="0">
                          <a:solidFill>
                            <a:srgbClr val="000000"/>
                          </a:solidFill>
                          <a:effectLst/>
                          <a:latin typeface="Calibri"/>
                        </a:rPr>
                        <a:t>10 (15%)</a:t>
                      </a:r>
                      <a:endParaRPr lang="en-GB" sz="2000" b="0" i="0" u="none" strike="noStrike" dirty="0">
                        <a:solidFill>
                          <a:srgbClr val="000000"/>
                        </a:solidFill>
                        <a:effectLst/>
                        <a:latin typeface="Calibri"/>
                      </a:endParaRPr>
                    </a:p>
                  </a:txBody>
                  <a:tcPr marL="9525" marR="9525" marT="9525" marB="0" anchor="b"/>
                </a:tc>
              </a:tr>
              <a:tr h="370840">
                <a:tc>
                  <a:txBody>
                    <a:bodyPr/>
                    <a:lstStyle/>
                    <a:p>
                      <a:r>
                        <a:rPr lang="en-GB" dirty="0" smtClean="0"/>
                        <a:t>Other &amp; NK</a:t>
                      </a:r>
                    </a:p>
                  </a:txBody>
                  <a:tcPr/>
                </a:tc>
                <a:tc>
                  <a:txBody>
                    <a:bodyPr/>
                    <a:lstStyle/>
                    <a:p>
                      <a:pPr algn="ctr" fontAlgn="b"/>
                      <a:r>
                        <a:rPr lang="en-GB" sz="2000" b="0" i="0" u="none" strike="noStrike" dirty="0" smtClean="0">
                          <a:solidFill>
                            <a:srgbClr val="000000"/>
                          </a:solidFill>
                          <a:effectLst/>
                          <a:latin typeface="Calibri"/>
                        </a:rPr>
                        <a:t>2 (13%)</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b="0" i="0" u="none" strike="noStrike" dirty="0" smtClean="0">
                          <a:solidFill>
                            <a:srgbClr val="000000"/>
                          </a:solidFill>
                          <a:effectLst/>
                          <a:latin typeface="Calibri"/>
                        </a:rPr>
                        <a:t>6 (40%)</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b="0" i="0" u="none" strike="noStrike" dirty="0" smtClean="0">
                          <a:solidFill>
                            <a:srgbClr val="000000"/>
                          </a:solidFill>
                          <a:effectLst/>
                          <a:latin typeface="Calibri"/>
                        </a:rPr>
                        <a:t>4 (26%)</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b="0" i="0" u="none" strike="noStrike" dirty="0" smtClean="0">
                          <a:solidFill>
                            <a:srgbClr val="000000"/>
                          </a:solidFill>
                          <a:effectLst/>
                          <a:latin typeface="Calibri"/>
                        </a:rPr>
                        <a:t>5 (33%)</a:t>
                      </a:r>
                      <a:endParaRPr lang="en-GB" sz="2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201497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404664"/>
            <a:ext cx="6390264" cy="648072"/>
          </a:xfrm>
        </p:spPr>
        <p:txBody>
          <a:bodyPr>
            <a:normAutofit fontScale="90000"/>
          </a:bodyPr>
          <a:lstStyle/>
          <a:p>
            <a:r>
              <a:rPr lang="en-GB" dirty="0" smtClean="0"/>
              <a:t>Import restrictions for fresh leaves </a:t>
            </a:r>
            <a:endParaRPr lang="en-GB" dirty="0"/>
          </a:p>
        </p:txBody>
      </p:sp>
      <p:sp>
        <p:nvSpPr>
          <p:cNvPr id="3" name="Content Placeholder 2"/>
          <p:cNvSpPr>
            <a:spLocks noGrp="1"/>
          </p:cNvSpPr>
          <p:nvPr>
            <p:ph idx="1"/>
          </p:nvPr>
        </p:nvSpPr>
        <p:spPr>
          <a:xfrm>
            <a:off x="395536" y="1556792"/>
            <a:ext cx="8028000" cy="4064455"/>
          </a:xfrm>
        </p:spPr>
        <p:txBody>
          <a:bodyPr/>
          <a:lstStyle/>
          <a:p>
            <a:r>
              <a:rPr lang="en-GB" b="1" dirty="0" smtClean="0"/>
              <a:t>Restrictions </a:t>
            </a:r>
            <a:r>
              <a:rPr lang="en-GB" b="1" dirty="0"/>
              <a:t>on the import of curry leaves</a:t>
            </a:r>
          </a:p>
          <a:p>
            <a:r>
              <a:rPr lang="en-GB" dirty="0"/>
              <a:t>Fresh curry leaves can only be imported from countries able to fulfil the requirements of the EU import regulations. This includes the need to originate from countries recognised as free of citrus greening disease. Currently there are no countries that have satisfied this requirement and so fresh curry leaves are not permitted to be imported into the EU. If curry leaves are imported they must be either frozen or dried at time of </a:t>
            </a:r>
            <a:r>
              <a:rPr lang="en-GB" dirty="0" smtClean="0"/>
              <a:t>import</a:t>
            </a:r>
          </a:p>
          <a:p>
            <a:r>
              <a:rPr lang="en-GB" dirty="0" smtClean="0"/>
              <a:t>(</a:t>
            </a:r>
            <a:r>
              <a:rPr lang="en-GB" dirty="0" smtClean="0">
                <a:hlinkClick r:id="rId2"/>
              </a:rPr>
              <a:t>https</a:t>
            </a:r>
            <a:r>
              <a:rPr lang="en-GB" dirty="0">
                <a:hlinkClick r:id="rId2"/>
              </a:rPr>
              <a:t>://</a:t>
            </a:r>
            <a:r>
              <a:rPr lang="en-GB" dirty="0" smtClean="0">
                <a:hlinkClick r:id="rId2"/>
              </a:rPr>
              <a:t>www.gov.uk/guidance/protecting-plant-health-topical-issues</a:t>
            </a:r>
            <a:r>
              <a:rPr lang="en-GB" dirty="0" smtClean="0"/>
              <a:t>)</a:t>
            </a:r>
          </a:p>
          <a:p>
            <a:endParaRPr lang="en-GB" dirty="0" smtClean="0"/>
          </a:p>
          <a:p>
            <a:r>
              <a:rPr lang="en-GB" b="1" dirty="0" err="1" smtClean="0"/>
              <a:t>Paan</a:t>
            </a:r>
            <a:r>
              <a:rPr lang="en-GB" b="1" dirty="0" smtClean="0"/>
              <a:t> leaves from Bangladesh</a:t>
            </a:r>
          </a:p>
          <a:p>
            <a:r>
              <a:rPr lang="en-GB" dirty="0" smtClean="0"/>
              <a:t>2014 </a:t>
            </a:r>
            <a:r>
              <a:rPr lang="en-GB" dirty="0"/>
              <a:t>EU Commission implemented a temporary suspension of imported betel leaves originating or consigned by Bangladesh (Decision 2014/88/EU) which was extended in June 2015 (Commission Implementing Decision 2014/510/EU) and then to June 2018 (FSA 2016). </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ACD7D94E-0060-4E35-A428-C62EE77F42D9}"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GB" dirty="0"/>
              <a:t>Port Health Training November 2017</a:t>
            </a:r>
          </a:p>
        </p:txBody>
      </p:sp>
    </p:spTree>
    <p:extLst>
      <p:ext uri="{BB962C8B-B14F-4D97-AF65-F5344CB8AC3E}">
        <p14:creationId xmlns:p14="http://schemas.microsoft.com/office/powerpoint/2010/main" val="4186430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332656"/>
            <a:ext cx="5256584" cy="792088"/>
          </a:xfrm>
        </p:spPr>
        <p:txBody>
          <a:bodyPr/>
          <a:lstStyle/>
          <a:p>
            <a:r>
              <a:rPr lang="en-GB" dirty="0" smtClean="0"/>
              <a:t>Galley hygiene survey</a:t>
            </a:r>
            <a:endParaRPr lang="en-GB"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79512" y="1484784"/>
            <a:ext cx="4048951" cy="3152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2"/>
          </p:nvPr>
        </p:nvSpPr>
        <p:spPr>
          <a:xfrm>
            <a:off x="4355976" y="1484784"/>
            <a:ext cx="4464496" cy="3816424"/>
          </a:xfrm>
        </p:spPr>
        <p:txBody>
          <a:bodyPr/>
          <a:lstStyle/>
          <a:p>
            <a:pPr marL="0" indent="0"/>
            <a:r>
              <a:rPr lang="en-GB" sz="2000" dirty="0">
                <a:solidFill>
                  <a:schemeClr val="tx1"/>
                </a:solidFill>
              </a:rPr>
              <a:t>The International Labour Organisation’s Maritime Labour Convention (2006) states that </a:t>
            </a:r>
            <a:r>
              <a:rPr lang="en-GB" sz="2000" dirty="0" smtClean="0">
                <a:solidFill>
                  <a:schemeClr val="tx1"/>
                </a:solidFill>
              </a:rPr>
              <a:t>each </a:t>
            </a:r>
            <a:r>
              <a:rPr lang="en-GB" sz="2000" dirty="0">
                <a:solidFill>
                  <a:schemeClr val="tx1"/>
                </a:solidFill>
              </a:rPr>
              <a:t>Member shall ensure that ships that fly its flag meet the following minimum standards: </a:t>
            </a:r>
            <a:endParaRPr lang="en-GB" sz="2000" dirty="0" smtClean="0">
              <a:solidFill>
                <a:schemeClr val="tx1"/>
              </a:solidFill>
            </a:endParaRPr>
          </a:p>
          <a:p>
            <a:pPr>
              <a:buFont typeface="Arial" panose="020B0604020202020204" pitchFamily="34" charset="0"/>
              <a:buChar char="•"/>
            </a:pPr>
            <a:r>
              <a:rPr lang="en-GB" sz="2000" dirty="0" smtClean="0">
                <a:solidFill>
                  <a:schemeClr val="tx1"/>
                </a:solidFill>
              </a:rPr>
              <a:t>the </a:t>
            </a:r>
            <a:r>
              <a:rPr lang="en-GB" sz="2000" dirty="0">
                <a:solidFill>
                  <a:schemeClr val="tx1"/>
                </a:solidFill>
              </a:rPr>
              <a:t>organization and equipment of the catering department shall be such as to permit the provision to the seafarers of adequate, varied and nutritious meals prepared and served in hygienic conditions; and catering staff shall be properly trained or instructed for their positions.</a:t>
            </a:r>
          </a:p>
          <a:p>
            <a:pPr>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ACD7D94E-0060-4E35-A428-C62EE77F42D9}"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dirty="0" smtClean="0"/>
              <a:t>Port Health Training November 2017</a:t>
            </a:r>
            <a:endParaRPr lang="en-US" dirty="0"/>
          </a:p>
        </p:txBody>
      </p:sp>
    </p:spTree>
    <p:extLst>
      <p:ext uri="{BB962C8B-B14F-4D97-AF65-F5344CB8AC3E}">
        <p14:creationId xmlns:p14="http://schemas.microsoft.com/office/powerpoint/2010/main" val="1034706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332656"/>
            <a:ext cx="6120680" cy="1224136"/>
          </a:xfrm>
        </p:spPr>
        <p:txBody>
          <a:bodyPr>
            <a:normAutofit fontScale="90000"/>
          </a:bodyPr>
          <a:lstStyle/>
          <a:p>
            <a:r>
              <a:rPr lang="en-GB" dirty="0"/>
              <a:t>Fresh imported leaves at </a:t>
            </a:r>
            <a:r>
              <a:rPr lang="en-GB" dirty="0" smtClean="0"/>
              <a:t>retail:</a:t>
            </a:r>
            <a:br>
              <a:rPr lang="en-GB" dirty="0" smtClean="0"/>
            </a:br>
            <a:r>
              <a:rPr lang="en-GB" dirty="0" smtClean="0"/>
              <a:t>conclusions</a:t>
            </a:r>
            <a:endParaRPr lang="en-GB" dirty="0"/>
          </a:p>
        </p:txBody>
      </p:sp>
      <p:sp>
        <p:nvSpPr>
          <p:cNvPr id="3" name="Content Placeholder 2"/>
          <p:cNvSpPr>
            <a:spLocks noGrp="1"/>
          </p:cNvSpPr>
          <p:nvPr>
            <p:ph idx="1"/>
          </p:nvPr>
        </p:nvSpPr>
        <p:spPr>
          <a:xfrm>
            <a:off x="467544" y="1772816"/>
            <a:ext cx="8028000" cy="4392488"/>
          </a:xfrm>
        </p:spPr>
        <p:txBody>
          <a:bodyPr/>
          <a:lstStyle/>
          <a:p>
            <a:r>
              <a:rPr lang="en-GB" sz="2000" dirty="0"/>
              <a:t>Study </a:t>
            </a:r>
            <a:r>
              <a:rPr lang="en-GB" sz="2000" dirty="0" smtClean="0"/>
              <a:t>ongoing and will have two more months of sampling and testing</a:t>
            </a:r>
            <a:endParaRPr lang="en-GB" sz="2000" dirty="0"/>
          </a:p>
          <a:p>
            <a:r>
              <a:rPr lang="en-GB" sz="2000" dirty="0"/>
              <a:t>Curry leaves, least good microbiological quality   </a:t>
            </a:r>
          </a:p>
          <a:p>
            <a:r>
              <a:rPr lang="en-GB" sz="2000" dirty="0"/>
              <a:t>Similar occurrence of </a:t>
            </a:r>
            <a:r>
              <a:rPr lang="en-GB" sz="2000" i="1" dirty="0"/>
              <a:t>Salmonella</a:t>
            </a:r>
            <a:r>
              <a:rPr lang="en-GB" sz="2000" dirty="0"/>
              <a:t> contamination in betel leaves between import and retail </a:t>
            </a:r>
          </a:p>
          <a:p>
            <a:r>
              <a:rPr lang="en-GB" sz="2000" dirty="0"/>
              <a:t>Microbiological quality significantly reduced in Sept-Oct after monsoon</a:t>
            </a:r>
          </a:p>
          <a:p>
            <a:r>
              <a:rPr lang="en-GB" sz="2000" dirty="0"/>
              <a:t>Association between levels of </a:t>
            </a:r>
            <a:r>
              <a:rPr lang="en-GB" sz="2000" i="1" dirty="0"/>
              <a:t>E.col</a:t>
            </a:r>
            <a:r>
              <a:rPr lang="en-GB" sz="2000" dirty="0"/>
              <a:t>i and presence of </a:t>
            </a:r>
            <a:r>
              <a:rPr lang="en-GB" sz="2000" i="1" dirty="0"/>
              <a:t>Salmonella</a:t>
            </a:r>
            <a:r>
              <a:rPr lang="en-GB" sz="2000" dirty="0"/>
              <a:t> </a:t>
            </a:r>
            <a:endParaRPr lang="en-GB" sz="2000" dirty="0" smtClean="0"/>
          </a:p>
          <a:p>
            <a:r>
              <a:rPr lang="en-GB" sz="2000" dirty="0" smtClean="0"/>
              <a:t>Not clear if fresh curry leaves have been pre-frozen </a:t>
            </a:r>
          </a:p>
          <a:p>
            <a:r>
              <a:rPr lang="en-GB" sz="2000" dirty="0" smtClean="0"/>
              <a:t>1 sample of </a:t>
            </a:r>
            <a:r>
              <a:rPr lang="en-GB" sz="2000" dirty="0" err="1" smtClean="0"/>
              <a:t>paan</a:t>
            </a:r>
            <a:r>
              <a:rPr lang="en-GB" sz="2000" dirty="0" smtClean="0"/>
              <a:t> leaves were identified as from Bangladesh which is  subject to restrictions and should not be imported into the UK</a:t>
            </a:r>
          </a:p>
          <a:p>
            <a:r>
              <a:rPr lang="en-GB" sz="2000" dirty="0" smtClean="0"/>
              <a:t>Information on country of origin, durability and intended information often absent  </a:t>
            </a:r>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ACD7D94E-0060-4E35-A428-C62EE77F42D9}"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GB" dirty="0"/>
              <a:t>Port Health Training November 2017</a:t>
            </a:r>
          </a:p>
        </p:txBody>
      </p:sp>
    </p:spTree>
    <p:extLst>
      <p:ext uri="{BB962C8B-B14F-4D97-AF65-F5344CB8AC3E}">
        <p14:creationId xmlns:p14="http://schemas.microsoft.com/office/powerpoint/2010/main" val="410970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51720" y="404664"/>
            <a:ext cx="5976664" cy="648072"/>
          </a:xfrm>
        </p:spPr>
        <p:txBody>
          <a:bodyPr/>
          <a:lstStyle/>
          <a:p>
            <a:r>
              <a:rPr lang="en-GB" dirty="0"/>
              <a:t>Galley hygiene survey</a:t>
            </a:r>
          </a:p>
        </p:txBody>
      </p:sp>
      <p:sp>
        <p:nvSpPr>
          <p:cNvPr id="8" name="Content Placeholder 7"/>
          <p:cNvSpPr>
            <a:spLocks noGrp="1"/>
          </p:cNvSpPr>
          <p:nvPr>
            <p:ph idx="1"/>
          </p:nvPr>
        </p:nvSpPr>
        <p:spPr>
          <a:xfrm>
            <a:off x="395536" y="1916832"/>
            <a:ext cx="8028000" cy="4064455"/>
          </a:xfrm>
        </p:spPr>
        <p:txBody>
          <a:bodyPr/>
          <a:lstStyle/>
          <a:p>
            <a:r>
              <a:rPr lang="en-GB" sz="2400" dirty="0" smtClean="0"/>
              <a:t>Limited </a:t>
            </a:r>
            <a:r>
              <a:rPr lang="en-GB" sz="2400" dirty="0"/>
              <a:t>published information regarding galley hygiene or the microbiological quality of food on </a:t>
            </a:r>
            <a:r>
              <a:rPr lang="en-GB" sz="2400" dirty="0" smtClean="0"/>
              <a:t>ships</a:t>
            </a:r>
          </a:p>
          <a:p>
            <a:r>
              <a:rPr lang="en-GB" sz="2400" dirty="0" smtClean="0"/>
              <a:t>Due </a:t>
            </a:r>
            <a:r>
              <a:rPr lang="en-GB" sz="2400" dirty="0"/>
              <a:t>to the commercial pressure and the large number of passengers at risk on cruise ships, food hygiene on these ships is generally monitored and well controlled. </a:t>
            </a:r>
            <a:endParaRPr lang="en-GB" sz="2400" dirty="0" smtClean="0"/>
          </a:p>
          <a:p>
            <a:r>
              <a:rPr lang="en-GB" sz="2400" dirty="0" smtClean="0"/>
              <a:t>Hygiene </a:t>
            </a:r>
            <a:r>
              <a:rPr lang="en-GB" sz="2400" dirty="0"/>
              <a:t>on-board other commercial ships is less well understood. </a:t>
            </a:r>
            <a:endParaRPr lang="en-GB" sz="2400" dirty="0" smtClean="0"/>
          </a:p>
          <a:p>
            <a:endParaRPr lang="en-GB" sz="2400" dirty="0" smtClean="0"/>
          </a:p>
          <a:p>
            <a:endParaRPr lang="en-GB" dirty="0"/>
          </a:p>
          <a:p>
            <a:endParaRPr lang="en-GB" dirty="0"/>
          </a:p>
        </p:txBody>
      </p:sp>
      <p:sp>
        <p:nvSpPr>
          <p:cNvPr id="5" name="Slide Number Placeholder 4"/>
          <p:cNvSpPr>
            <a:spLocks noGrp="1"/>
          </p:cNvSpPr>
          <p:nvPr>
            <p:ph type="sldNum" sz="quarter" idx="10"/>
          </p:nvPr>
        </p:nvSpPr>
        <p:spPr/>
        <p:txBody>
          <a:bodyPr/>
          <a:lstStyle/>
          <a:p>
            <a:pPr>
              <a:defRPr/>
            </a:pPr>
            <a:r>
              <a:rPr lang="en-US" smtClean="0"/>
              <a:t>  </a:t>
            </a:r>
            <a:fld id="{99889334-0D91-442E-A1C4-7D3E1B742D89}" type="slidenum">
              <a:rPr lang="en-US" smtClean="0"/>
              <a:pPr>
                <a:defRPr/>
              </a:pPr>
              <a:t>3</a:t>
            </a:fld>
            <a:endParaRPr lang="en-US"/>
          </a:p>
        </p:txBody>
      </p:sp>
      <p:sp>
        <p:nvSpPr>
          <p:cNvPr id="6" name="Footer Placeholder 5"/>
          <p:cNvSpPr>
            <a:spLocks noGrp="1"/>
          </p:cNvSpPr>
          <p:nvPr>
            <p:ph type="ftr" sz="quarter" idx="11"/>
          </p:nvPr>
        </p:nvSpPr>
        <p:spPr/>
        <p:txBody>
          <a:bodyPr/>
          <a:lstStyle/>
          <a:p>
            <a:pPr>
              <a:defRPr/>
            </a:pPr>
            <a:r>
              <a:rPr lang="en-GB" dirty="0"/>
              <a:t>Port Health Training November 2017</a:t>
            </a:r>
          </a:p>
        </p:txBody>
      </p:sp>
    </p:spTree>
    <p:extLst>
      <p:ext uri="{BB962C8B-B14F-4D97-AF65-F5344CB8AC3E}">
        <p14:creationId xmlns:p14="http://schemas.microsoft.com/office/powerpoint/2010/main" val="2153434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332656"/>
            <a:ext cx="8028000" cy="648072"/>
          </a:xfrm>
        </p:spPr>
        <p:txBody>
          <a:bodyPr/>
          <a:lstStyle/>
          <a:p>
            <a:r>
              <a:rPr lang="en-GB" dirty="0"/>
              <a:t>Galley hygiene survey</a:t>
            </a:r>
          </a:p>
        </p:txBody>
      </p:sp>
      <p:sp>
        <p:nvSpPr>
          <p:cNvPr id="3" name="Content Placeholder 2"/>
          <p:cNvSpPr>
            <a:spLocks noGrp="1"/>
          </p:cNvSpPr>
          <p:nvPr>
            <p:ph idx="1"/>
          </p:nvPr>
        </p:nvSpPr>
        <p:spPr>
          <a:xfrm>
            <a:off x="467544" y="1412776"/>
            <a:ext cx="8028000" cy="4608512"/>
          </a:xfrm>
        </p:spPr>
        <p:txBody>
          <a:bodyPr/>
          <a:lstStyle/>
          <a:p>
            <a:r>
              <a:rPr lang="en-GB" sz="2000" dirty="0" smtClean="0"/>
              <a:t>Survey </a:t>
            </a:r>
            <a:r>
              <a:rPr lang="en-GB" sz="2000" dirty="0"/>
              <a:t>was developed to facilitate sampling of galleys in commercial ships other than cruise </a:t>
            </a:r>
            <a:r>
              <a:rPr lang="en-GB" sz="2000" dirty="0" smtClean="0"/>
              <a:t>ships</a:t>
            </a:r>
            <a:endParaRPr lang="en-GB" sz="2000" dirty="0"/>
          </a:p>
          <a:p>
            <a:r>
              <a:rPr lang="en-GB" sz="2000" dirty="0" smtClean="0"/>
              <a:t>Samples collected between November </a:t>
            </a:r>
            <a:r>
              <a:rPr lang="en-GB" sz="2000" dirty="0"/>
              <a:t>2016 and June </a:t>
            </a:r>
            <a:r>
              <a:rPr lang="en-GB" sz="2000" dirty="0" smtClean="0"/>
              <a:t>2017 by </a:t>
            </a:r>
            <a:r>
              <a:rPr lang="en-GB" sz="2000" dirty="0"/>
              <a:t>Local Authority and Port Health Authority sampling officers and transported in accordance with the Food Standards Agency Food Law Practice </a:t>
            </a:r>
            <a:r>
              <a:rPr lang="en-GB" sz="2000" dirty="0" smtClean="0"/>
              <a:t>Guidance </a:t>
            </a:r>
          </a:p>
          <a:p>
            <a:r>
              <a:rPr lang="en-GB" sz="2000" dirty="0" smtClean="0"/>
              <a:t>Officers </a:t>
            </a:r>
            <a:r>
              <a:rPr lang="en-GB" sz="2000" dirty="0"/>
              <a:t>were asked to take swabs of food preparation surfaces, chopping boards, hand wash sink taps, food preparation sink taps, knife blades, tin opener blades, internal surface of clean mixing bowls and/or internal surface of cleaned food storage </a:t>
            </a:r>
            <a:r>
              <a:rPr lang="en-GB" sz="2000" dirty="0" smtClean="0"/>
              <a:t>containers</a:t>
            </a:r>
            <a:endParaRPr lang="en-GB" sz="2000" dirty="0"/>
          </a:p>
          <a:p>
            <a:r>
              <a:rPr lang="en-GB" sz="2000" dirty="0" smtClean="0"/>
              <a:t>Samples were </a:t>
            </a:r>
            <a:r>
              <a:rPr lang="en-GB" sz="2000" dirty="0"/>
              <a:t>examined by PHE Food Water and Environmental Microbiology Laboratories at London, </a:t>
            </a:r>
            <a:r>
              <a:rPr lang="en-GB" sz="2000" dirty="0" err="1"/>
              <a:t>Porton</a:t>
            </a:r>
            <a:r>
              <a:rPr lang="en-GB" sz="2000" dirty="0"/>
              <a:t> and </a:t>
            </a:r>
            <a:r>
              <a:rPr lang="en-GB" sz="2000" dirty="0" smtClean="0"/>
              <a:t>York </a:t>
            </a:r>
            <a:endParaRPr lang="en-GB" sz="2000" dirty="0"/>
          </a:p>
        </p:txBody>
      </p:sp>
      <p:sp>
        <p:nvSpPr>
          <p:cNvPr id="4" name="Slide Number Placeholder 3"/>
          <p:cNvSpPr>
            <a:spLocks noGrp="1"/>
          </p:cNvSpPr>
          <p:nvPr>
            <p:ph type="sldNum" sz="quarter" idx="10"/>
          </p:nvPr>
        </p:nvSpPr>
        <p:spPr/>
        <p:txBody>
          <a:bodyPr/>
          <a:lstStyle/>
          <a:p>
            <a:pPr>
              <a:defRPr/>
            </a:pPr>
            <a:r>
              <a:rPr lang="en-US" smtClean="0"/>
              <a:t>  </a:t>
            </a:r>
            <a:fld id="{ACD7D94E-0060-4E35-A428-C62EE77F42D9}"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GB" dirty="0"/>
              <a:t>Port Health Training November 2017</a:t>
            </a:r>
          </a:p>
        </p:txBody>
      </p:sp>
    </p:spTree>
    <p:extLst>
      <p:ext uri="{BB962C8B-B14F-4D97-AF65-F5344CB8AC3E}">
        <p14:creationId xmlns:p14="http://schemas.microsoft.com/office/powerpoint/2010/main" val="110395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028000" cy="648000"/>
          </a:xfrm>
        </p:spPr>
        <p:txBody>
          <a:bodyPr>
            <a:normAutofit fontScale="90000"/>
          </a:bodyPr>
          <a:lstStyle/>
          <a:p>
            <a:r>
              <a:rPr lang="en-GB" dirty="0"/>
              <a:t>Galley hygiene </a:t>
            </a:r>
            <a:r>
              <a:rPr lang="en-GB" dirty="0" smtClean="0"/>
              <a:t/>
            </a:r>
            <a:br>
              <a:rPr lang="en-GB" dirty="0" smtClean="0"/>
            </a:br>
            <a:r>
              <a:rPr lang="en-GB" dirty="0" smtClean="0"/>
              <a:t>survey</a:t>
            </a:r>
            <a:endParaRPr lang="en-GB" dirty="0"/>
          </a:p>
        </p:txBody>
      </p:sp>
      <p:sp>
        <p:nvSpPr>
          <p:cNvPr id="7" name="Content Placeholder 6"/>
          <p:cNvSpPr>
            <a:spLocks noGrp="1"/>
          </p:cNvSpPr>
          <p:nvPr>
            <p:ph sz="half" idx="2"/>
          </p:nvPr>
        </p:nvSpPr>
        <p:spPr>
          <a:xfrm>
            <a:off x="323528" y="3068960"/>
            <a:ext cx="3924000" cy="1728192"/>
          </a:xfrm>
        </p:spPr>
        <p:txBody>
          <a:bodyPr/>
          <a:lstStyle/>
          <a:p>
            <a:r>
              <a:rPr lang="en-GB" sz="2800" dirty="0" smtClean="0">
                <a:solidFill>
                  <a:schemeClr val="tx1"/>
                </a:solidFill>
              </a:rPr>
              <a:t>Data collected using a standard questionnaire</a:t>
            </a:r>
            <a:endParaRPr lang="en-GB" sz="2800" dirty="0">
              <a:solidFill>
                <a:schemeClr val="tx1"/>
              </a:solidFill>
            </a:endParaRPr>
          </a:p>
        </p:txBody>
      </p:sp>
      <p:sp>
        <p:nvSpPr>
          <p:cNvPr id="4" name="Slide Number Placeholder 3"/>
          <p:cNvSpPr>
            <a:spLocks noGrp="1"/>
          </p:cNvSpPr>
          <p:nvPr>
            <p:ph type="sldNum" sz="quarter" idx="10"/>
          </p:nvPr>
        </p:nvSpPr>
        <p:spPr/>
        <p:txBody>
          <a:bodyPr/>
          <a:lstStyle/>
          <a:p>
            <a:pPr>
              <a:defRPr/>
            </a:pPr>
            <a:r>
              <a:rPr lang="en-US" smtClean="0"/>
              <a:t>  </a:t>
            </a:r>
            <a:fld id="{ACD7D94E-0060-4E35-A428-C62EE77F42D9}"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GB" dirty="0"/>
              <a:t>Port Health Training November 2017</a:t>
            </a:r>
          </a:p>
        </p:txBody>
      </p:sp>
      <p:pic>
        <p:nvPicPr>
          <p:cNvPr id="6" name="Content Placeholder 5"/>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364794" y="260648"/>
            <a:ext cx="4779206" cy="6373018"/>
          </a:xfrm>
          <a:prstGeom prst="rect">
            <a:avLst/>
          </a:prstGeom>
          <a:noFill/>
          <a:ln>
            <a:solidFill>
              <a:schemeClr val="tx1"/>
            </a:solidFill>
          </a:ln>
        </p:spPr>
      </p:pic>
    </p:spTree>
    <p:extLst>
      <p:ext uri="{BB962C8B-B14F-4D97-AF65-F5344CB8AC3E}">
        <p14:creationId xmlns:p14="http://schemas.microsoft.com/office/powerpoint/2010/main" val="1701994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332656"/>
            <a:ext cx="8028000" cy="648072"/>
          </a:xfrm>
        </p:spPr>
        <p:txBody>
          <a:bodyPr>
            <a:normAutofit fontScale="90000"/>
          </a:bodyPr>
          <a:lstStyle/>
          <a:p>
            <a:r>
              <a:rPr lang="en-GB" dirty="0"/>
              <a:t>Galley hygiene </a:t>
            </a:r>
            <a:r>
              <a:rPr lang="en-GB" dirty="0" smtClean="0"/>
              <a:t>survey: Ship </a:t>
            </a:r>
            <a:r>
              <a:rPr lang="en-GB" dirty="0"/>
              <a:t>type</a:t>
            </a:r>
            <a:br>
              <a:rPr lang="en-GB" dirty="0"/>
            </a:b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2753688"/>
              </p:ext>
            </p:extLst>
          </p:nvPr>
        </p:nvGraphicFramePr>
        <p:xfrm>
          <a:off x="251520" y="1502119"/>
          <a:ext cx="8640962" cy="3744416"/>
        </p:xfrm>
        <a:graphic>
          <a:graphicData uri="http://schemas.openxmlformats.org/drawingml/2006/table">
            <a:tbl>
              <a:tblPr firstRow="1" firstCol="1" bandRow="1">
                <a:tableStyleId>{5C22544A-7EE6-4342-B048-85BDC9FD1C3A}</a:tableStyleId>
              </a:tblPr>
              <a:tblGrid>
                <a:gridCol w="2546590"/>
                <a:gridCol w="1389619"/>
                <a:gridCol w="1395857"/>
                <a:gridCol w="1500145"/>
                <a:gridCol w="1808751"/>
              </a:tblGrid>
              <a:tr h="1014008">
                <a:tc>
                  <a:txBody>
                    <a:bodyPr/>
                    <a:lstStyle/>
                    <a:p>
                      <a:pPr>
                        <a:lnSpc>
                          <a:spcPct val="115000"/>
                        </a:lnSpc>
                        <a:spcAft>
                          <a:spcPts val="0"/>
                        </a:spcAft>
                      </a:pPr>
                      <a:r>
                        <a:rPr lang="en-GB" sz="1600" dirty="0">
                          <a:effectLst/>
                        </a:rPr>
                        <a:t>Type of Ship</a:t>
                      </a:r>
                      <a:endParaRPr lang="en-GB" sz="1600" dirty="0">
                        <a:effectLst/>
                        <a:latin typeface="Calibri"/>
                        <a:ea typeface="Calibri"/>
                        <a:cs typeface="Times New Roman"/>
                      </a:endParaRPr>
                    </a:p>
                  </a:txBody>
                  <a:tcPr marL="68580" marR="68580" marT="0" marB="0" anchor="b"/>
                </a:tc>
                <a:tc>
                  <a:txBody>
                    <a:bodyPr/>
                    <a:lstStyle/>
                    <a:p>
                      <a:pPr marL="111125">
                        <a:lnSpc>
                          <a:spcPct val="115000"/>
                        </a:lnSpc>
                        <a:spcAft>
                          <a:spcPts val="0"/>
                        </a:spcAft>
                        <a:tabLst>
                          <a:tab pos="111125" algn="l"/>
                        </a:tabLst>
                      </a:pPr>
                      <a:r>
                        <a:rPr lang="en-GB" sz="1600" dirty="0">
                          <a:effectLst/>
                        </a:rPr>
                        <a:t>No. of samples</a:t>
                      </a:r>
                      <a:endParaRPr lang="en-GB" sz="16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dirty="0">
                          <a:effectLst/>
                        </a:rPr>
                        <a:t>Satisfactory</a:t>
                      </a:r>
                    </a:p>
                    <a:p>
                      <a:pPr algn="ctr">
                        <a:lnSpc>
                          <a:spcPct val="115000"/>
                        </a:lnSpc>
                        <a:spcAft>
                          <a:spcPts val="0"/>
                        </a:spcAft>
                      </a:pPr>
                      <a:r>
                        <a:rPr lang="en-GB" sz="1600" dirty="0">
                          <a:effectLst/>
                        </a:rPr>
                        <a:t>No. (%)</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a:effectLst/>
                        </a:rPr>
                        <a:t>Borderline</a:t>
                      </a:r>
                    </a:p>
                    <a:p>
                      <a:pPr algn="ctr">
                        <a:lnSpc>
                          <a:spcPct val="115000"/>
                        </a:lnSpc>
                        <a:spcAft>
                          <a:spcPts val="0"/>
                        </a:spcAft>
                      </a:pPr>
                      <a:r>
                        <a:rPr lang="en-GB" sz="1600" dirty="0">
                          <a:effectLst/>
                        </a:rPr>
                        <a:t>No. (%)</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a:effectLst/>
                        </a:rPr>
                        <a:t>Unsatisfactory</a:t>
                      </a:r>
                    </a:p>
                    <a:p>
                      <a:pPr algn="ctr">
                        <a:lnSpc>
                          <a:spcPct val="115000"/>
                        </a:lnSpc>
                        <a:spcAft>
                          <a:spcPts val="0"/>
                        </a:spcAft>
                      </a:pPr>
                      <a:r>
                        <a:rPr lang="en-GB" sz="1600" dirty="0">
                          <a:effectLst/>
                        </a:rPr>
                        <a:t>No. (%)</a:t>
                      </a:r>
                      <a:endParaRPr lang="en-GB" sz="1600" dirty="0">
                        <a:effectLst/>
                        <a:latin typeface="Calibri"/>
                        <a:ea typeface="Calibri"/>
                        <a:cs typeface="Times New Roman"/>
                      </a:endParaRPr>
                    </a:p>
                  </a:txBody>
                  <a:tcPr marL="68580" marR="68580" marT="0" marB="0"/>
                </a:tc>
              </a:tr>
              <a:tr h="341301">
                <a:tc>
                  <a:txBody>
                    <a:bodyPr/>
                    <a:lstStyle/>
                    <a:p>
                      <a:pPr>
                        <a:lnSpc>
                          <a:spcPct val="115000"/>
                        </a:lnSpc>
                        <a:spcAft>
                          <a:spcPts val="0"/>
                        </a:spcAft>
                      </a:pPr>
                      <a:r>
                        <a:rPr lang="en-GB" sz="1600">
                          <a:effectLst/>
                        </a:rPr>
                        <a:t>Bulk carrier</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dirty="0">
                          <a:effectLst/>
                        </a:rPr>
                        <a:t>111</a:t>
                      </a:r>
                      <a:endParaRPr lang="en-GB" sz="1600" b="1"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dirty="0">
                          <a:effectLst/>
                        </a:rPr>
                        <a:t>56 (50.5)</a:t>
                      </a:r>
                      <a:endParaRPr lang="en-GB"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0</a:t>
                      </a:r>
                      <a:endParaRPr lang="en-GB"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55 (49.5)</a:t>
                      </a:r>
                      <a:endParaRPr lang="en-GB" sz="1600" b="1" dirty="0">
                        <a:effectLst/>
                        <a:latin typeface="Calibri"/>
                        <a:ea typeface="Calibri"/>
                        <a:cs typeface="Times New Roman"/>
                      </a:endParaRPr>
                    </a:p>
                  </a:txBody>
                  <a:tcPr marL="68580" marR="68580" marT="0" marB="0"/>
                </a:tc>
              </a:tr>
              <a:tr h="341301">
                <a:tc>
                  <a:txBody>
                    <a:bodyPr/>
                    <a:lstStyle/>
                    <a:p>
                      <a:pPr>
                        <a:lnSpc>
                          <a:spcPct val="115000"/>
                        </a:lnSpc>
                        <a:spcAft>
                          <a:spcPts val="0"/>
                        </a:spcAft>
                      </a:pPr>
                      <a:r>
                        <a:rPr lang="en-GB" sz="1600">
                          <a:effectLst/>
                        </a:rPr>
                        <a:t>Container</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86</a:t>
                      </a:r>
                      <a:endParaRPr lang="en-GB" sz="1600" b="1">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35 (40.7)</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2</a:t>
                      </a:r>
                      <a:endParaRPr lang="en-GB"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49 (57.0)</a:t>
                      </a:r>
                      <a:endParaRPr lang="en-GB" sz="1600" b="1" dirty="0">
                        <a:effectLst/>
                        <a:latin typeface="Calibri"/>
                        <a:ea typeface="Calibri"/>
                        <a:cs typeface="Times New Roman"/>
                      </a:endParaRPr>
                    </a:p>
                  </a:txBody>
                  <a:tcPr marL="68580" marR="68580" marT="0" marB="0"/>
                </a:tc>
              </a:tr>
              <a:tr h="341301">
                <a:tc>
                  <a:txBody>
                    <a:bodyPr/>
                    <a:lstStyle/>
                    <a:p>
                      <a:pPr>
                        <a:lnSpc>
                          <a:spcPct val="115000"/>
                        </a:lnSpc>
                        <a:spcAft>
                          <a:spcPts val="0"/>
                        </a:spcAft>
                      </a:pPr>
                      <a:r>
                        <a:rPr lang="en-GB" sz="1600">
                          <a:effectLst/>
                        </a:rPr>
                        <a:t>Ferry</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61</a:t>
                      </a:r>
                      <a:endParaRPr lang="en-GB" sz="1600" b="1">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dirty="0">
                          <a:effectLst/>
                        </a:rPr>
                        <a:t>48 (78.7)</a:t>
                      </a:r>
                      <a:endParaRPr lang="en-GB"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a:effectLst/>
                        </a:rPr>
                        <a:t>0</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13 (21.3)</a:t>
                      </a:r>
                      <a:endParaRPr lang="en-GB" sz="1600" b="1" dirty="0">
                        <a:effectLst/>
                        <a:latin typeface="Calibri"/>
                        <a:ea typeface="Calibri"/>
                        <a:cs typeface="Times New Roman"/>
                      </a:endParaRPr>
                    </a:p>
                  </a:txBody>
                  <a:tcPr marL="68580" marR="68580" marT="0" marB="0"/>
                </a:tc>
              </a:tr>
              <a:tr h="341301">
                <a:tc>
                  <a:txBody>
                    <a:bodyPr/>
                    <a:lstStyle/>
                    <a:p>
                      <a:pPr>
                        <a:lnSpc>
                          <a:spcPct val="115000"/>
                        </a:lnSpc>
                        <a:spcAft>
                          <a:spcPts val="0"/>
                        </a:spcAft>
                      </a:pPr>
                      <a:r>
                        <a:rPr lang="en-GB" sz="1600">
                          <a:effectLst/>
                        </a:rPr>
                        <a:t>General cargo</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263</a:t>
                      </a:r>
                      <a:endParaRPr lang="en-GB" sz="1600" b="1">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155 (58.9)</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a:effectLst/>
                        </a:rPr>
                        <a:t>0</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108 (41.1)</a:t>
                      </a:r>
                      <a:endParaRPr lang="en-GB" sz="1600" b="1" dirty="0">
                        <a:effectLst/>
                        <a:latin typeface="Calibri"/>
                        <a:ea typeface="Calibri"/>
                        <a:cs typeface="Times New Roman"/>
                      </a:endParaRPr>
                    </a:p>
                  </a:txBody>
                  <a:tcPr marL="68580" marR="68580" marT="0" marB="0"/>
                </a:tc>
              </a:tr>
              <a:tr h="341301">
                <a:tc>
                  <a:txBody>
                    <a:bodyPr/>
                    <a:lstStyle/>
                    <a:p>
                      <a:pPr>
                        <a:lnSpc>
                          <a:spcPct val="115000"/>
                        </a:lnSpc>
                        <a:spcAft>
                          <a:spcPts val="0"/>
                        </a:spcAft>
                      </a:pPr>
                      <a:r>
                        <a:rPr lang="en-GB" sz="1600">
                          <a:effectLst/>
                        </a:rPr>
                        <a:t>Tanker</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320</a:t>
                      </a:r>
                      <a:endParaRPr lang="en-GB" sz="1600" b="1">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184 (57.5)</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a:effectLst/>
                        </a:rPr>
                        <a:t>0</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136 (42.5)</a:t>
                      </a:r>
                      <a:endParaRPr lang="en-GB" sz="1600" b="1" dirty="0">
                        <a:effectLst/>
                        <a:latin typeface="Calibri"/>
                        <a:ea typeface="Calibri"/>
                        <a:cs typeface="Times New Roman"/>
                      </a:endParaRPr>
                    </a:p>
                  </a:txBody>
                  <a:tcPr marL="68580" marR="68580" marT="0" marB="0"/>
                </a:tc>
              </a:tr>
              <a:tr h="341301">
                <a:tc>
                  <a:txBody>
                    <a:bodyPr/>
                    <a:lstStyle/>
                    <a:p>
                      <a:pPr>
                        <a:lnSpc>
                          <a:spcPct val="115000"/>
                        </a:lnSpc>
                        <a:spcAft>
                          <a:spcPts val="0"/>
                        </a:spcAft>
                      </a:pPr>
                      <a:r>
                        <a:rPr lang="en-GB" sz="1600">
                          <a:effectLst/>
                        </a:rPr>
                        <a:t>Other</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22</a:t>
                      </a:r>
                      <a:endParaRPr lang="en-GB" sz="1600" b="1">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14 (63.6)</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a:effectLst/>
                        </a:rPr>
                        <a:t>0</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8 (36.4)</a:t>
                      </a:r>
                      <a:endParaRPr lang="en-GB" sz="1600" b="1" dirty="0">
                        <a:effectLst/>
                        <a:latin typeface="Calibri"/>
                        <a:ea typeface="Calibri"/>
                        <a:cs typeface="Times New Roman"/>
                      </a:endParaRPr>
                    </a:p>
                  </a:txBody>
                  <a:tcPr marL="68580" marR="68580" marT="0" marB="0"/>
                </a:tc>
              </a:tr>
              <a:tr h="341301">
                <a:tc>
                  <a:txBody>
                    <a:bodyPr/>
                    <a:lstStyle/>
                    <a:p>
                      <a:pPr>
                        <a:lnSpc>
                          <a:spcPct val="115000"/>
                        </a:lnSpc>
                        <a:spcAft>
                          <a:spcPts val="0"/>
                        </a:spcAft>
                      </a:pPr>
                      <a:r>
                        <a:rPr lang="en-GB" sz="1600">
                          <a:effectLst/>
                        </a:rPr>
                        <a:t>Not stated</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88</a:t>
                      </a:r>
                      <a:endParaRPr lang="en-GB" sz="1600" b="1">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41 (46.6)</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a:effectLst/>
                        </a:rPr>
                        <a:t>1</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46 (52.2)</a:t>
                      </a:r>
                      <a:endParaRPr lang="en-GB" sz="1600" b="1" dirty="0">
                        <a:effectLst/>
                        <a:latin typeface="Calibri"/>
                        <a:ea typeface="Calibri"/>
                        <a:cs typeface="Times New Roman"/>
                      </a:endParaRPr>
                    </a:p>
                  </a:txBody>
                  <a:tcPr marL="68580" marR="68580" marT="0" marB="0"/>
                </a:tc>
              </a:tr>
              <a:tr h="341301">
                <a:tc>
                  <a:txBody>
                    <a:bodyPr/>
                    <a:lstStyle/>
                    <a:p>
                      <a:pPr>
                        <a:lnSpc>
                          <a:spcPct val="115000"/>
                        </a:lnSpc>
                        <a:spcAft>
                          <a:spcPts val="0"/>
                        </a:spcAft>
                      </a:pPr>
                      <a:r>
                        <a:rPr lang="en-GB" sz="1600">
                          <a:effectLst/>
                        </a:rPr>
                        <a:t>TOTAL</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951</a:t>
                      </a:r>
                      <a:endParaRPr lang="en-GB" sz="1600" b="1">
                        <a:effectLst/>
                        <a:latin typeface="Calibri"/>
                        <a:ea typeface="Calibri"/>
                        <a:cs typeface="Times New Roman"/>
                      </a:endParaRPr>
                    </a:p>
                  </a:txBody>
                  <a:tcPr marL="68580" marR="68580" marT="0" marB="0" anchor="b"/>
                </a:tc>
                <a:tc>
                  <a:txBody>
                    <a:bodyPr/>
                    <a:lstStyle/>
                    <a:p>
                      <a:pPr algn="ctr">
                        <a:lnSpc>
                          <a:spcPct val="115000"/>
                        </a:lnSpc>
                        <a:spcBef>
                          <a:spcPts val="600"/>
                        </a:spcBef>
                        <a:spcAft>
                          <a:spcPts val="0"/>
                        </a:spcAft>
                      </a:pPr>
                      <a:r>
                        <a:rPr lang="en-GB" sz="1600" b="1">
                          <a:effectLst/>
                        </a:rPr>
                        <a:t>533 (56.0)</a:t>
                      </a:r>
                      <a:endParaRPr lang="en-GB" sz="1600" b="1">
                        <a:effectLst/>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en-GB" sz="1600" b="1">
                          <a:effectLst/>
                        </a:rPr>
                        <a:t>3 (0.3)</a:t>
                      </a:r>
                      <a:endParaRPr lang="en-GB" sz="1600" b="1">
                        <a:effectLst/>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en-GB" sz="1600" b="1" dirty="0">
                          <a:effectLst/>
                        </a:rPr>
                        <a:t>415 (43.6)</a:t>
                      </a:r>
                      <a:endParaRPr lang="en-GB" sz="1600" b="1" dirty="0">
                        <a:effectLst/>
                        <a:latin typeface="Calibri"/>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0"/>
          </p:nvPr>
        </p:nvSpPr>
        <p:spPr/>
        <p:txBody>
          <a:bodyPr/>
          <a:lstStyle/>
          <a:p>
            <a:pPr>
              <a:defRPr/>
            </a:pPr>
            <a:r>
              <a:rPr lang="en-US" smtClean="0"/>
              <a:t>  </a:t>
            </a:r>
            <a:fld id="{ACD7D94E-0060-4E35-A428-C62EE77F42D9}"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GB" dirty="0"/>
              <a:t>Port Health Training November 2017</a:t>
            </a:r>
          </a:p>
        </p:txBody>
      </p:sp>
      <p:sp>
        <p:nvSpPr>
          <p:cNvPr id="8" name="TextBox 7"/>
          <p:cNvSpPr txBox="1"/>
          <p:nvPr/>
        </p:nvSpPr>
        <p:spPr>
          <a:xfrm>
            <a:off x="179512" y="5517232"/>
            <a:ext cx="8568952" cy="461665"/>
          </a:xfrm>
          <a:prstGeom prst="rect">
            <a:avLst/>
          </a:prstGeom>
          <a:noFill/>
        </p:spPr>
        <p:txBody>
          <a:bodyPr wrap="square" rtlCol="0">
            <a:spAutoFit/>
          </a:bodyPr>
          <a:lstStyle/>
          <a:p>
            <a:r>
              <a:rPr lang="en-GB" dirty="0" smtClean="0"/>
              <a:t>Highest proportion of satisfactory results obtained from ferries </a:t>
            </a:r>
            <a:endParaRPr lang="en-GB" dirty="0"/>
          </a:p>
        </p:txBody>
      </p:sp>
    </p:spTree>
    <p:extLst>
      <p:ext uri="{BB962C8B-B14F-4D97-AF65-F5344CB8AC3E}">
        <p14:creationId xmlns:p14="http://schemas.microsoft.com/office/powerpoint/2010/main" val="2423906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332656"/>
            <a:ext cx="6984776" cy="1224136"/>
          </a:xfrm>
        </p:spPr>
        <p:txBody>
          <a:bodyPr>
            <a:normAutofit fontScale="90000"/>
          </a:bodyPr>
          <a:lstStyle/>
          <a:p>
            <a:r>
              <a:rPr lang="en-GB" dirty="0"/>
              <a:t>Galley hygiene </a:t>
            </a:r>
            <a:r>
              <a:rPr lang="en-GB" dirty="0" smtClean="0"/>
              <a:t>survey: overall summary of the microbiology results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9226286"/>
              </p:ext>
            </p:extLst>
          </p:nvPr>
        </p:nvGraphicFramePr>
        <p:xfrm>
          <a:off x="251520" y="2708920"/>
          <a:ext cx="8640962" cy="2065568"/>
        </p:xfrm>
        <a:graphic>
          <a:graphicData uri="http://schemas.openxmlformats.org/drawingml/2006/table">
            <a:tbl>
              <a:tblPr firstRow="1" firstCol="1" bandRow="1">
                <a:tableStyleId>{5C22544A-7EE6-4342-B048-85BDC9FD1C3A}</a:tableStyleId>
              </a:tblPr>
              <a:tblGrid>
                <a:gridCol w="2546590"/>
                <a:gridCol w="1269834"/>
                <a:gridCol w="1515642"/>
                <a:gridCol w="1500145"/>
                <a:gridCol w="1808751"/>
              </a:tblGrid>
              <a:tr h="1014008">
                <a:tc>
                  <a:txBody>
                    <a:bodyPr/>
                    <a:lstStyle/>
                    <a:p>
                      <a:pPr>
                        <a:lnSpc>
                          <a:spcPct val="115000"/>
                        </a:lnSpc>
                        <a:spcAft>
                          <a:spcPts val="0"/>
                        </a:spcAft>
                      </a:pPr>
                      <a:r>
                        <a:rPr lang="en-GB" sz="2000" b="0" dirty="0">
                          <a:effectLst/>
                          <a:latin typeface="+mn-lt"/>
                        </a:rPr>
                        <a:t>Type of Ship</a:t>
                      </a:r>
                      <a:endParaRPr lang="en-GB" sz="2000" b="0" dirty="0">
                        <a:effectLst/>
                        <a:latin typeface="+mn-lt"/>
                        <a:ea typeface="Calibri"/>
                        <a:cs typeface="Times New Roman"/>
                      </a:endParaRPr>
                    </a:p>
                  </a:txBody>
                  <a:tcPr marL="68580" marR="68580" marT="0" marB="0" anchor="b"/>
                </a:tc>
                <a:tc>
                  <a:txBody>
                    <a:bodyPr/>
                    <a:lstStyle/>
                    <a:p>
                      <a:pPr marL="111125">
                        <a:lnSpc>
                          <a:spcPct val="115000"/>
                        </a:lnSpc>
                        <a:spcAft>
                          <a:spcPts val="0"/>
                        </a:spcAft>
                        <a:tabLst>
                          <a:tab pos="111125" algn="l"/>
                        </a:tabLst>
                      </a:pPr>
                      <a:r>
                        <a:rPr lang="en-GB" sz="2000" b="0" dirty="0">
                          <a:effectLst/>
                          <a:latin typeface="+mn-lt"/>
                        </a:rPr>
                        <a:t>No. of samples</a:t>
                      </a:r>
                      <a:endParaRPr lang="en-GB" sz="2000" b="0" dirty="0">
                        <a:effectLst/>
                        <a:latin typeface="+mn-lt"/>
                        <a:ea typeface="Calibri"/>
                        <a:cs typeface="Times New Roman"/>
                      </a:endParaRPr>
                    </a:p>
                  </a:txBody>
                  <a:tcPr marL="68580" marR="68580" marT="0" marB="0" anchor="b"/>
                </a:tc>
                <a:tc>
                  <a:txBody>
                    <a:bodyPr/>
                    <a:lstStyle/>
                    <a:p>
                      <a:pPr algn="ctr">
                        <a:lnSpc>
                          <a:spcPct val="115000"/>
                        </a:lnSpc>
                        <a:spcAft>
                          <a:spcPts val="0"/>
                        </a:spcAft>
                      </a:pPr>
                      <a:r>
                        <a:rPr lang="en-GB" sz="2000" b="0" dirty="0">
                          <a:effectLst/>
                          <a:latin typeface="+mn-lt"/>
                        </a:rPr>
                        <a:t>Satisfactory</a:t>
                      </a:r>
                    </a:p>
                    <a:p>
                      <a:pPr algn="ctr">
                        <a:lnSpc>
                          <a:spcPct val="115000"/>
                        </a:lnSpc>
                        <a:spcAft>
                          <a:spcPts val="0"/>
                        </a:spcAft>
                      </a:pPr>
                      <a:r>
                        <a:rPr lang="en-GB" sz="2000" b="0" dirty="0">
                          <a:effectLst/>
                          <a:latin typeface="+mn-lt"/>
                        </a:rPr>
                        <a:t>No. (%)</a:t>
                      </a:r>
                      <a:endParaRPr lang="en-GB" sz="2000" b="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2000" b="0" dirty="0">
                          <a:effectLst/>
                          <a:latin typeface="+mn-lt"/>
                        </a:rPr>
                        <a:t>Borderline</a:t>
                      </a:r>
                    </a:p>
                    <a:p>
                      <a:pPr algn="ctr">
                        <a:lnSpc>
                          <a:spcPct val="115000"/>
                        </a:lnSpc>
                        <a:spcAft>
                          <a:spcPts val="0"/>
                        </a:spcAft>
                      </a:pPr>
                      <a:r>
                        <a:rPr lang="en-GB" sz="2000" b="0" dirty="0">
                          <a:effectLst/>
                          <a:latin typeface="+mn-lt"/>
                        </a:rPr>
                        <a:t>No. (%)</a:t>
                      </a:r>
                      <a:endParaRPr lang="en-GB" sz="2000" b="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2000" b="0" dirty="0">
                          <a:effectLst/>
                          <a:latin typeface="+mn-lt"/>
                        </a:rPr>
                        <a:t>Unsatisfactory</a:t>
                      </a:r>
                    </a:p>
                    <a:p>
                      <a:pPr algn="ctr">
                        <a:lnSpc>
                          <a:spcPct val="115000"/>
                        </a:lnSpc>
                        <a:spcAft>
                          <a:spcPts val="0"/>
                        </a:spcAft>
                      </a:pPr>
                      <a:r>
                        <a:rPr lang="en-GB" sz="2000" b="0" dirty="0">
                          <a:effectLst/>
                          <a:latin typeface="+mn-lt"/>
                        </a:rPr>
                        <a:t>No. (%)</a:t>
                      </a:r>
                      <a:endParaRPr lang="en-GB" sz="2000" b="0" dirty="0">
                        <a:effectLst/>
                        <a:latin typeface="+mn-lt"/>
                        <a:ea typeface="Calibri"/>
                        <a:cs typeface="Times New Roman"/>
                      </a:endParaRPr>
                    </a:p>
                  </a:txBody>
                  <a:tcPr marL="68580" marR="68580" marT="0" marB="0"/>
                </a:tc>
              </a:tr>
              <a:tr h="341301">
                <a:tc>
                  <a:txBody>
                    <a:bodyPr/>
                    <a:lstStyle/>
                    <a:p>
                      <a:pPr>
                        <a:lnSpc>
                          <a:spcPct val="115000"/>
                        </a:lnSpc>
                        <a:spcAft>
                          <a:spcPts val="0"/>
                        </a:spcAft>
                      </a:pPr>
                      <a:r>
                        <a:rPr lang="en-GB" sz="2000" b="0" dirty="0" smtClean="0">
                          <a:effectLst/>
                          <a:latin typeface="+mn-lt"/>
                          <a:ea typeface="Calibri"/>
                          <a:cs typeface="Times New Roman"/>
                        </a:rPr>
                        <a:t>Swabs</a:t>
                      </a:r>
                      <a:endParaRPr lang="en-GB" sz="2000" b="0" dirty="0">
                        <a:effectLst/>
                        <a:latin typeface="+mn-lt"/>
                        <a:ea typeface="Calibri"/>
                        <a:cs typeface="Times New Roman"/>
                      </a:endParaRPr>
                    </a:p>
                  </a:txBody>
                  <a:tcPr marL="68580" marR="68580" marT="0" marB="0" anchor="b"/>
                </a:tc>
                <a:tc>
                  <a:txBody>
                    <a:bodyPr/>
                    <a:lstStyle/>
                    <a:p>
                      <a:pPr algn="ctr">
                        <a:lnSpc>
                          <a:spcPct val="115000"/>
                        </a:lnSpc>
                        <a:spcAft>
                          <a:spcPts val="0"/>
                        </a:spcAft>
                      </a:pPr>
                      <a:r>
                        <a:rPr lang="en-GB" sz="2000" b="0" dirty="0" smtClean="0">
                          <a:effectLst/>
                          <a:latin typeface="+mn-lt"/>
                          <a:ea typeface="Calibri"/>
                          <a:cs typeface="Times New Roman"/>
                        </a:rPr>
                        <a:t>904</a:t>
                      </a:r>
                      <a:endParaRPr lang="en-GB" sz="2000" b="0" dirty="0">
                        <a:effectLst/>
                        <a:latin typeface="+mn-lt"/>
                        <a:ea typeface="Calibri"/>
                        <a:cs typeface="Times New Roman"/>
                      </a:endParaRPr>
                    </a:p>
                  </a:txBody>
                  <a:tcPr marL="68580" marR="68580" marT="0" marB="0" anchor="b"/>
                </a:tc>
                <a:tc>
                  <a:txBody>
                    <a:bodyPr/>
                    <a:lstStyle/>
                    <a:p>
                      <a:pPr algn="ctr">
                        <a:lnSpc>
                          <a:spcPct val="115000"/>
                        </a:lnSpc>
                        <a:spcAft>
                          <a:spcPts val="0"/>
                        </a:spcAft>
                      </a:pPr>
                      <a:r>
                        <a:rPr lang="en-GB" sz="2000" b="0" dirty="0" smtClean="0">
                          <a:effectLst/>
                          <a:latin typeface="+mn-lt"/>
                          <a:ea typeface="Calibri"/>
                          <a:cs typeface="Times New Roman"/>
                        </a:rPr>
                        <a:t>530 (58%)</a:t>
                      </a:r>
                      <a:endParaRPr lang="en-GB" sz="2000" b="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2000" b="0" dirty="0" smtClean="0">
                          <a:effectLst/>
                          <a:latin typeface="+mn-lt"/>
                          <a:ea typeface="Calibri"/>
                          <a:cs typeface="Times New Roman"/>
                        </a:rPr>
                        <a:t>3 (0.3%)</a:t>
                      </a:r>
                      <a:endParaRPr lang="en-GB" sz="2000" b="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2000" b="0" dirty="0" smtClean="0">
                          <a:effectLst/>
                          <a:latin typeface="+mn-lt"/>
                          <a:ea typeface="Calibri"/>
                          <a:cs typeface="Times New Roman"/>
                        </a:rPr>
                        <a:t>371 (41%)</a:t>
                      </a:r>
                      <a:endParaRPr lang="en-GB" sz="2000" b="0" dirty="0">
                        <a:effectLst/>
                        <a:latin typeface="+mn-lt"/>
                        <a:ea typeface="Calibri"/>
                        <a:cs typeface="Times New Roman"/>
                      </a:endParaRPr>
                    </a:p>
                  </a:txBody>
                  <a:tcPr marL="68580" marR="68580" marT="0" marB="0"/>
                </a:tc>
              </a:tr>
              <a:tr h="341301">
                <a:tc>
                  <a:txBody>
                    <a:bodyPr/>
                    <a:lstStyle/>
                    <a:p>
                      <a:pPr>
                        <a:lnSpc>
                          <a:spcPct val="115000"/>
                        </a:lnSpc>
                        <a:spcAft>
                          <a:spcPts val="0"/>
                        </a:spcAft>
                      </a:pPr>
                      <a:r>
                        <a:rPr lang="en-GB" sz="2000" b="0" dirty="0" smtClean="0">
                          <a:effectLst/>
                          <a:latin typeface="+mn-lt"/>
                          <a:ea typeface="Calibri"/>
                          <a:cs typeface="Times New Roman"/>
                        </a:rPr>
                        <a:t>Cleaning cloths</a:t>
                      </a:r>
                      <a:endParaRPr lang="en-GB" sz="2000" b="0" dirty="0">
                        <a:effectLst/>
                        <a:latin typeface="+mn-lt"/>
                        <a:ea typeface="Calibri"/>
                        <a:cs typeface="Times New Roman"/>
                      </a:endParaRPr>
                    </a:p>
                  </a:txBody>
                  <a:tcPr marL="68580" marR="68580" marT="0" marB="0" anchor="b"/>
                </a:tc>
                <a:tc>
                  <a:txBody>
                    <a:bodyPr/>
                    <a:lstStyle/>
                    <a:p>
                      <a:pPr algn="ctr">
                        <a:lnSpc>
                          <a:spcPct val="115000"/>
                        </a:lnSpc>
                        <a:spcAft>
                          <a:spcPts val="0"/>
                        </a:spcAft>
                      </a:pPr>
                      <a:r>
                        <a:rPr lang="en-GB" sz="2000" b="0" dirty="0" smtClean="0">
                          <a:effectLst/>
                          <a:latin typeface="+mn-lt"/>
                          <a:ea typeface="Calibri"/>
                          <a:cs typeface="Times New Roman"/>
                        </a:rPr>
                        <a:t>47</a:t>
                      </a:r>
                      <a:endParaRPr lang="en-GB" sz="2000" b="0" dirty="0">
                        <a:effectLst/>
                        <a:latin typeface="+mn-lt"/>
                        <a:ea typeface="Calibri"/>
                        <a:cs typeface="Times New Roman"/>
                      </a:endParaRPr>
                    </a:p>
                  </a:txBody>
                  <a:tcPr marL="68580" marR="68580" marT="0" marB="0" anchor="b"/>
                </a:tc>
                <a:tc>
                  <a:txBody>
                    <a:bodyPr/>
                    <a:lstStyle/>
                    <a:p>
                      <a:pPr algn="ctr">
                        <a:lnSpc>
                          <a:spcPct val="115000"/>
                        </a:lnSpc>
                        <a:spcAft>
                          <a:spcPts val="0"/>
                        </a:spcAft>
                      </a:pPr>
                      <a:r>
                        <a:rPr lang="en-GB" sz="2000" b="0" dirty="0" smtClean="0">
                          <a:effectLst/>
                          <a:latin typeface="+mn-lt"/>
                          <a:ea typeface="Calibri"/>
                          <a:cs typeface="Times New Roman"/>
                        </a:rPr>
                        <a:t>3 (6%)</a:t>
                      </a:r>
                      <a:endParaRPr lang="en-GB" sz="2000" b="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2000" b="0" dirty="0" smtClean="0">
                          <a:effectLst/>
                          <a:latin typeface="+mn-lt"/>
                          <a:ea typeface="Calibri"/>
                          <a:cs typeface="Times New Roman"/>
                        </a:rPr>
                        <a:t>0</a:t>
                      </a:r>
                      <a:endParaRPr lang="en-GB" sz="2000" b="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2000" b="0" dirty="0" smtClean="0">
                          <a:effectLst/>
                          <a:latin typeface="+mn-lt"/>
                          <a:ea typeface="Calibri"/>
                          <a:cs typeface="Times New Roman"/>
                        </a:rPr>
                        <a:t>44 (94%)</a:t>
                      </a:r>
                      <a:endParaRPr lang="en-GB" sz="2000" b="0" dirty="0">
                        <a:effectLst/>
                        <a:latin typeface="+mn-lt"/>
                        <a:ea typeface="Calibri"/>
                        <a:cs typeface="Times New Roman"/>
                      </a:endParaRPr>
                    </a:p>
                  </a:txBody>
                  <a:tcPr marL="68580" marR="68580" marT="0" marB="0"/>
                </a:tc>
              </a:tr>
              <a:tr h="341301">
                <a:tc>
                  <a:txBody>
                    <a:bodyPr/>
                    <a:lstStyle/>
                    <a:p>
                      <a:pPr>
                        <a:lnSpc>
                          <a:spcPct val="115000"/>
                        </a:lnSpc>
                        <a:spcAft>
                          <a:spcPts val="0"/>
                        </a:spcAft>
                      </a:pPr>
                      <a:r>
                        <a:rPr lang="en-GB" sz="2000" b="0" dirty="0">
                          <a:effectLst/>
                          <a:latin typeface="+mn-lt"/>
                        </a:rPr>
                        <a:t>TOTAL</a:t>
                      </a:r>
                      <a:endParaRPr lang="en-GB" sz="2000" b="0" dirty="0">
                        <a:effectLst/>
                        <a:latin typeface="+mn-lt"/>
                        <a:ea typeface="Calibri"/>
                        <a:cs typeface="Times New Roman"/>
                      </a:endParaRPr>
                    </a:p>
                  </a:txBody>
                  <a:tcPr marL="68580" marR="68580" marT="0" marB="0" anchor="b"/>
                </a:tc>
                <a:tc>
                  <a:txBody>
                    <a:bodyPr/>
                    <a:lstStyle/>
                    <a:p>
                      <a:pPr algn="ctr">
                        <a:lnSpc>
                          <a:spcPct val="115000"/>
                        </a:lnSpc>
                        <a:spcAft>
                          <a:spcPts val="0"/>
                        </a:spcAft>
                      </a:pPr>
                      <a:r>
                        <a:rPr lang="en-GB" sz="2000" b="0" dirty="0">
                          <a:effectLst/>
                          <a:latin typeface="+mn-lt"/>
                        </a:rPr>
                        <a:t>951</a:t>
                      </a:r>
                      <a:endParaRPr lang="en-GB" sz="2000" b="0" dirty="0">
                        <a:effectLst/>
                        <a:latin typeface="+mn-lt"/>
                        <a:ea typeface="Calibri"/>
                        <a:cs typeface="Times New Roman"/>
                      </a:endParaRPr>
                    </a:p>
                  </a:txBody>
                  <a:tcPr marL="68580" marR="68580" marT="0" marB="0" anchor="b"/>
                </a:tc>
                <a:tc>
                  <a:txBody>
                    <a:bodyPr/>
                    <a:lstStyle/>
                    <a:p>
                      <a:pPr algn="ctr">
                        <a:lnSpc>
                          <a:spcPct val="115000"/>
                        </a:lnSpc>
                        <a:spcBef>
                          <a:spcPts val="600"/>
                        </a:spcBef>
                        <a:spcAft>
                          <a:spcPts val="0"/>
                        </a:spcAft>
                      </a:pPr>
                      <a:r>
                        <a:rPr lang="en-GB" sz="2000" b="0" dirty="0">
                          <a:effectLst/>
                          <a:latin typeface="+mn-lt"/>
                        </a:rPr>
                        <a:t>533 (56.0)</a:t>
                      </a:r>
                      <a:endParaRPr lang="en-GB" sz="2000" b="0" dirty="0">
                        <a:effectLst/>
                        <a:latin typeface="+mn-lt"/>
                        <a:ea typeface="Calibri"/>
                        <a:cs typeface="Times New Roman"/>
                      </a:endParaRPr>
                    </a:p>
                  </a:txBody>
                  <a:tcPr marL="68580" marR="68580" marT="0" marB="0"/>
                </a:tc>
                <a:tc>
                  <a:txBody>
                    <a:bodyPr/>
                    <a:lstStyle/>
                    <a:p>
                      <a:pPr algn="ctr">
                        <a:lnSpc>
                          <a:spcPct val="115000"/>
                        </a:lnSpc>
                        <a:spcBef>
                          <a:spcPts val="600"/>
                        </a:spcBef>
                        <a:spcAft>
                          <a:spcPts val="0"/>
                        </a:spcAft>
                      </a:pPr>
                      <a:r>
                        <a:rPr lang="en-GB" sz="2000" b="0" dirty="0">
                          <a:effectLst/>
                          <a:latin typeface="+mn-lt"/>
                        </a:rPr>
                        <a:t>3 (0.3)</a:t>
                      </a:r>
                      <a:endParaRPr lang="en-GB" sz="2000" b="0" dirty="0">
                        <a:effectLst/>
                        <a:latin typeface="+mn-lt"/>
                        <a:ea typeface="Calibri"/>
                        <a:cs typeface="Times New Roman"/>
                      </a:endParaRPr>
                    </a:p>
                  </a:txBody>
                  <a:tcPr marL="68580" marR="68580" marT="0" marB="0"/>
                </a:tc>
                <a:tc>
                  <a:txBody>
                    <a:bodyPr/>
                    <a:lstStyle/>
                    <a:p>
                      <a:pPr algn="ctr">
                        <a:lnSpc>
                          <a:spcPct val="115000"/>
                        </a:lnSpc>
                        <a:spcBef>
                          <a:spcPts val="600"/>
                        </a:spcBef>
                        <a:spcAft>
                          <a:spcPts val="0"/>
                        </a:spcAft>
                      </a:pPr>
                      <a:r>
                        <a:rPr lang="en-GB" sz="2000" b="0" dirty="0">
                          <a:effectLst/>
                          <a:latin typeface="+mn-lt"/>
                        </a:rPr>
                        <a:t>415 (43.6)</a:t>
                      </a:r>
                      <a:endParaRPr lang="en-GB" sz="2000" b="0" dirty="0">
                        <a:effectLst/>
                        <a:latin typeface="+mn-lt"/>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0"/>
          </p:nvPr>
        </p:nvSpPr>
        <p:spPr/>
        <p:txBody>
          <a:bodyPr/>
          <a:lstStyle/>
          <a:p>
            <a:pPr>
              <a:defRPr/>
            </a:pPr>
            <a:r>
              <a:rPr lang="en-US" smtClean="0"/>
              <a:t>  </a:t>
            </a:r>
            <a:fld id="{ACD7D94E-0060-4E35-A428-C62EE77F42D9}"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GB" dirty="0"/>
              <a:t>Port Health Training November 2017</a:t>
            </a:r>
          </a:p>
        </p:txBody>
      </p:sp>
      <p:sp>
        <p:nvSpPr>
          <p:cNvPr id="3" name="TextBox 2"/>
          <p:cNvSpPr txBox="1"/>
          <p:nvPr/>
        </p:nvSpPr>
        <p:spPr>
          <a:xfrm>
            <a:off x="251520" y="5085184"/>
            <a:ext cx="7992888" cy="461665"/>
          </a:xfrm>
          <a:prstGeom prst="rect">
            <a:avLst/>
          </a:prstGeom>
          <a:noFill/>
        </p:spPr>
        <p:txBody>
          <a:bodyPr wrap="square" rtlCol="0">
            <a:spAutoFit/>
          </a:bodyPr>
          <a:lstStyle/>
          <a:p>
            <a:r>
              <a:rPr lang="en-GB" dirty="0" smtClean="0"/>
              <a:t>High proportion of unsatisfactory results </a:t>
            </a:r>
            <a:endParaRPr lang="en-GB" dirty="0"/>
          </a:p>
        </p:txBody>
      </p:sp>
    </p:spTree>
    <p:extLst>
      <p:ext uri="{BB962C8B-B14F-4D97-AF65-F5344CB8AC3E}">
        <p14:creationId xmlns:p14="http://schemas.microsoft.com/office/powerpoint/2010/main" val="2901089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332656"/>
            <a:ext cx="6912768" cy="648072"/>
          </a:xfrm>
        </p:spPr>
        <p:txBody>
          <a:bodyPr/>
          <a:lstStyle/>
          <a:p>
            <a:r>
              <a:rPr lang="en-GB" dirty="0"/>
              <a:t>Galley hygiene </a:t>
            </a:r>
            <a:r>
              <a:rPr lang="en-GB" dirty="0" smtClean="0"/>
              <a:t>survey: swabs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0234834"/>
              </p:ext>
            </p:extLst>
          </p:nvPr>
        </p:nvGraphicFramePr>
        <p:xfrm>
          <a:off x="179512" y="1185635"/>
          <a:ext cx="8568951" cy="4779561"/>
        </p:xfrm>
        <a:graphic>
          <a:graphicData uri="http://schemas.openxmlformats.org/drawingml/2006/table">
            <a:tbl>
              <a:tblPr firstRow="1" firstCol="1" bandRow="1">
                <a:tableStyleId>{5C22544A-7EE6-4342-B048-85BDC9FD1C3A}</a:tableStyleId>
              </a:tblPr>
              <a:tblGrid>
                <a:gridCol w="2880320"/>
                <a:gridCol w="1440160"/>
                <a:gridCol w="1368152"/>
                <a:gridCol w="1296144"/>
                <a:gridCol w="1584175"/>
              </a:tblGrid>
              <a:tr h="742807">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dirty="0" smtClean="0">
                          <a:effectLst/>
                        </a:rPr>
                        <a:t>Sampling Point</a:t>
                      </a:r>
                      <a:endParaRPr lang="en-GB" sz="1600" dirty="0" smtClean="0">
                        <a:effectLst/>
                        <a:latin typeface="Calibri"/>
                        <a:ea typeface="Calibri"/>
                        <a:cs typeface="Times New Roman"/>
                      </a:endParaRPr>
                    </a:p>
                    <a:p>
                      <a:pPr>
                        <a:lnSpc>
                          <a:spcPct val="115000"/>
                        </a:lnSpc>
                        <a:spcAft>
                          <a:spcPts val="0"/>
                        </a:spcAft>
                      </a:pPr>
                      <a:endParaRPr lang="en-GB" sz="1600" dirty="0">
                        <a:effectLst/>
                        <a:latin typeface="Calibri"/>
                        <a:ea typeface="Calibri"/>
                        <a:cs typeface="Times New Roman"/>
                      </a:endParaRPr>
                    </a:p>
                  </a:txBody>
                  <a:tcPr marL="68580" marR="68580" marT="0" marB="0" anchor="b"/>
                </a:tc>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rPr>
                        <a:t>No. of samples</a:t>
                      </a:r>
                      <a:endParaRPr lang="en-GB" sz="1600" dirty="0" smtClean="0">
                        <a:effectLst/>
                        <a:latin typeface="Calibri"/>
                        <a:ea typeface="Calibri"/>
                        <a:cs typeface="Times New Roman"/>
                      </a:endParaRPr>
                    </a:p>
                  </a:txBody>
                  <a:tcPr marL="68580" marR="68580" marT="0" marB="0" anchor="b"/>
                </a:tc>
                <a:tc hMerge="1">
                  <a:txBody>
                    <a:bodyPr/>
                    <a:lstStyle/>
                    <a:p>
                      <a:pPr algn="ctr">
                        <a:lnSpc>
                          <a:spcPct val="115000"/>
                        </a:lnSpc>
                        <a:spcAft>
                          <a:spcPts val="0"/>
                        </a:spcAft>
                      </a:pPr>
                      <a:endParaRPr lang="en-GB" sz="1600" dirty="0">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en-GB" sz="1600" dirty="0">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en-GB" sz="1600" dirty="0">
                        <a:effectLst/>
                        <a:latin typeface="Calibri"/>
                        <a:ea typeface="Calibri"/>
                        <a:cs typeface="Times New Roman"/>
                      </a:endParaRPr>
                    </a:p>
                  </a:txBody>
                  <a:tcPr marL="68580" marR="68580" marT="0" marB="0"/>
                </a:tc>
              </a:tr>
              <a:tr h="742807">
                <a:tc vMerge="1">
                  <a:txBody>
                    <a:bodyPr/>
                    <a:lstStyle/>
                    <a:p>
                      <a:pPr>
                        <a:lnSpc>
                          <a:spcPct val="115000"/>
                        </a:lnSpc>
                        <a:spcAft>
                          <a:spcPts val="0"/>
                        </a:spcAft>
                      </a:pPr>
                      <a:endParaRPr lang="en-GB" sz="16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dirty="0" smtClean="0">
                          <a:effectLst/>
                          <a:latin typeface="Calibri"/>
                          <a:ea typeface="Calibri"/>
                          <a:cs typeface="Times New Roman"/>
                        </a:rPr>
                        <a:t>Total</a:t>
                      </a:r>
                      <a:endParaRPr lang="en-GB" sz="1600" b="1"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dirty="0">
                          <a:effectLst/>
                        </a:rPr>
                        <a:t>Satisfactory</a:t>
                      </a:r>
                    </a:p>
                    <a:p>
                      <a:pPr algn="ctr">
                        <a:lnSpc>
                          <a:spcPct val="115000"/>
                        </a:lnSpc>
                        <a:spcAft>
                          <a:spcPts val="0"/>
                        </a:spcAft>
                      </a:pPr>
                      <a:r>
                        <a:rPr lang="en-GB" sz="1600" b="1" dirty="0" smtClean="0">
                          <a:effectLst/>
                        </a:rPr>
                        <a:t>(%)</a:t>
                      </a:r>
                      <a:endParaRPr lang="en-GB"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Borderline</a:t>
                      </a:r>
                    </a:p>
                    <a:p>
                      <a:pPr algn="ctr">
                        <a:lnSpc>
                          <a:spcPct val="115000"/>
                        </a:lnSpc>
                        <a:spcAft>
                          <a:spcPts val="0"/>
                        </a:spcAft>
                      </a:pPr>
                      <a:r>
                        <a:rPr lang="en-GB" sz="1600" b="1" dirty="0" smtClean="0">
                          <a:effectLst/>
                        </a:rPr>
                        <a:t>(%)</a:t>
                      </a:r>
                      <a:endParaRPr lang="en-GB"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Unsatisfactory</a:t>
                      </a:r>
                    </a:p>
                    <a:p>
                      <a:pPr algn="ctr">
                        <a:lnSpc>
                          <a:spcPct val="115000"/>
                        </a:lnSpc>
                        <a:spcAft>
                          <a:spcPts val="0"/>
                        </a:spcAft>
                      </a:pPr>
                      <a:r>
                        <a:rPr lang="en-GB" sz="1600" b="1" dirty="0" smtClean="0">
                          <a:effectLst/>
                        </a:rPr>
                        <a:t>(%)</a:t>
                      </a:r>
                      <a:endParaRPr lang="en-GB" sz="1600" b="1" dirty="0">
                        <a:effectLst/>
                        <a:latin typeface="Calibri"/>
                        <a:ea typeface="Calibri"/>
                        <a:cs typeface="Times New Roman"/>
                      </a:endParaRPr>
                    </a:p>
                  </a:txBody>
                  <a:tcPr marL="68580" marR="68580" marT="0" marB="0"/>
                </a:tc>
              </a:tr>
              <a:tr h="272105">
                <a:tc>
                  <a:txBody>
                    <a:bodyPr/>
                    <a:lstStyle/>
                    <a:p>
                      <a:pPr>
                        <a:lnSpc>
                          <a:spcPct val="115000"/>
                        </a:lnSpc>
                        <a:spcAft>
                          <a:spcPts val="0"/>
                        </a:spcAft>
                      </a:pPr>
                      <a:r>
                        <a:rPr lang="en-GB" sz="1600">
                          <a:effectLst/>
                        </a:rPr>
                        <a:t>Chopping board</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dirty="0">
                          <a:effectLst/>
                        </a:rPr>
                        <a:t>195</a:t>
                      </a:r>
                      <a:endParaRPr lang="en-GB" sz="1600" b="1"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dirty="0">
                          <a:effectLst/>
                        </a:rPr>
                        <a:t>80 (41.0)</a:t>
                      </a:r>
                      <a:endParaRPr lang="en-GB"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a:effectLst/>
                        </a:rPr>
                        <a:t>2 (1.0)</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113 (57.9)</a:t>
                      </a:r>
                      <a:endParaRPr lang="en-GB" sz="1600" b="1" dirty="0">
                        <a:effectLst/>
                        <a:latin typeface="Calibri"/>
                        <a:ea typeface="Calibri"/>
                        <a:cs typeface="Times New Roman"/>
                      </a:endParaRPr>
                    </a:p>
                  </a:txBody>
                  <a:tcPr marL="68580" marR="68580" marT="0" marB="0"/>
                </a:tc>
              </a:tr>
              <a:tr h="272105">
                <a:tc>
                  <a:txBody>
                    <a:bodyPr/>
                    <a:lstStyle/>
                    <a:p>
                      <a:pPr>
                        <a:lnSpc>
                          <a:spcPct val="115000"/>
                        </a:lnSpc>
                        <a:spcAft>
                          <a:spcPts val="0"/>
                        </a:spcAft>
                      </a:pPr>
                      <a:r>
                        <a:rPr lang="en-GB" sz="1600">
                          <a:effectLst/>
                        </a:rPr>
                        <a:t>Food container</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118</a:t>
                      </a:r>
                      <a:endParaRPr lang="en-GB" sz="1600" b="1">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dirty="0">
                          <a:effectLst/>
                        </a:rPr>
                        <a:t>84 (71.2)</a:t>
                      </a:r>
                      <a:endParaRPr lang="en-GB"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N/A</a:t>
                      </a:r>
                      <a:endParaRPr lang="en-GB"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34 (28.8)</a:t>
                      </a:r>
                      <a:endParaRPr lang="en-GB" sz="1600" b="1" dirty="0">
                        <a:effectLst/>
                        <a:latin typeface="Calibri"/>
                        <a:ea typeface="Calibri"/>
                        <a:cs typeface="Times New Roman"/>
                      </a:endParaRPr>
                    </a:p>
                  </a:txBody>
                  <a:tcPr marL="68580" marR="68580" marT="0" marB="0"/>
                </a:tc>
              </a:tr>
              <a:tr h="489787">
                <a:tc>
                  <a:txBody>
                    <a:bodyPr/>
                    <a:lstStyle/>
                    <a:p>
                      <a:pPr>
                        <a:lnSpc>
                          <a:spcPct val="115000"/>
                        </a:lnSpc>
                        <a:spcAft>
                          <a:spcPts val="0"/>
                        </a:spcAft>
                      </a:pPr>
                      <a:r>
                        <a:rPr lang="en-GB" sz="1600">
                          <a:effectLst/>
                        </a:rPr>
                        <a:t>Food preparation surface</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164</a:t>
                      </a:r>
                      <a:endParaRPr lang="en-GB" sz="1600" b="1">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85 (51.8)</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a:effectLst/>
                        </a:rPr>
                        <a:t>1 (0.6)</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78 (47.6)</a:t>
                      </a:r>
                      <a:endParaRPr lang="en-GB" sz="1600" b="1" dirty="0">
                        <a:effectLst/>
                        <a:latin typeface="Calibri"/>
                        <a:ea typeface="Calibri"/>
                        <a:cs typeface="Times New Roman"/>
                      </a:endParaRPr>
                    </a:p>
                  </a:txBody>
                  <a:tcPr marL="68580" marR="68580" marT="0" marB="0"/>
                </a:tc>
              </a:tr>
              <a:tr h="272105">
                <a:tc>
                  <a:txBody>
                    <a:bodyPr/>
                    <a:lstStyle/>
                    <a:p>
                      <a:pPr>
                        <a:lnSpc>
                          <a:spcPct val="115000"/>
                        </a:lnSpc>
                        <a:spcAft>
                          <a:spcPts val="0"/>
                        </a:spcAft>
                      </a:pPr>
                      <a:r>
                        <a:rPr lang="en-GB" sz="1600">
                          <a:effectLst/>
                        </a:rPr>
                        <a:t>Handle (door / fridge etc)</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168</a:t>
                      </a:r>
                      <a:endParaRPr lang="en-GB" sz="1600" b="1">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118 (70.2)</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a:effectLst/>
                        </a:rPr>
                        <a:t>N/A</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50 (29.8)</a:t>
                      </a:r>
                      <a:endParaRPr lang="en-GB" sz="1600" b="1" dirty="0">
                        <a:effectLst/>
                        <a:latin typeface="Calibri"/>
                        <a:ea typeface="Calibri"/>
                        <a:cs typeface="Times New Roman"/>
                      </a:endParaRPr>
                    </a:p>
                  </a:txBody>
                  <a:tcPr marL="68580" marR="68580" marT="0" marB="0"/>
                </a:tc>
              </a:tr>
              <a:tr h="272105">
                <a:tc>
                  <a:txBody>
                    <a:bodyPr/>
                    <a:lstStyle/>
                    <a:p>
                      <a:pPr>
                        <a:lnSpc>
                          <a:spcPct val="115000"/>
                        </a:lnSpc>
                        <a:spcAft>
                          <a:spcPts val="0"/>
                        </a:spcAft>
                      </a:pPr>
                      <a:r>
                        <a:rPr lang="en-GB" sz="1600">
                          <a:effectLst/>
                        </a:rPr>
                        <a:t>Knife</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66</a:t>
                      </a:r>
                      <a:endParaRPr lang="en-GB" sz="1600" b="1">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41 (62.1)</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a:effectLst/>
                        </a:rPr>
                        <a:t>N/A</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25 (37.9)</a:t>
                      </a:r>
                      <a:endParaRPr lang="en-GB" sz="1600" b="1" dirty="0">
                        <a:effectLst/>
                        <a:latin typeface="Calibri"/>
                        <a:ea typeface="Calibri"/>
                        <a:cs typeface="Times New Roman"/>
                      </a:endParaRPr>
                    </a:p>
                  </a:txBody>
                  <a:tcPr marL="68580" marR="68580" marT="0" marB="0"/>
                </a:tc>
              </a:tr>
              <a:tr h="272105">
                <a:tc>
                  <a:txBody>
                    <a:bodyPr/>
                    <a:lstStyle/>
                    <a:p>
                      <a:pPr>
                        <a:lnSpc>
                          <a:spcPct val="115000"/>
                        </a:lnSpc>
                        <a:spcAft>
                          <a:spcPts val="0"/>
                        </a:spcAft>
                      </a:pPr>
                      <a:r>
                        <a:rPr lang="en-GB" sz="1600">
                          <a:effectLst/>
                        </a:rPr>
                        <a:t>Slicer</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12</a:t>
                      </a:r>
                      <a:endParaRPr lang="en-GB" sz="1600" b="1">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dirty="0">
                          <a:effectLst/>
                        </a:rPr>
                        <a:t>7 (58.3)</a:t>
                      </a:r>
                      <a:endParaRPr lang="en-GB"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a:effectLst/>
                        </a:rPr>
                        <a:t>N/A</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5 (41.7)</a:t>
                      </a:r>
                      <a:endParaRPr lang="en-GB" sz="1600" b="1" dirty="0">
                        <a:effectLst/>
                        <a:latin typeface="Calibri"/>
                        <a:ea typeface="Calibri"/>
                        <a:cs typeface="Times New Roman"/>
                      </a:endParaRPr>
                    </a:p>
                  </a:txBody>
                  <a:tcPr marL="68580" marR="68580" marT="0" marB="0"/>
                </a:tc>
              </a:tr>
              <a:tr h="272105">
                <a:tc>
                  <a:txBody>
                    <a:bodyPr/>
                    <a:lstStyle/>
                    <a:p>
                      <a:pPr>
                        <a:lnSpc>
                          <a:spcPct val="115000"/>
                        </a:lnSpc>
                        <a:spcAft>
                          <a:spcPts val="0"/>
                        </a:spcAft>
                      </a:pPr>
                      <a:r>
                        <a:rPr lang="en-GB" sz="1600">
                          <a:effectLst/>
                        </a:rPr>
                        <a:t>Tap</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75</a:t>
                      </a:r>
                      <a:endParaRPr lang="en-GB" sz="1600" b="1">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29 (38.7)</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a:effectLst/>
                        </a:rPr>
                        <a:t>N/A</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46 (61.3)</a:t>
                      </a:r>
                      <a:endParaRPr lang="en-GB" sz="1600" b="1" dirty="0">
                        <a:effectLst/>
                        <a:latin typeface="Calibri"/>
                        <a:ea typeface="Calibri"/>
                        <a:cs typeface="Times New Roman"/>
                      </a:endParaRPr>
                    </a:p>
                  </a:txBody>
                  <a:tcPr marL="68580" marR="68580" marT="0" marB="0"/>
                </a:tc>
              </a:tr>
              <a:tr h="272105">
                <a:tc>
                  <a:txBody>
                    <a:bodyPr/>
                    <a:lstStyle/>
                    <a:p>
                      <a:pPr>
                        <a:lnSpc>
                          <a:spcPct val="115000"/>
                        </a:lnSpc>
                        <a:spcAft>
                          <a:spcPts val="0"/>
                        </a:spcAft>
                      </a:pPr>
                      <a:r>
                        <a:rPr lang="en-GB" sz="1600">
                          <a:effectLst/>
                        </a:rPr>
                        <a:t>Tin opener</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36</a:t>
                      </a:r>
                      <a:endParaRPr lang="en-GB" sz="1600" b="1">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30 (83.3)</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a:effectLst/>
                        </a:rPr>
                        <a:t>N/A</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6 (16.7)</a:t>
                      </a:r>
                      <a:endParaRPr lang="en-GB" sz="1600" b="1" dirty="0">
                        <a:effectLst/>
                        <a:latin typeface="Calibri"/>
                        <a:ea typeface="Calibri"/>
                        <a:cs typeface="Times New Roman"/>
                      </a:endParaRPr>
                    </a:p>
                  </a:txBody>
                  <a:tcPr marL="68580" marR="68580" marT="0" marB="0"/>
                </a:tc>
              </a:tr>
              <a:tr h="272105">
                <a:tc>
                  <a:txBody>
                    <a:bodyPr/>
                    <a:lstStyle/>
                    <a:p>
                      <a:pPr>
                        <a:lnSpc>
                          <a:spcPct val="115000"/>
                        </a:lnSpc>
                        <a:spcAft>
                          <a:spcPts val="0"/>
                        </a:spcAft>
                      </a:pPr>
                      <a:r>
                        <a:rPr lang="en-GB" sz="1600">
                          <a:effectLst/>
                        </a:rPr>
                        <a:t>Utensil</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54</a:t>
                      </a:r>
                      <a:endParaRPr lang="en-GB" sz="1600" b="1">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dirty="0">
                          <a:effectLst/>
                        </a:rPr>
                        <a:t>46 (85.2)</a:t>
                      </a:r>
                      <a:endParaRPr lang="en-GB"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a:effectLst/>
                        </a:rPr>
                        <a:t>N/A</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8 (14.8)</a:t>
                      </a:r>
                      <a:endParaRPr lang="en-GB" sz="1600" b="1" dirty="0">
                        <a:effectLst/>
                        <a:latin typeface="Calibri"/>
                        <a:ea typeface="Calibri"/>
                        <a:cs typeface="Times New Roman"/>
                      </a:endParaRPr>
                    </a:p>
                  </a:txBody>
                  <a:tcPr marL="68580" marR="68580" marT="0" marB="0"/>
                </a:tc>
              </a:tr>
              <a:tr h="272105">
                <a:tc>
                  <a:txBody>
                    <a:bodyPr/>
                    <a:lstStyle/>
                    <a:p>
                      <a:pPr>
                        <a:lnSpc>
                          <a:spcPct val="115000"/>
                        </a:lnSpc>
                        <a:spcAft>
                          <a:spcPts val="0"/>
                        </a:spcAft>
                      </a:pPr>
                      <a:r>
                        <a:rPr lang="en-GB" sz="1600">
                          <a:effectLst/>
                        </a:rPr>
                        <a:t>Other </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6</a:t>
                      </a:r>
                      <a:endParaRPr lang="en-GB" sz="1600" b="1">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4 (66.7)</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a:effectLst/>
                        </a:rPr>
                        <a:t>0</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2 (33.3)</a:t>
                      </a:r>
                      <a:endParaRPr lang="en-GB" sz="1600" b="1" dirty="0">
                        <a:effectLst/>
                        <a:latin typeface="Calibri"/>
                        <a:ea typeface="Calibri"/>
                        <a:cs typeface="Times New Roman"/>
                      </a:endParaRPr>
                    </a:p>
                  </a:txBody>
                  <a:tcPr marL="68580" marR="68580" marT="0" marB="0"/>
                </a:tc>
              </a:tr>
              <a:tr h="272105">
                <a:tc>
                  <a:txBody>
                    <a:bodyPr/>
                    <a:lstStyle/>
                    <a:p>
                      <a:pPr>
                        <a:lnSpc>
                          <a:spcPct val="115000"/>
                        </a:lnSpc>
                        <a:spcAft>
                          <a:spcPts val="0"/>
                        </a:spcAft>
                      </a:pPr>
                      <a:r>
                        <a:rPr lang="en-GB" sz="1600" dirty="0">
                          <a:effectLst/>
                        </a:rPr>
                        <a:t>Not stated</a:t>
                      </a:r>
                      <a:endParaRPr lang="en-GB" sz="16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10</a:t>
                      </a:r>
                      <a:endParaRPr lang="en-GB" sz="1600" b="1">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600" b="1">
                          <a:effectLst/>
                        </a:rPr>
                        <a:t>6 (60.0)</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a:effectLst/>
                        </a:rPr>
                        <a:t>0</a:t>
                      </a:r>
                      <a:endParaRPr lang="en-GB"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b="1" dirty="0">
                          <a:effectLst/>
                        </a:rPr>
                        <a:t>4 (40.0)</a:t>
                      </a:r>
                      <a:endParaRPr lang="en-GB" sz="1600" b="1" dirty="0">
                        <a:effectLst/>
                        <a:latin typeface="Calibri"/>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0"/>
          </p:nvPr>
        </p:nvSpPr>
        <p:spPr/>
        <p:txBody>
          <a:bodyPr/>
          <a:lstStyle/>
          <a:p>
            <a:pPr>
              <a:defRPr/>
            </a:pPr>
            <a:r>
              <a:rPr lang="en-US" smtClean="0"/>
              <a:t>  </a:t>
            </a:r>
            <a:fld id="{ACD7D94E-0060-4E35-A428-C62EE77F42D9}"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GB" dirty="0"/>
              <a:t>Port Health Training November 2017</a:t>
            </a:r>
          </a:p>
        </p:txBody>
      </p:sp>
      <p:sp>
        <p:nvSpPr>
          <p:cNvPr id="3" name="TextBox 2"/>
          <p:cNvSpPr txBox="1"/>
          <p:nvPr/>
        </p:nvSpPr>
        <p:spPr>
          <a:xfrm>
            <a:off x="305917" y="5895997"/>
            <a:ext cx="7494424" cy="369332"/>
          </a:xfrm>
          <a:prstGeom prst="rect">
            <a:avLst/>
          </a:prstGeom>
          <a:noFill/>
        </p:spPr>
        <p:txBody>
          <a:bodyPr wrap="none" rtlCol="0">
            <a:spAutoFit/>
          </a:bodyPr>
          <a:lstStyle/>
          <a:p>
            <a:r>
              <a:rPr lang="en-GB" sz="1800" dirty="0" smtClean="0"/>
              <a:t>Taps, chopping boards and food preparation surfaces least good quality</a:t>
            </a:r>
            <a:endParaRPr lang="en-GB" sz="1800" dirty="0"/>
          </a:p>
        </p:txBody>
      </p:sp>
    </p:spTree>
    <p:extLst>
      <p:ext uri="{BB962C8B-B14F-4D97-AF65-F5344CB8AC3E}">
        <p14:creationId xmlns:p14="http://schemas.microsoft.com/office/powerpoint/2010/main" val="152277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332656"/>
            <a:ext cx="8028000" cy="648072"/>
          </a:xfrm>
        </p:spPr>
        <p:txBody>
          <a:bodyPr/>
          <a:lstStyle/>
          <a:p>
            <a:r>
              <a:rPr lang="en-GB" dirty="0"/>
              <a:t>Galley hygiene </a:t>
            </a:r>
            <a:r>
              <a:rPr lang="en-GB" dirty="0" smtClean="0"/>
              <a:t>survey: swabs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4106090"/>
              </p:ext>
            </p:extLst>
          </p:nvPr>
        </p:nvGraphicFramePr>
        <p:xfrm>
          <a:off x="323528" y="1772816"/>
          <a:ext cx="7920881" cy="3385610"/>
        </p:xfrm>
        <a:graphic>
          <a:graphicData uri="http://schemas.openxmlformats.org/drawingml/2006/table">
            <a:tbl>
              <a:tblPr firstRow="1" firstCol="1" bandRow="1">
                <a:tableStyleId>{5C22544A-7EE6-4342-B048-85BDC9FD1C3A}</a:tableStyleId>
              </a:tblPr>
              <a:tblGrid>
                <a:gridCol w="2654548"/>
                <a:gridCol w="789364"/>
                <a:gridCol w="895855"/>
                <a:gridCol w="895855"/>
                <a:gridCol w="895855"/>
                <a:gridCol w="895855"/>
                <a:gridCol w="893549"/>
              </a:tblGrid>
              <a:tr h="513545">
                <a:tc rowSpan="2">
                  <a:txBody>
                    <a:bodyPr/>
                    <a:lstStyle/>
                    <a:p>
                      <a:pPr>
                        <a:lnSpc>
                          <a:spcPct val="115000"/>
                        </a:lnSpc>
                        <a:spcAft>
                          <a:spcPts val="0"/>
                        </a:spcAft>
                      </a:pPr>
                      <a:r>
                        <a:rPr lang="en-GB" sz="1800" dirty="0">
                          <a:effectLst/>
                        </a:rPr>
                        <a:t> </a:t>
                      </a:r>
                      <a:endParaRPr lang="en-GB" sz="1800" dirty="0">
                        <a:effectLst/>
                        <a:latin typeface="Calibri"/>
                        <a:ea typeface="Calibri"/>
                        <a:cs typeface="Times New Roman"/>
                      </a:endParaRPr>
                    </a:p>
                  </a:txBody>
                  <a:tcPr marL="68580" marR="68580" marT="0" marB="0"/>
                </a:tc>
                <a:tc gridSpan="6">
                  <a:txBody>
                    <a:bodyPr/>
                    <a:lstStyle/>
                    <a:p>
                      <a:pPr algn="ctr">
                        <a:lnSpc>
                          <a:spcPct val="115000"/>
                        </a:lnSpc>
                        <a:spcAft>
                          <a:spcPts val="0"/>
                        </a:spcAft>
                      </a:pPr>
                      <a:r>
                        <a:rPr lang="en-GB" sz="1800" dirty="0">
                          <a:effectLst/>
                        </a:rPr>
                        <a:t>Swabs with template</a:t>
                      </a:r>
                    </a:p>
                    <a:p>
                      <a:pPr algn="ctr">
                        <a:lnSpc>
                          <a:spcPct val="115000"/>
                        </a:lnSpc>
                        <a:spcAft>
                          <a:spcPts val="0"/>
                        </a:spcAft>
                      </a:pPr>
                      <a:r>
                        <a:rPr lang="en-GB" sz="1800" dirty="0">
                          <a:effectLst/>
                        </a:rPr>
                        <a:t>Bacterial counts (</a:t>
                      </a:r>
                      <a:r>
                        <a:rPr lang="en-GB" sz="1800" dirty="0" err="1">
                          <a:effectLst/>
                        </a:rPr>
                        <a:t>cfu</a:t>
                      </a:r>
                      <a:r>
                        <a:rPr lang="en-GB" sz="1800" dirty="0">
                          <a:effectLst/>
                        </a:rPr>
                        <a:t> per cm</a:t>
                      </a:r>
                      <a:r>
                        <a:rPr lang="en-GB" sz="1800" baseline="30000" dirty="0">
                          <a:effectLst/>
                        </a:rPr>
                        <a:t>2</a:t>
                      </a:r>
                      <a:r>
                        <a:rPr lang="en-GB" sz="1800" dirty="0">
                          <a:effectLst/>
                        </a:rPr>
                        <a:t>)</a:t>
                      </a:r>
                      <a:endParaRPr lang="en-GB" sz="1800" dirty="0">
                        <a:effectLst/>
                        <a:latin typeface="Calibri"/>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13545">
                <a:tc vMerge="1">
                  <a:txBody>
                    <a:bodyPr/>
                    <a:lstStyle/>
                    <a:p>
                      <a:endParaRPr lang="en-GB"/>
                    </a:p>
                  </a:txBody>
                  <a:tcPr/>
                </a:tc>
                <a:tc>
                  <a:txBody>
                    <a:bodyPr/>
                    <a:lstStyle/>
                    <a:p>
                      <a:pPr>
                        <a:lnSpc>
                          <a:spcPct val="115000"/>
                        </a:lnSpc>
                        <a:spcAft>
                          <a:spcPts val="0"/>
                        </a:spcAft>
                      </a:pPr>
                      <a:r>
                        <a:rPr lang="en-GB" sz="1800" dirty="0">
                          <a:effectLst/>
                        </a:rPr>
                        <a:t>&lt;1</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1-</a:t>
                      </a:r>
                    </a:p>
                    <a:p>
                      <a:pPr>
                        <a:lnSpc>
                          <a:spcPct val="115000"/>
                        </a:lnSpc>
                        <a:spcAft>
                          <a:spcPts val="0"/>
                        </a:spcAft>
                      </a:pPr>
                      <a:r>
                        <a:rPr lang="en-GB" sz="1800" dirty="0">
                          <a:effectLst/>
                        </a:rPr>
                        <a:t>&lt;10</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10 -&lt;10</a:t>
                      </a:r>
                      <a:r>
                        <a:rPr lang="en-GB" sz="1800" baseline="30000" dirty="0">
                          <a:effectLst/>
                        </a:rPr>
                        <a:t>2</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10</a:t>
                      </a:r>
                      <a:r>
                        <a:rPr lang="en-GB" sz="1800" baseline="30000" dirty="0">
                          <a:effectLst/>
                        </a:rPr>
                        <a:t>2</a:t>
                      </a:r>
                      <a:r>
                        <a:rPr lang="en-GB" sz="1800" dirty="0">
                          <a:effectLst/>
                        </a:rPr>
                        <a:t> -&lt;10</a:t>
                      </a:r>
                      <a:r>
                        <a:rPr lang="en-GB" sz="1800" baseline="30000" dirty="0">
                          <a:effectLst/>
                        </a:rPr>
                        <a:t>3</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10</a:t>
                      </a:r>
                      <a:r>
                        <a:rPr lang="en-GB" sz="1800" baseline="30000" dirty="0">
                          <a:effectLst/>
                        </a:rPr>
                        <a:t>3</a:t>
                      </a:r>
                      <a:r>
                        <a:rPr lang="en-GB" sz="1800" dirty="0">
                          <a:effectLst/>
                        </a:rPr>
                        <a:t> -&lt;10</a:t>
                      </a:r>
                      <a:r>
                        <a:rPr lang="en-GB" sz="1800" baseline="30000" dirty="0">
                          <a:effectLst/>
                        </a:rPr>
                        <a:t>4</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≥10</a:t>
                      </a:r>
                      <a:r>
                        <a:rPr lang="en-GB" sz="1800" baseline="30000" dirty="0">
                          <a:effectLst/>
                        </a:rPr>
                        <a:t>4</a:t>
                      </a:r>
                      <a:endParaRPr lang="en-GB" sz="1800" dirty="0">
                        <a:effectLst/>
                        <a:latin typeface="Calibri"/>
                        <a:ea typeface="Calibri"/>
                        <a:cs typeface="Times New Roman"/>
                      </a:endParaRPr>
                    </a:p>
                  </a:txBody>
                  <a:tcPr marL="68580" marR="68580" marT="0" marB="0"/>
                </a:tc>
              </a:tr>
              <a:tr h="669842">
                <a:tc>
                  <a:txBody>
                    <a:bodyPr/>
                    <a:lstStyle/>
                    <a:p>
                      <a:pPr>
                        <a:lnSpc>
                          <a:spcPct val="150000"/>
                        </a:lnSpc>
                        <a:spcAft>
                          <a:spcPts val="0"/>
                        </a:spcAft>
                      </a:pPr>
                      <a:r>
                        <a:rPr lang="en-GB" sz="1800">
                          <a:effectLst/>
                        </a:rPr>
                        <a:t>Aerobic colony count</a:t>
                      </a:r>
                      <a:endParaRPr lang="en-GB" sz="1800">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effectLst/>
                        </a:rPr>
                        <a:t>8</a:t>
                      </a:r>
                      <a:endParaRPr lang="en-GB" sz="180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effectLst/>
                        </a:rPr>
                        <a:t>5</a:t>
                      </a:r>
                      <a:endParaRPr lang="en-GB" sz="180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800">
                          <a:effectLst/>
                        </a:rPr>
                        <a:t>16</a:t>
                      </a:r>
                      <a:endParaRPr lang="en-GB" sz="1800">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rgbClr val="FFC000"/>
                          </a:solidFill>
                          <a:effectLst/>
                        </a:rPr>
                        <a:t>12</a:t>
                      </a:r>
                      <a:r>
                        <a:rPr lang="en-GB" sz="1800" baseline="30000" dirty="0">
                          <a:solidFill>
                            <a:srgbClr val="FFC000"/>
                          </a:solidFill>
                          <a:effectLst/>
                        </a:rPr>
                        <a:t> </a:t>
                      </a:r>
                      <a:endParaRPr lang="en-GB" sz="1800" dirty="0">
                        <a:solidFill>
                          <a:srgbClr val="FFC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rgbClr val="FF0000"/>
                          </a:solidFill>
                          <a:effectLst/>
                        </a:rPr>
                        <a:t>8</a:t>
                      </a:r>
                      <a:r>
                        <a:rPr lang="en-GB" sz="1800" baseline="30000" dirty="0">
                          <a:solidFill>
                            <a:srgbClr val="FF0000"/>
                          </a:solidFill>
                          <a:effectLst/>
                        </a:rPr>
                        <a:t> </a:t>
                      </a:r>
                      <a:endParaRPr lang="en-GB" sz="1800" dirty="0">
                        <a:solidFill>
                          <a:srgbClr val="FF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rgbClr val="FF0000"/>
                          </a:solidFill>
                          <a:effectLst/>
                        </a:rPr>
                        <a:t>3</a:t>
                      </a:r>
                      <a:endParaRPr lang="en-GB" sz="1800" dirty="0">
                        <a:solidFill>
                          <a:srgbClr val="FF0000"/>
                        </a:solidFill>
                        <a:effectLst/>
                        <a:latin typeface="Calibri"/>
                        <a:ea typeface="Calibri"/>
                        <a:cs typeface="Times New Roman"/>
                      </a:endParaRPr>
                    </a:p>
                  </a:txBody>
                  <a:tcPr marL="68580" marR="68580" marT="0" marB="0"/>
                </a:tc>
              </a:tr>
              <a:tr h="334921">
                <a:tc>
                  <a:txBody>
                    <a:bodyPr/>
                    <a:lstStyle/>
                    <a:p>
                      <a:pPr>
                        <a:lnSpc>
                          <a:spcPct val="150000"/>
                        </a:lnSpc>
                        <a:spcAft>
                          <a:spcPts val="0"/>
                        </a:spcAft>
                      </a:pPr>
                      <a:r>
                        <a:rPr lang="en-GB" sz="1800">
                          <a:effectLst/>
                        </a:rPr>
                        <a:t>Enterobacteriaceae</a:t>
                      </a:r>
                      <a:endParaRPr lang="en-GB" sz="1800">
                        <a:effectLst/>
                        <a:latin typeface="Calibri"/>
                        <a:ea typeface="Calibri"/>
                        <a:cs typeface="Times New Roman"/>
                      </a:endParaRPr>
                    </a:p>
                  </a:txBody>
                  <a:tcPr marL="68580" marR="68580" marT="0" marB="0"/>
                </a:tc>
                <a:tc>
                  <a:txBody>
                    <a:bodyPr/>
                    <a:lstStyle/>
                    <a:p>
                      <a:pPr>
                        <a:lnSpc>
                          <a:spcPct val="150000"/>
                        </a:lnSpc>
                        <a:spcAft>
                          <a:spcPts val="0"/>
                        </a:spcAft>
                      </a:pPr>
                      <a:r>
                        <a:rPr lang="en-GB" sz="1800">
                          <a:effectLst/>
                        </a:rPr>
                        <a:t>29</a:t>
                      </a:r>
                      <a:endParaRPr lang="en-GB" sz="1800">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rgbClr val="FF0000"/>
                          </a:solidFill>
                          <a:effectLst/>
                        </a:rPr>
                        <a:t>5</a:t>
                      </a:r>
                      <a:r>
                        <a:rPr lang="en-GB" sz="1800" baseline="30000" dirty="0">
                          <a:solidFill>
                            <a:srgbClr val="FF0000"/>
                          </a:solidFill>
                          <a:effectLst/>
                        </a:rPr>
                        <a:t> </a:t>
                      </a:r>
                      <a:endParaRPr lang="en-GB" sz="1800" dirty="0">
                        <a:solidFill>
                          <a:srgbClr val="FF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rgbClr val="FF0000"/>
                          </a:solidFill>
                          <a:effectLst/>
                        </a:rPr>
                        <a:t>8</a:t>
                      </a:r>
                      <a:r>
                        <a:rPr lang="en-GB" sz="1800" baseline="30000" dirty="0">
                          <a:solidFill>
                            <a:srgbClr val="FF0000"/>
                          </a:solidFill>
                          <a:effectLst/>
                        </a:rPr>
                        <a:t> </a:t>
                      </a:r>
                      <a:endParaRPr lang="en-GB" sz="1800" dirty="0">
                        <a:solidFill>
                          <a:srgbClr val="FF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rgbClr val="FF0000"/>
                          </a:solidFill>
                          <a:effectLst/>
                        </a:rPr>
                        <a:t>3</a:t>
                      </a:r>
                      <a:endParaRPr lang="en-GB" sz="1800" dirty="0">
                        <a:solidFill>
                          <a:srgbClr val="FF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rgbClr val="FF0000"/>
                          </a:solidFill>
                          <a:effectLst/>
                        </a:rPr>
                        <a:t>5</a:t>
                      </a:r>
                      <a:endParaRPr lang="en-GB" sz="1800" dirty="0">
                        <a:solidFill>
                          <a:srgbClr val="FF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rgbClr val="FF0000"/>
                          </a:solidFill>
                          <a:effectLst/>
                        </a:rPr>
                        <a:t>2</a:t>
                      </a:r>
                      <a:endParaRPr lang="en-GB" sz="1800" dirty="0">
                        <a:solidFill>
                          <a:srgbClr val="FF0000"/>
                        </a:solidFill>
                        <a:effectLst/>
                        <a:latin typeface="Calibri"/>
                        <a:ea typeface="Calibri"/>
                        <a:cs typeface="Times New Roman"/>
                      </a:endParaRPr>
                    </a:p>
                  </a:txBody>
                  <a:tcPr marL="68580" marR="68580" marT="0" marB="0"/>
                </a:tc>
              </a:tr>
              <a:tr h="334921">
                <a:tc>
                  <a:txBody>
                    <a:bodyPr/>
                    <a:lstStyle/>
                    <a:p>
                      <a:pPr>
                        <a:lnSpc>
                          <a:spcPct val="150000"/>
                        </a:lnSpc>
                        <a:spcAft>
                          <a:spcPts val="0"/>
                        </a:spcAft>
                      </a:pPr>
                      <a:r>
                        <a:rPr lang="en-GB" sz="1800">
                          <a:effectLst/>
                        </a:rPr>
                        <a:t>E. coli</a:t>
                      </a:r>
                      <a:endParaRPr lang="en-GB" sz="1800">
                        <a:effectLst/>
                        <a:latin typeface="Calibri"/>
                        <a:ea typeface="Calibri"/>
                        <a:cs typeface="Times New Roman"/>
                      </a:endParaRPr>
                    </a:p>
                  </a:txBody>
                  <a:tcPr marL="68580" marR="68580" marT="0" marB="0"/>
                </a:tc>
                <a:tc>
                  <a:txBody>
                    <a:bodyPr/>
                    <a:lstStyle/>
                    <a:p>
                      <a:pPr>
                        <a:lnSpc>
                          <a:spcPct val="150000"/>
                        </a:lnSpc>
                        <a:spcAft>
                          <a:spcPts val="0"/>
                        </a:spcAft>
                      </a:pPr>
                      <a:r>
                        <a:rPr lang="en-GB" sz="1800">
                          <a:effectLst/>
                        </a:rPr>
                        <a:t>52</a:t>
                      </a:r>
                      <a:endParaRPr lang="en-GB" sz="1800">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chemeClr val="tx1"/>
                          </a:solidFill>
                          <a:effectLst/>
                        </a:rPr>
                        <a:t>0</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chemeClr val="tx1"/>
                          </a:solidFill>
                          <a:effectLst/>
                        </a:rPr>
                        <a:t>0</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chemeClr val="tx1"/>
                          </a:solidFill>
                          <a:effectLst/>
                        </a:rPr>
                        <a:t>0</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chemeClr val="tx1"/>
                          </a:solidFill>
                          <a:effectLst/>
                        </a:rPr>
                        <a:t>0</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chemeClr val="tx1"/>
                          </a:solidFill>
                          <a:effectLst/>
                        </a:rPr>
                        <a:t>0</a:t>
                      </a:r>
                      <a:endParaRPr lang="en-GB" sz="1800" dirty="0">
                        <a:solidFill>
                          <a:schemeClr val="tx1"/>
                        </a:solidFill>
                        <a:effectLst/>
                        <a:latin typeface="Calibri"/>
                        <a:ea typeface="Calibri"/>
                        <a:cs typeface="Times New Roman"/>
                      </a:endParaRPr>
                    </a:p>
                  </a:txBody>
                  <a:tcPr marL="68580" marR="68580" marT="0" marB="0"/>
                </a:tc>
              </a:tr>
              <a:tr h="513545">
                <a:tc>
                  <a:txBody>
                    <a:bodyPr/>
                    <a:lstStyle/>
                    <a:p>
                      <a:pPr>
                        <a:lnSpc>
                          <a:spcPct val="115000"/>
                        </a:lnSpc>
                        <a:spcAft>
                          <a:spcPts val="0"/>
                        </a:spcAft>
                      </a:pPr>
                      <a:r>
                        <a:rPr lang="en-GB" sz="1800">
                          <a:effectLst/>
                        </a:rPr>
                        <a:t>Coagulase positive staphylococci</a:t>
                      </a:r>
                      <a:endParaRPr lang="en-GB" sz="1800">
                        <a:effectLst/>
                        <a:latin typeface="Calibri"/>
                        <a:ea typeface="Calibri"/>
                        <a:cs typeface="Times New Roman"/>
                      </a:endParaRPr>
                    </a:p>
                  </a:txBody>
                  <a:tcPr marL="68580" marR="68580" marT="0" marB="0"/>
                </a:tc>
                <a:tc>
                  <a:txBody>
                    <a:bodyPr/>
                    <a:lstStyle/>
                    <a:p>
                      <a:pPr>
                        <a:lnSpc>
                          <a:spcPct val="150000"/>
                        </a:lnSpc>
                        <a:spcAft>
                          <a:spcPts val="0"/>
                        </a:spcAft>
                      </a:pPr>
                      <a:r>
                        <a:rPr lang="en-GB" sz="1800">
                          <a:effectLst/>
                        </a:rPr>
                        <a:t>50</a:t>
                      </a:r>
                      <a:endParaRPr lang="en-GB" sz="1800">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smtClean="0">
                          <a:solidFill>
                            <a:srgbClr val="FF0000"/>
                          </a:solidFill>
                          <a:effectLst/>
                        </a:rPr>
                        <a:t>2</a:t>
                      </a:r>
                      <a:endParaRPr lang="en-GB" sz="1800" dirty="0">
                        <a:solidFill>
                          <a:srgbClr val="FF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chemeClr val="tx1"/>
                          </a:solidFill>
                          <a:effectLst/>
                        </a:rPr>
                        <a:t>0</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chemeClr val="tx1"/>
                          </a:solidFill>
                          <a:effectLst/>
                        </a:rPr>
                        <a:t>0</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chemeClr val="tx1"/>
                          </a:solidFill>
                          <a:effectLst/>
                        </a:rPr>
                        <a:t>0</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n-GB" sz="1800" dirty="0">
                          <a:solidFill>
                            <a:schemeClr val="tx1"/>
                          </a:solidFill>
                          <a:effectLst/>
                        </a:rPr>
                        <a:t>0</a:t>
                      </a:r>
                      <a:endParaRPr lang="en-GB" sz="1800" dirty="0">
                        <a:solidFill>
                          <a:schemeClr val="tx1"/>
                        </a:solidFill>
                        <a:effectLst/>
                        <a:latin typeface="Calibri"/>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0"/>
          </p:nvPr>
        </p:nvSpPr>
        <p:spPr/>
        <p:txBody>
          <a:bodyPr/>
          <a:lstStyle/>
          <a:p>
            <a:pPr>
              <a:defRPr/>
            </a:pPr>
            <a:r>
              <a:rPr lang="en-US" smtClean="0"/>
              <a:t>  </a:t>
            </a:r>
            <a:fld id="{ACD7D94E-0060-4E35-A428-C62EE77F42D9}"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GB" dirty="0"/>
              <a:t>Port Health Training November 2017</a:t>
            </a:r>
          </a:p>
        </p:txBody>
      </p:sp>
      <p:sp>
        <p:nvSpPr>
          <p:cNvPr id="7" name="TextBox 6"/>
          <p:cNvSpPr txBox="1"/>
          <p:nvPr/>
        </p:nvSpPr>
        <p:spPr>
          <a:xfrm>
            <a:off x="467544" y="5517232"/>
            <a:ext cx="4896544" cy="461665"/>
          </a:xfrm>
          <a:prstGeom prst="rect">
            <a:avLst/>
          </a:prstGeom>
          <a:noFill/>
        </p:spPr>
        <p:txBody>
          <a:bodyPr wrap="square" rtlCol="0">
            <a:spAutoFit/>
          </a:bodyPr>
          <a:lstStyle/>
          <a:p>
            <a:r>
              <a:rPr lang="en-GB" dirty="0" smtClean="0">
                <a:solidFill>
                  <a:srgbClr val="FF0000"/>
                </a:solidFill>
              </a:rPr>
              <a:t>unsatisfactory</a:t>
            </a:r>
            <a:r>
              <a:rPr lang="en-GB" dirty="0" smtClean="0"/>
              <a:t>, </a:t>
            </a:r>
            <a:r>
              <a:rPr lang="en-GB" dirty="0" smtClean="0">
                <a:solidFill>
                  <a:srgbClr val="FFC000"/>
                </a:solidFill>
              </a:rPr>
              <a:t>borderline</a:t>
            </a:r>
            <a:endParaRPr lang="en-GB" dirty="0">
              <a:solidFill>
                <a:srgbClr val="FFC000"/>
              </a:solidFill>
            </a:endParaRPr>
          </a:p>
        </p:txBody>
      </p:sp>
    </p:spTree>
    <p:extLst>
      <p:ext uri="{BB962C8B-B14F-4D97-AF65-F5344CB8AC3E}">
        <p14:creationId xmlns:p14="http://schemas.microsoft.com/office/powerpoint/2010/main" val="1522775128"/>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7232</TotalTime>
  <Words>1694</Words>
  <Application>Microsoft Office PowerPoint</Application>
  <PresentationFormat>On-screen Show (4:3)</PresentationFormat>
  <Paragraphs>455</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ヒラギノ角ゴ Pro W3</vt:lpstr>
      <vt:lpstr>Office Theme</vt:lpstr>
      <vt:lpstr>Port Health Training Day 22nd November 2017 Galley Hygiene and interim microbiology results for imported whole leaf herbs/spices at retail   Jim McLauchlin ,         FW&amp;E Microbiology Services</vt:lpstr>
      <vt:lpstr>Galley hygiene survey</vt:lpstr>
      <vt:lpstr>Galley hygiene survey</vt:lpstr>
      <vt:lpstr>Galley hygiene survey</vt:lpstr>
      <vt:lpstr>Galley hygiene  survey</vt:lpstr>
      <vt:lpstr>Galley hygiene survey: Ship type </vt:lpstr>
      <vt:lpstr>Galley hygiene survey: overall summary of the microbiology results</vt:lpstr>
      <vt:lpstr>Galley hygiene survey: swabs</vt:lpstr>
      <vt:lpstr>Galley hygiene survey: swabs</vt:lpstr>
      <vt:lpstr>Galley hygiene survey: swabs</vt:lpstr>
      <vt:lpstr>Galley hygiene survey: cloths</vt:lpstr>
      <vt:lpstr>Comparison with studies of   microbiological quality in  mobile vendors</vt:lpstr>
      <vt:lpstr>Galley hygiene survey: Conclusions </vt:lpstr>
      <vt:lpstr>Galley survey: future actions</vt:lpstr>
      <vt:lpstr>Fresh imported leaves</vt:lpstr>
      <vt:lpstr>Fresh imported whole leaves sampled at retail: Study duration April-December 2017 </vt:lpstr>
      <vt:lpstr>Fresh imported whole leaves sampled at retail: April-October 2017 </vt:lpstr>
      <vt:lpstr>Fresh imported leaves at retail</vt:lpstr>
      <vt:lpstr>Import restrictions for fresh leaves </vt:lpstr>
      <vt:lpstr>Fresh imported leaves at retail: conclusions</vt:lpstr>
    </vt:vector>
  </TitlesOfParts>
  <Company>Cabinet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Amisha Vibhakar</dc:creator>
  <cp:lastModifiedBy>William Arnold</cp:lastModifiedBy>
  <cp:revision>551</cp:revision>
  <cp:lastPrinted>2017-11-20T16:10:09Z</cp:lastPrinted>
  <dcterms:created xsi:type="dcterms:W3CDTF">2012-10-10T09:02:29Z</dcterms:created>
  <dcterms:modified xsi:type="dcterms:W3CDTF">2017-11-21T10:14:08Z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PublishingExpirationDate">
    <vt:lpwstr/>
  </property>
  <property fmtid="{D5CDD505-2E9C-101B-9397-08002B2CF9AE}" pid="8" name="PublishingStartDate">
    <vt:lpwstr/>
  </property>
</Properties>
</file>