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9" r:id="rId3"/>
    <p:sldId id="258" r:id="rId4"/>
    <p:sldId id="259" r:id="rId5"/>
    <p:sldId id="260" r:id="rId6"/>
    <p:sldId id="272" r:id="rId7"/>
    <p:sldId id="261" r:id="rId8"/>
    <p:sldId id="271" r:id="rId9"/>
    <p:sldId id="267" r:id="rId10"/>
    <p:sldId id="268" r:id="rId11"/>
    <p:sldId id="266" r:id="rId12"/>
    <p:sldId id="257" r:id="rId13"/>
    <p:sldId id="273" r:id="rId14"/>
    <p:sldId id="265" r:id="rId15"/>
  </p:sldIdLst>
  <p:sldSz cx="9144000" cy="6858000" type="screen4x3"/>
  <p:notesSz cx="6794500" cy="9906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D0EF"/>
    <a:srgbClr val="00A5E0"/>
    <a:srgbClr val="62DBD8"/>
    <a:srgbClr val="DDDDDD"/>
    <a:srgbClr val="B3E4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78634" autoAdjust="0"/>
  </p:normalViewPr>
  <p:slideViewPr>
    <p:cSldViewPr>
      <p:cViewPr varScale="1">
        <p:scale>
          <a:sx n="23" d="100"/>
          <a:sy n="23" d="100"/>
        </p:scale>
        <p:origin x="786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645" y="0"/>
            <a:ext cx="294428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 dirty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8981"/>
            <a:ext cx="294428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645" y="9408981"/>
            <a:ext cx="294428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C5CE976-9304-4E79-92D5-F45CC1ECDF9C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133753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645" y="0"/>
            <a:ext cx="294428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 dirty="0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8981"/>
            <a:ext cx="294428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645" y="9408981"/>
            <a:ext cx="294428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8F682C1-3587-4823-ABF8-5F2216ABFAE0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7477070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682C1-3587-4823-ABF8-5F2216ABFAE0}" type="slidenum">
              <a:rPr lang="en-GB" altLang="en-US" smtClean="0"/>
              <a:pPr/>
              <a:t>1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6657999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Accident - provided reasonable precautions unless recklessness</a:t>
            </a:r>
          </a:p>
          <a:p>
            <a:r>
              <a:rPr lang="en-GB" dirty="0"/>
              <a:t>High seas as already mentioned not yet defined – outside of EEZ</a:t>
            </a:r>
          </a:p>
          <a:p>
            <a:r>
              <a:rPr lang="en-GB" dirty="0"/>
              <a:t>Same Location – looking at use of port security plan</a:t>
            </a:r>
            <a:r>
              <a:rPr lang="en-GB" baseline="0" dirty="0"/>
              <a:t> areas or harbour designation orders</a:t>
            </a:r>
          </a:p>
          <a:p>
            <a:r>
              <a:rPr lang="en-GB" baseline="0" dirty="0"/>
              <a:t>Exemptions –  Very specific term Not just a paper exercise Gov not pay for, complicated – port, coastal and flag State.  Probably too late at this time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682C1-3587-4823-ABF8-5F2216ABFAE0}" type="slidenum">
              <a:rPr lang="en-GB" altLang="en-US" smtClean="0"/>
              <a:pPr/>
              <a:t>11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8822959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 meet entry in to force. A</a:t>
            </a:r>
            <a:r>
              <a:rPr lang="en-GB" baseline="0" dirty="0"/>
              <a:t> little chicken and egg with SI.</a:t>
            </a:r>
          </a:p>
          <a:p>
            <a:r>
              <a:rPr lang="en-GB" baseline="0" dirty="0"/>
              <a:t>Due to FCO advice, UK will now wait for the amendments to the Convention to enter into force.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682C1-3587-4823-ABF8-5F2216ABFAE0}" type="slidenum">
              <a:rPr lang="en-GB" altLang="en-US" smtClean="0"/>
              <a:pPr/>
              <a:t>12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5817829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682C1-3587-4823-ABF8-5F2216ABFAE0}" type="slidenum">
              <a:rPr lang="en-GB" altLang="en-US" smtClean="0"/>
              <a:pPr/>
              <a:t>14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14873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Speed of</a:t>
            </a:r>
            <a:r>
              <a:rPr lang="en-GB" baseline="0" dirty="0"/>
              <a:t> ships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682C1-3587-4823-ABF8-5F2216ABFAE0}" type="slidenum">
              <a:rPr lang="en-GB" altLang="en-US" smtClean="0"/>
              <a:pPr/>
              <a:t>2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681697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 yet decided how gong to deal with &lt;400gt.</a:t>
            </a:r>
            <a:r>
              <a:rPr lang="en-GB" baseline="0" dirty="0"/>
              <a:t> </a:t>
            </a:r>
            <a:endParaRPr lang="en-GB" dirty="0"/>
          </a:p>
          <a:p>
            <a:r>
              <a:rPr lang="en-GB" dirty="0"/>
              <a:t>Not use domestic, operate in waters of a single party</a:t>
            </a:r>
          </a:p>
          <a:p>
            <a:r>
              <a:rPr lang="en-GB" dirty="0"/>
              <a:t>High seas – determining</a:t>
            </a:r>
            <a:r>
              <a:rPr lang="en-GB" baseline="0" dirty="0"/>
              <a:t> definition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682C1-3587-4823-ABF8-5F2216ABFAE0}" type="slidenum">
              <a:rPr lang="en-GB" altLang="en-US" smtClean="0"/>
              <a:pPr/>
              <a:t>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856469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All this has</a:t>
            </a:r>
            <a:r>
              <a:rPr lang="en-GB" baseline="0" dirty="0"/>
              <a:t> been delegated to class</a:t>
            </a:r>
          </a:p>
          <a:p>
            <a:r>
              <a:rPr lang="en-GB" baseline="0" dirty="0"/>
              <a:t>D2 – Treatment Equipment </a:t>
            </a:r>
          </a:p>
          <a:p>
            <a:r>
              <a:rPr lang="en-GB" baseline="0" dirty="0"/>
              <a:t>Record book – UK not producing one, will provide a downloadable form that can be used on website</a:t>
            </a:r>
            <a:endParaRPr lang="en-GB" dirty="0"/>
          </a:p>
          <a:p>
            <a:r>
              <a:rPr lang="en-GB" dirty="0"/>
              <a:t>Conv</a:t>
            </a:r>
            <a:r>
              <a:rPr lang="en-GB" baseline="0" dirty="0"/>
              <a:t> only requires cert to &gt;400gt but may extend this to  &lt;400gt</a:t>
            </a:r>
          </a:p>
          <a:p>
            <a:r>
              <a:rPr lang="en-GB" baseline="0" dirty="0"/>
              <a:t>Sediment – remove and dispose inline with BWM Plan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682C1-3587-4823-ABF8-5F2216ABFAE0}" type="slidenum">
              <a:rPr lang="en-GB" altLang="en-US" smtClean="0"/>
              <a:pPr/>
              <a:t>4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363024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D2 is treatment system</a:t>
            </a:r>
            <a:r>
              <a:rPr lang="en-GB" baseline="0" dirty="0"/>
              <a:t> or can discharge ashore or use an Other Method – no OM yet approved by IMO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682C1-3587-4823-ABF8-5F2216ABFAE0}" type="slidenum">
              <a:rPr lang="en-GB" altLang="en-US" smtClean="0"/>
              <a:pPr/>
              <a:t>5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579107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Less than 3x is acceptable if can prove at</a:t>
            </a:r>
            <a:r>
              <a:rPr lang="en-GB" baseline="0" dirty="0"/>
              <a:t> least 95% vol change has been met.</a:t>
            </a:r>
          </a:p>
          <a:p>
            <a:r>
              <a:rPr lang="en-GB" baseline="0" dirty="0"/>
              <a:t>Ships do not have to delay or deviate to meet a or b but may be requested to do so to use designated areas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682C1-3587-4823-ABF8-5F2216ABFAE0}" type="slidenum">
              <a:rPr lang="en-GB" altLang="en-US" smtClean="0"/>
              <a:pPr/>
              <a:t>7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623138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 exchange in red areas</a:t>
            </a:r>
          </a:p>
          <a:p>
            <a:r>
              <a:rPr lang="en-GB" dirty="0"/>
              <a:t>Intra</a:t>
            </a:r>
            <a:r>
              <a:rPr lang="en-GB" baseline="0" dirty="0"/>
              <a:t> North Sea only</a:t>
            </a:r>
            <a:endParaRPr lang="en-GB" dirty="0"/>
          </a:p>
          <a:p>
            <a:r>
              <a:rPr lang="en-GB" dirty="0"/>
              <a:t>Use co-ordinates</a:t>
            </a:r>
            <a:r>
              <a:rPr lang="en-GB" baseline="0" dirty="0"/>
              <a:t> listed in Circ not just the image</a:t>
            </a:r>
          </a:p>
          <a:p>
            <a:r>
              <a:rPr lang="en-GB" baseline="0" dirty="0"/>
              <a:t>Not include areas of the Irish Sea (Not the North Sea)</a:t>
            </a:r>
          </a:p>
          <a:p>
            <a:r>
              <a:rPr lang="en-GB" baseline="0" dirty="0"/>
              <a:t>No other UK designated exchange areas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682C1-3587-4823-ABF8-5F2216ABFAE0}" type="slidenum">
              <a:rPr lang="en-GB" altLang="en-US" smtClean="0"/>
              <a:pPr/>
              <a:t>8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496151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10 viable organisms per cubic meter – different sizes &gt;50um , &lt;50um &amp; &gt;10um</a:t>
            </a:r>
          </a:p>
          <a:p>
            <a:r>
              <a:rPr lang="en-GB" dirty="0"/>
              <a:t>cholera  &lt;1 colony forming unit per 100ml, E-Coli 250CFU 100ml, Intestinal</a:t>
            </a:r>
            <a:r>
              <a:rPr lang="en-GB" baseline="0" dirty="0"/>
              <a:t> </a:t>
            </a:r>
            <a:r>
              <a:rPr lang="en-GB" baseline="0" dirty="0" err="1"/>
              <a:t>enterocci</a:t>
            </a:r>
            <a:r>
              <a:rPr lang="en-GB" baseline="0" dirty="0"/>
              <a:t> 100 </a:t>
            </a:r>
            <a:r>
              <a:rPr lang="en-GB" baseline="0" dirty="0" err="1"/>
              <a:t>cfu</a:t>
            </a:r>
            <a:r>
              <a:rPr lang="en-GB" baseline="0" dirty="0"/>
              <a:t> 100ml</a:t>
            </a:r>
          </a:p>
          <a:p>
            <a:r>
              <a:rPr lang="en-GB" baseline="0" dirty="0"/>
              <a:t>Viable definition change dead/live to reproductive viability</a:t>
            </a:r>
          </a:p>
          <a:p>
            <a:r>
              <a:rPr lang="en-GB" dirty="0"/>
              <a:t> </a:t>
            </a:r>
          </a:p>
          <a:p>
            <a:r>
              <a:rPr lang="en-GB" dirty="0"/>
              <a:t>Different technologies – UV,</a:t>
            </a:r>
            <a:r>
              <a:rPr lang="en-GB" baseline="0" dirty="0"/>
              <a:t> electrochlorination, filtration, cavitation, gas injection</a:t>
            </a:r>
          </a:p>
          <a:p>
            <a:r>
              <a:rPr lang="en-GB" baseline="0" dirty="0"/>
              <a:t>UK has type approved 2 systems – a UV (Hyde Marine) and an inert gas system (</a:t>
            </a:r>
            <a:r>
              <a:rPr lang="en-GB" baseline="0" dirty="0" err="1"/>
              <a:t>Coldharbour</a:t>
            </a:r>
            <a:r>
              <a:rPr lang="en-GB" baseline="0" dirty="0"/>
              <a:t>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682C1-3587-4823-ABF8-5F2216ABFAE0}" type="slidenum">
              <a:rPr lang="en-GB" altLang="en-US" smtClean="0"/>
              <a:pPr/>
              <a:t>9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3618750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 necessarily too</a:t>
            </a:r>
            <a:r>
              <a:rPr lang="en-GB" baseline="0" dirty="0"/>
              <a:t> late i</a:t>
            </a:r>
            <a:r>
              <a:rPr lang="en-GB" dirty="0"/>
              <a:t>f looking</a:t>
            </a:r>
            <a:r>
              <a:rPr lang="en-GB" baseline="0" dirty="0"/>
              <a:t> at alternative to D2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682C1-3587-4823-ABF8-5F2216ABFAE0}" type="slidenum">
              <a:rPr lang="en-GB" altLang="en-US" smtClean="0"/>
              <a:pPr/>
              <a:t>10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00095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8D4BB1-F08D-462E-B749-A9F0388E132C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715704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2C4E8-5644-4DA0-B7A7-0376445166B7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037166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D0DF66-22A4-4839-80C0-DC6369D8FF8B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080803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DF142E-CA44-4C58-AA0E-C9BAA0476B3E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12308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1265EA-2879-44AF-8CFC-E4F0AEE756BD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901475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E71F77-734E-46A3-979C-12D39B9267D9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168649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D2F211-51CF-48E8-88FA-E31CE4A41E12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41353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222252-D1C4-45A4-BB84-0BBB2C1DCCDA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638421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E7C869-F5D6-43ED-9986-C9E46918E6AB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069319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79135C-0C90-4069-B3F2-80B38219EFCA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673251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A9BDFB-BE02-4A2F-9960-ABF3B30B36E7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725063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altLang="en-US" dirty="0"/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altLang="en-US" dirty="0"/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E093E40-6C53-499B-A72F-1B05768BB9BD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1844824"/>
            <a:ext cx="8208912" cy="2376264"/>
          </a:xfrm>
        </p:spPr>
        <p:txBody>
          <a:bodyPr anchor="ctr"/>
          <a:lstStyle/>
          <a:p>
            <a:r>
              <a:rPr lang="en-GB" altLang="en-US" sz="4400" b="1" dirty="0">
                <a:solidFill>
                  <a:srgbClr val="003399"/>
                </a:solidFill>
              </a:rPr>
              <a:t>The Ballast Water Management Convention</a:t>
            </a:r>
            <a:endParaRPr lang="en-US" altLang="en-US" sz="4400" dirty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9632" y="5157192"/>
            <a:ext cx="6400800" cy="983432"/>
          </a:xfrm>
        </p:spPr>
        <p:txBody>
          <a:bodyPr/>
          <a:lstStyle/>
          <a:p>
            <a:pPr lvl="0"/>
            <a:r>
              <a:rPr lang="en-GB" altLang="en-US" sz="2800" dirty="0">
                <a:solidFill>
                  <a:srgbClr val="000000"/>
                </a:solidFill>
              </a:rPr>
              <a:t>Leanne Page</a:t>
            </a:r>
          </a:p>
          <a:p>
            <a:pPr lvl="0"/>
            <a:r>
              <a:rPr lang="en-GB" altLang="en-US" dirty="0">
                <a:solidFill>
                  <a:srgbClr val="000000"/>
                </a:solidFill>
              </a:rPr>
              <a:t>Environmental Policy Lead</a:t>
            </a:r>
            <a:endParaRPr lang="en-US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835696" y="764704"/>
            <a:ext cx="685110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4400" b="1" dirty="0">
                <a:solidFill>
                  <a:srgbClr val="003399"/>
                </a:solidFill>
              </a:rPr>
              <a:t>Other Methods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1" y="1988840"/>
            <a:ext cx="8229600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800" dirty="0"/>
              <a:t>Must be approved by IMO, via Administration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altLang="en-US" dirty="0"/>
              <a:t>None approved to date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800" dirty="0"/>
              <a:t>Fresh Water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altLang="en-US" dirty="0"/>
              <a:t>Potable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altLang="en-US" dirty="0"/>
              <a:t>Municipal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800" dirty="0"/>
              <a:t>Containerised BWMS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altLang="en-US" dirty="0"/>
              <a:t>Shoreside / Barge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800" dirty="0"/>
              <a:t>Internal Circulation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en-US" sz="28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08331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835696" y="548680"/>
            <a:ext cx="6851105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4400" b="1" dirty="0">
                <a:solidFill>
                  <a:srgbClr val="003399"/>
                </a:solidFill>
              </a:rPr>
              <a:t>Exceptions &amp; </a:t>
            </a:r>
            <a:r>
              <a:rPr lang="en-GB" altLang="en-US" sz="4400" b="1" dirty="0">
                <a:solidFill>
                  <a:schemeClr val="accent2"/>
                </a:solidFill>
              </a:rPr>
              <a:t>Exemptions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1" y="2060848"/>
            <a:ext cx="822960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800" dirty="0"/>
              <a:t>Exceptions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altLang="en-US" sz="1800" dirty="0"/>
              <a:t>Emergency situations, accidental discharges, avoiding/minimising pollution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altLang="en-US" sz="1800" dirty="0"/>
              <a:t>Uptake and discharge on the high seas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altLang="en-US" sz="1800" dirty="0"/>
              <a:t>Same Location </a:t>
            </a:r>
          </a:p>
          <a:p>
            <a:pPr lvl="1" algn="l"/>
            <a:endParaRPr lang="en-US" altLang="en-US" sz="18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800" dirty="0"/>
              <a:t>Exemptions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altLang="en-US" dirty="0"/>
              <a:t>Risk Assessment based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altLang="en-US" dirty="0"/>
              <a:t>Complicated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altLang="en-US" dirty="0"/>
              <a:t>UK open to applications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altLang="en-US" dirty="0"/>
              <a:t>HELCOM/OSPAR approach </a:t>
            </a:r>
          </a:p>
        </p:txBody>
      </p:sp>
    </p:spTree>
    <p:extLst>
      <p:ext uri="{BB962C8B-B14F-4D97-AF65-F5344CB8AC3E}">
        <p14:creationId xmlns:p14="http://schemas.microsoft.com/office/powerpoint/2010/main" val="280252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32656"/>
            <a:ext cx="6851105" cy="1368152"/>
          </a:xfrm>
        </p:spPr>
        <p:txBody>
          <a:bodyPr/>
          <a:lstStyle/>
          <a:p>
            <a:r>
              <a:rPr lang="en-GB" altLang="en-US" b="1" dirty="0">
                <a:solidFill>
                  <a:srgbClr val="003399"/>
                </a:solidFill>
              </a:rPr>
              <a:t>Current Status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988840"/>
            <a:ext cx="8229600" cy="4320480"/>
          </a:xfrm>
        </p:spPr>
        <p:txBody>
          <a:bodyPr/>
          <a:lstStyle/>
          <a:p>
            <a:r>
              <a:rPr lang="en-US" altLang="en-US" sz="2800" dirty="0"/>
              <a:t>Entered into force on Friday 8</a:t>
            </a:r>
            <a:r>
              <a:rPr lang="en-US" altLang="en-US" sz="2800" baseline="30000" dirty="0"/>
              <a:t>th</a:t>
            </a:r>
            <a:r>
              <a:rPr lang="en-US" altLang="en-US" sz="2800" dirty="0"/>
              <a:t> September, 2017</a:t>
            </a:r>
          </a:p>
          <a:p>
            <a:r>
              <a:rPr lang="en-US" altLang="en-US" sz="2800" dirty="0"/>
              <a:t>UK has not yet ratified and does not have implementing legislation in place </a:t>
            </a:r>
          </a:p>
          <a:p>
            <a:r>
              <a:rPr lang="en-US" altLang="en-US" sz="2800" dirty="0"/>
              <a:t>Currently working with FCO,  lawyers and economists to produce UK legislation.</a:t>
            </a:r>
          </a:p>
          <a:p>
            <a:r>
              <a:rPr lang="en-US" altLang="en-US" sz="2800" dirty="0"/>
              <a:t>What does this mean</a:t>
            </a:r>
          </a:p>
          <a:p>
            <a:pPr lvl="1"/>
            <a:r>
              <a:rPr lang="en-US" altLang="en-US" sz="2400" dirty="0"/>
              <a:t>Can not prosecute under specific BWMC laws</a:t>
            </a:r>
          </a:p>
          <a:p>
            <a:pPr lvl="1"/>
            <a:r>
              <a:rPr lang="en-US" altLang="en-US" sz="2400" dirty="0"/>
              <a:t>Impact on work of PHA’s ?</a:t>
            </a:r>
          </a:p>
          <a:p>
            <a:pPr lvl="1"/>
            <a:endParaRPr lang="en-US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992E60-0D53-4790-9D65-4C3BBB094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2"/>
                </a:solidFill>
              </a:rPr>
              <a:t>Port State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2C8489-83E9-42E4-971E-2C36BEF37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616" y="1700808"/>
            <a:ext cx="8229600" cy="4752528"/>
          </a:xfrm>
        </p:spPr>
        <p:txBody>
          <a:bodyPr/>
          <a:lstStyle/>
          <a:p>
            <a:r>
              <a:rPr lang="en-GB" dirty="0"/>
              <a:t>Four Stage Inspection Process</a:t>
            </a:r>
          </a:p>
          <a:p>
            <a:pPr lvl="1"/>
            <a:r>
              <a:rPr lang="en-GB" dirty="0"/>
              <a:t>Initial Inspection </a:t>
            </a:r>
          </a:p>
          <a:p>
            <a:pPr lvl="2"/>
            <a:r>
              <a:rPr lang="en-GB" dirty="0"/>
              <a:t>Focus on documentation and designated personnel</a:t>
            </a:r>
          </a:p>
          <a:p>
            <a:pPr lvl="1"/>
            <a:r>
              <a:rPr lang="en-GB" dirty="0"/>
              <a:t>More detailed inspection</a:t>
            </a:r>
          </a:p>
          <a:p>
            <a:pPr lvl="2"/>
            <a:r>
              <a:rPr lang="en-GB" dirty="0"/>
              <a:t>Operation of BWMS and BWMP is reviewed</a:t>
            </a:r>
          </a:p>
          <a:p>
            <a:pPr lvl="1"/>
            <a:r>
              <a:rPr lang="en-GB" dirty="0"/>
              <a:t>Stages 3 &amp; 4 involve sampling the water</a:t>
            </a:r>
          </a:p>
          <a:p>
            <a:pPr lvl="2"/>
            <a:r>
              <a:rPr lang="en-GB" dirty="0"/>
              <a:t>Indicative Analysis </a:t>
            </a:r>
          </a:p>
          <a:p>
            <a:pPr lvl="2"/>
            <a:r>
              <a:rPr lang="en-GB" dirty="0"/>
              <a:t>Detailed Analysis</a:t>
            </a:r>
          </a:p>
          <a:p>
            <a:pPr lvl="2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421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187624" y="2204864"/>
            <a:ext cx="6851105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4400" b="1" dirty="0">
                <a:solidFill>
                  <a:srgbClr val="003399"/>
                </a:solidFill>
              </a:rPr>
              <a:t>Thank you for listening</a:t>
            </a:r>
          </a:p>
          <a:p>
            <a:endParaRPr lang="en-GB" altLang="en-US" sz="4400" b="1" dirty="0">
              <a:solidFill>
                <a:srgbClr val="003399"/>
              </a:solidFill>
            </a:endParaRPr>
          </a:p>
          <a:p>
            <a:r>
              <a:rPr lang="en-GB" altLang="en-US" sz="4400" b="1" dirty="0">
                <a:solidFill>
                  <a:srgbClr val="003399"/>
                </a:solidFill>
              </a:rPr>
              <a:t>Any Questions ?</a:t>
            </a:r>
          </a:p>
        </p:txBody>
      </p:sp>
    </p:spTree>
    <p:extLst>
      <p:ext uri="{BB962C8B-B14F-4D97-AF65-F5344CB8AC3E}">
        <p14:creationId xmlns:p14="http://schemas.microsoft.com/office/powerpoint/2010/main" val="2005367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187624" y="354914"/>
            <a:ext cx="685110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4400" b="1" dirty="0">
                <a:solidFill>
                  <a:srgbClr val="003399"/>
                </a:solidFill>
              </a:rPr>
              <a:t>Background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41785" y="1628800"/>
            <a:ext cx="4978895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/>
              <a:t>Why?</a:t>
            </a:r>
          </a:p>
          <a:p>
            <a:pPr lvl="1"/>
            <a:r>
              <a:rPr lang="en-GB" altLang="en-US" sz="1800" dirty="0"/>
              <a:t>One of the UN’s ‘four greatest threats to global biodiversity’</a:t>
            </a:r>
          </a:p>
          <a:p>
            <a:pPr lvl="1"/>
            <a:r>
              <a:rPr lang="en-GB" altLang="en-US" sz="1800" dirty="0"/>
              <a:t>Estimated up to 7 billion tonnes of water moved around the globe per year</a:t>
            </a:r>
          </a:p>
          <a:p>
            <a:pPr lvl="1"/>
            <a:r>
              <a:rPr lang="en-US" altLang="en-US" sz="1800" dirty="0"/>
              <a:t>Non-indigenous species potentially introduced</a:t>
            </a:r>
          </a:p>
          <a:p>
            <a:r>
              <a:rPr lang="en-US" altLang="en-US" sz="2800" dirty="0"/>
              <a:t>Why bother? </a:t>
            </a:r>
          </a:p>
          <a:p>
            <a:pPr lvl="1"/>
            <a:r>
              <a:rPr lang="en-US" altLang="en-US" sz="1800" dirty="0"/>
              <a:t>Increases in ships, ballast volumes</a:t>
            </a:r>
          </a:p>
          <a:p>
            <a:pPr lvl="1"/>
            <a:r>
              <a:rPr lang="en-US" altLang="en-US" sz="1800" dirty="0"/>
              <a:t>Changes to environment</a:t>
            </a:r>
          </a:p>
          <a:p>
            <a:r>
              <a:rPr lang="en-US" altLang="en-US" sz="2800" dirty="0"/>
              <a:t>Potential impacts</a:t>
            </a:r>
          </a:p>
          <a:p>
            <a:pPr lvl="1"/>
            <a:r>
              <a:rPr lang="en-US" altLang="en-US" sz="1800" dirty="0"/>
              <a:t>Environmental</a:t>
            </a:r>
          </a:p>
          <a:p>
            <a:pPr lvl="1"/>
            <a:r>
              <a:rPr lang="en-US" altLang="en-US" sz="1800" dirty="0"/>
              <a:t>Economic</a:t>
            </a:r>
          </a:p>
          <a:p>
            <a:pPr lvl="1"/>
            <a:r>
              <a:rPr lang="en-US" altLang="en-US" sz="1800" dirty="0"/>
              <a:t>Social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261248" y="1556792"/>
            <a:ext cx="3330179" cy="4752528"/>
            <a:chOff x="5261248" y="1556792"/>
            <a:chExt cx="3330179" cy="4752528"/>
          </a:xfrm>
        </p:grpSpPr>
        <p:pic>
          <p:nvPicPr>
            <p:cNvPr id="6" name="Picture 4" descr="Mitten2-EA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112" y="1556792"/>
              <a:ext cx="3011315" cy="1728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80112" y="3170777"/>
              <a:ext cx="3011315" cy="165618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/>
            <a:srcRect l="-10253" r="1"/>
            <a:stretch/>
          </p:blipFill>
          <p:spPr>
            <a:xfrm>
              <a:off x="5261248" y="4791277"/>
              <a:ext cx="3330179" cy="15180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972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835696" y="764704"/>
            <a:ext cx="685110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4400" b="1" dirty="0">
                <a:solidFill>
                  <a:srgbClr val="003399"/>
                </a:solidFill>
              </a:rPr>
              <a:t>Convention Application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1" y="1844824"/>
            <a:ext cx="8229600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800" dirty="0"/>
              <a:t>All vessels entitled to fly flag of a Party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800" dirty="0"/>
              <a:t>Survey and Certification applies to ≥ 400gt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800" dirty="0"/>
              <a:t>&lt; 400gt Administrations to determine compliance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800" dirty="0"/>
              <a:t>Exclusions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altLang="en-US" sz="1800" dirty="0"/>
              <a:t>Not carry ballast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altLang="en-US" sz="1800" dirty="0"/>
              <a:t>Remain within waters of a single party (domestic)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altLang="en-US" sz="1800" dirty="0"/>
              <a:t>Single Party and high seas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altLang="en-US" sz="1800" dirty="0"/>
              <a:t>Government ships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altLang="en-US" sz="1800" dirty="0"/>
              <a:t>Permanent ballast in sealed tanks not subject to discharge</a:t>
            </a:r>
          </a:p>
        </p:txBody>
      </p:sp>
    </p:spTree>
    <p:extLst>
      <p:ext uri="{BB962C8B-B14F-4D97-AF65-F5344CB8AC3E}">
        <p14:creationId xmlns:p14="http://schemas.microsoft.com/office/powerpoint/2010/main" val="11456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835696" y="764704"/>
            <a:ext cx="685110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4400" b="1" dirty="0">
                <a:solidFill>
                  <a:srgbClr val="003399"/>
                </a:solidFill>
              </a:rPr>
              <a:t>Requirements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1" y="1844824"/>
            <a:ext cx="8229600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800" dirty="0"/>
              <a:t>Manage ballast water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altLang="en-US" dirty="0"/>
              <a:t>D1 – Ballast Water Exchange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altLang="en-US" dirty="0"/>
              <a:t>D2 – Ballast Water Discharge Standard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800" dirty="0"/>
              <a:t>Ballast Water Management Plan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800" dirty="0"/>
              <a:t>Ballast Water Record Book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800" dirty="0"/>
              <a:t>Ballast Water Management Certificate (≥ 400gt)</a:t>
            </a:r>
            <a:endParaRPr lang="en-US" altLang="en-US" sz="18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800" dirty="0"/>
              <a:t>Sediment Management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83124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763688" y="476672"/>
            <a:ext cx="6984776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4400" b="1" dirty="0">
                <a:solidFill>
                  <a:srgbClr val="003399"/>
                </a:solidFill>
              </a:rPr>
              <a:t>Implementation </a:t>
            </a:r>
          </a:p>
          <a:p>
            <a:r>
              <a:rPr lang="en-GB" altLang="en-US" sz="4400" b="1" dirty="0">
                <a:solidFill>
                  <a:srgbClr val="003399"/>
                </a:solidFill>
              </a:rPr>
              <a:t>Schedule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1" y="2348880"/>
            <a:ext cx="8229600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800" dirty="0"/>
              <a:t>Convention is now in force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800" dirty="0"/>
              <a:t>Must meet D1 or D2 until required to meet D2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800" dirty="0"/>
              <a:t>D2 implementation is based upon IOPP Certificate renewal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800" dirty="0"/>
              <a:t>What about non-IOPP vessels?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altLang="en-US" sz="2400" dirty="0"/>
              <a:t>Administrations to determine compliance.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altLang="en-US" sz="2400" dirty="0"/>
              <a:t>Meet D2 no later than 2024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algn="l"/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25279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0B182F35-872F-49ED-A75B-948A6CB33C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209669"/>
              </p:ext>
            </p:extLst>
          </p:nvPr>
        </p:nvGraphicFramePr>
        <p:xfrm>
          <a:off x="1475657" y="1907704"/>
          <a:ext cx="6552726" cy="4294063"/>
        </p:xfrm>
        <a:graphic>
          <a:graphicData uri="http://schemas.openxmlformats.org/drawingml/2006/table">
            <a:tbl>
              <a:tblPr firstRow="1" firstCol="1" bandRow="1"/>
              <a:tblGrid>
                <a:gridCol w="628596">
                  <a:extLst>
                    <a:ext uri="{9D8B030D-6E8A-4147-A177-3AD203B41FA5}">
                      <a16:colId xmlns:a16="http://schemas.microsoft.com/office/drawing/2014/main" xmlns="" val="2107577001"/>
                    </a:ext>
                  </a:extLst>
                </a:gridCol>
                <a:gridCol w="698282">
                  <a:extLst>
                    <a:ext uri="{9D8B030D-6E8A-4147-A177-3AD203B41FA5}">
                      <a16:colId xmlns:a16="http://schemas.microsoft.com/office/drawing/2014/main" xmlns="" val="687726051"/>
                    </a:ext>
                  </a:extLst>
                </a:gridCol>
                <a:gridCol w="756706">
                  <a:extLst>
                    <a:ext uri="{9D8B030D-6E8A-4147-A177-3AD203B41FA5}">
                      <a16:colId xmlns:a16="http://schemas.microsoft.com/office/drawing/2014/main" xmlns="" val="3938070370"/>
                    </a:ext>
                  </a:extLst>
                </a:gridCol>
                <a:gridCol w="756706">
                  <a:extLst>
                    <a:ext uri="{9D8B030D-6E8A-4147-A177-3AD203B41FA5}">
                      <a16:colId xmlns:a16="http://schemas.microsoft.com/office/drawing/2014/main" xmlns="" val="2411056477"/>
                    </a:ext>
                  </a:extLst>
                </a:gridCol>
                <a:gridCol w="756706">
                  <a:extLst>
                    <a:ext uri="{9D8B030D-6E8A-4147-A177-3AD203B41FA5}">
                      <a16:colId xmlns:a16="http://schemas.microsoft.com/office/drawing/2014/main" xmlns="" val="1907323460"/>
                    </a:ext>
                  </a:extLst>
                </a:gridCol>
                <a:gridCol w="756706">
                  <a:extLst>
                    <a:ext uri="{9D8B030D-6E8A-4147-A177-3AD203B41FA5}">
                      <a16:colId xmlns:a16="http://schemas.microsoft.com/office/drawing/2014/main" xmlns="" val="2225439405"/>
                    </a:ext>
                  </a:extLst>
                </a:gridCol>
                <a:gridCol w="756706">
                  <a:extLst>
                    <a:ext uri="{9D8B030D-6E8A-4147-A177-3AD203B41FA5}">
                      <a16:colId xmlns:a16="http://schemas.microsoft.com/office/drawing/2014/main" xmlns="" val="1201057251"/>
                    </a:ext>
                  </a:extLst>
                </a:gridCol>
                <a:gridCol w="744036">
                  <a:extLst>
                    <a:ext uri="{9D8B030D-6E8A-4147-A177-3AD203B41FA5}">
                      <a16:colId xmlns:a16="http://schemas.microsoft.com/office/drawing/2014/main" xmlns="" val="3264897766"/>
                    </a:ext>
                  </a:extLst>
                </a:gridCol>
                <a:gridCol w="698282">
                  <a:extLst>
                    <a:ext uri="{9D8B030D-6E8A-4147-A177-3AD203B41FA5}">
                      <a16:colId xmlns:a16="http://schemas.microsoft.com/office/drawing/2014/main" xmlns="" val="869785396"/>
                    </a:ext>
                  </a:extLst>
                </a:gridCol>
              </a:tblGrid>
              <a:tr h="313660">
                <a:tc rowSpan="8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8/9/17  Entry into Force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8/9/17 – 7/9/18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8/9/18 - 7/9/19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8/9/19 – 7/9/20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8/9/20 – 7/9/21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8/9/21 – 7/9/22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8/9/22 – 7/9/23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8/9/23 – 7/9/24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8/9/24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onwards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63157108"/>
                  </a:ext>
                </a:extLst>
              </a:tr>
              <a:tr h="56885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GB" sz="75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GB" sz="7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IOPP Renewal following EIF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D2 Compliance (2</a:t>
                      </a:r>
                      <a:r>
                        <a:rPr lang="en-GB" sz="750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en-GB" sz="7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Renewal following EIF)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17239668"/>
                  </a:ext>
                </a:extLst>
              </a:tr>
              <a:tr h="56885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7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GB" sz="750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GB" sz="7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IOPP Renewal following EIF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D2 Compliance (2</a:t>
                      </a:r>
                      <a:r>
                        <a:rPr lang="en-GB" sz="750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en-GB" sz="7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Renewal following EIF)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04044777"/>
                  </a:ext>
                </a:extLst>
              </a:tr>
              <a:tr h="71106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D2 Compliance (1</a:t>
                      </a:r>
                      <a:r>
                        <a:rPr lang="en-GB" sz="750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GB" sz="7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IOPP Renewal following EIF)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52862798"/>
                  </a:ext>
                </a:extLst>
              </a:tr>
              <a:tr h="71106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D2 Compliance (1</a:t>
                      </a:r>
                      <a:r>
                        <a:rPr lang="en-GB" sz="750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GB" sz="7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IOPP Renewal following EIF)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25268074"/>
                  </a:ext>
                </a:extLst>
              </a:tr>
              <a:tr h="71106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D2 Compliance (1</a:t>
                      </a:r>
                      <a:r>
                        <a:rPr lang="en-GB" sz="750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GB" sz="7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IOPP Renewal following EIF)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2817462"/>
                  </a:ext>
                </a:extLst>
              </a:tr>
              <a:tr h="41321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Vessels that do not hold an IOPP Certificate 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(implementation schedule to be determined by Administration but no later than 8/9/24)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D2 Compliance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5259920"/>
                  </a:ext>
                </a:extLst>
              </a:tr>
              <a:tr h="29627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Ships constructed on or after EIF – D2 Compliance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15117113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B529A54-E954-4E1A-8963-8E5800CED461}"/>
              </a:ext>
            </a:extLst>
          </p:cNvPr>
          <p:cNvSpPr/>
          <p:nvPr/>
        </p:nvSpPr>
        <p:spPr>
          <a:xfrm>
            <a:off x="971600" y="332656"/>
            <a:ext cx="79208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altLang="en-US" sz="4400" b="1" dirty="0">
                <a:solidFill>
                  <a:srgbClr val="003399"/>
                </a:solidFill>
              </a:rPr>
              <a:t>Implementation </a:t>
            </a:r>
          </a:p>
          <a:p>
            <a:pPr lvl="0" algn="ctr"/>
            <a:r>
              <a:rPr lang="en-GB" altLang="en-US" sz="4400" b="1" dirty="0">
                <a:solidFill>
                  <a:srgbClr val="003399"/>
                </a:solidFill>
              </a:rPr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3635596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691680" y="404664"/>
            <a:ext cx="6851105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4400" b="1" dirty="0">
                <a:solidFill>
                  <a:srgbClr val="003399"/>
                </a:solidFill>
              </a:rPr>
              <a:t>D1 - Ballast Water Exchange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39552" y="1772816"/>
            <a:ext cx="8157592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800" dirty="0"/>
              <a:t>95% volumetric exchange or pump through 3 times the volume of each ballast tank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altLang="en-US" dirty="0"/>
              <a:t>a) At least 200nM from nearest land and water &gt;200m deep but if unable to: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altLang="en-US" dirty="0"/>
              <a:t>(b) As far from nearest land as possible and in all cases at least 50nM from nearest land and in water 200m deep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800" dirty="0"/>
              <a:t>(If (a) and (b) not met then areas can be designated by port State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800" dirty="0"/>
              <a:t>If not meet D1 must record in Record Book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06763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68760"/>
            <a:ext cx="3754761" cy="5012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5"/>
          <p:cNvSpPr txBox="1">
            <a:spLocks/>
          </p:cNvSpPr>
          <p:nvPr/>
        </p:nvSpPr>
        <p:spPr>
          <a:xfrm>
            <a:off x="395536" y="1860848"/>
            <a:ext cx="4608512" cy="443660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800" dirty="0"/>
              <a:t>BWM.2/Circ.56</a:t>
            </a:r>
          </a:p>
          <a:p>
            <a:r>
              <a:rPr lang="en-GB" altLang="en-US" sz="2800" dirty="0"/>
              <a:t>Comes into force with the Convention</a:t>
            </a:r>
          </a:p>
          <a:p>
            <a:r>
              <a:rPr lang="en-GB" altLang="en-US" sz="2800" dirty="0"/>
              <a:t>Terminates once vessels have to meet D2</a:t>
            </a:r>
          </a:p>
          <a:p>
            <a:r>
              <a:rPr lang="en-GB" altLang="en-US" sz="2800" dirty="0"/>
              <a:t>Red areas high risk (No D1)</a:t>
            </a:r>
          </a:p>
          <a:p>
            <a:r>
              <a:rPr lang="en-GB" altLang="en-US" sz="2800" dirty="0"/>
              <a:t>Error on Image</a:t>
            </a:r>
          </a:p>
          <a:p>
            <a:r>
              <a:rPr lang="en-GB" altLang="en-US" sz="2800" dirty="0"/>
              <a:t>IMO ‘Agreement’</a:t>
            </a:r>
          </a:p>
          <a:p>
            <a:endParaRPr lang="en-GB" altLang="en-US" sz="2400" dirty="0"/>
          </a:p>
          <a:p>
            <a:endParaRPr lang="en-GB" altLang="en-US" dirty="0"/>
          </a:p>
          <a:p>
            <a:endParaRPr lang="en-GB" alt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691680" y="404664"/>
            <a:ext cx="6851105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4400" b="1" dirty="0">
                <a:solidFill>
                  <a:srgbClr val="003399"/>
                </a:solidFill>
              </a:rPr>
              <a:t>Intra North Sea BWE</a:t>
            </a:r>
          </a:p>
        </p:txBody>
      </p:sp>
    </p:spTree>
    <p:extLst>
      <p:ext uri="{BB962C8B-B14F-4D97-AF65-F5344CB8AC3E}">
        <p14:creationId xmlns:p14="http://schemas.microsoft.com/office/powerpoint/2010/main" val="412840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835696" y="764704"/>
            <a:ext cx="685110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4400" b="1" dirty="0">
                <a:solidFill>
                  <a:srgbClr val="003399"/>
                </a:solidFill>
              </a:rPr>
              <a:t>D2 – Discharge Standard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1" y="2177480"/>
            <a:ext cx="8229600" cy="4419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800" dirty="0"/>
              <a:t>Sets number of organisms present in discharged ballast water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800" dirty="0"/>
              <a:t>Treatment equipment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800" dirty="0"/>
              <a:t>IMO Type Approved (&gt;60 systems)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800" dirty="0"/>
              <a:t>UK accept all IMO type approved equipment but down to Class to ensure meet Class Rules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800" dirty="0"/>
              <a:t>Can use an Other Method or discharge ashore</a:t>
            </a:r>
          </a:p>
        </p:txBody>
      </p:sp>
    </p:spTree>
    <p:extLst>
      <p:ext uri="{BB962C8B-B14F-4D97-AF65-F5344CB8AC3E}">
        <p14:creationId xmlns:p14="http://schemas.microsoft.com/office/powerpoint/2010/main" val="242176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 MCA Presentation</Template>
  <TotalTime>2150</TotalTime>
  <Words>1008</Words>
  <Application>Microsoft Office PowerPoint</Application>
  <PresentationFormat>On-screen Show (4:3)</PresentationFormat>
  <Paragraphs>204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Default Design</vt:lpstr>
      <vt:lpstr>The Ballast Water Management Convention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Current Status</vt:lpstr>
      <vt:lpstr>Port State Control</vt:lpstr>
      <vt:lpstr>PowerPoint Presentation</vt:lpstr>
    </vt:vector>
  </TitlesOfParts>
  <Company>MCA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Ballast Water Management Convention - Implementation</dc:title>
  <dc:creator>Leanne Page</dc:creator>
  <cp:lastModifiedBy>William Arnold</cp:lastModifiedBy>
  <cp:revision>90</cp:revision>
  <cp:lastPrinted>2017-05-08T09:42:18Z</cp:lastPrinted>
  <dcterms:created xsi:type="dcterms:W3CDTF">2017-05-02T08:57:07Z</dcterms:created>
  <dcterms:modified xsi:type="dcterms:W3CDTF">2017-11-21T16:24:00Z</dcterms:modified>
</cp:coreProperties>
</file>