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Lst>
  <p:notesMasterIdLst>
    <p:notesMasterId r:id="rId39"/>
  </p:notesMasterIdLst>
  <p:handoutMasterIdLst>
    <p:handoutMasterId r:id="rId40"/>
  </p:handoutMasterIdLst>
  <p:sldIdLst>
    <p:sldId id="407" r:id="rId2"/>
    <p:sldId id="499" r:id="rId3"/>
    <p:sldId id="411" r:id="rId4"/>
    <p:sldId id="454" r:id="rId5"/>
    <p:sldId id="455" r:id="rId6"/>
    <p:sldId id="456" r:id="rId7"/>
    <p:sldId id="450" r:id="rId8"/>
    <p:sldId id="461" r:id="rId9"/>
    <p:sldId id="463" r:id="rId10"/>
    <p:sldId id="436" r:id="rId11"/>
    <p:sldId id="462" r:id="rId12"/>
    <p:sldId id="471" r:id="rId13"/>
    <p:sldId id="496" r:id="rId14"/>
    <p:sldId id="473" r:id="rId15"/>
    <p:sldId id="474" r:id="rId16"/>
    <p:sldId id="498" r:id="rId17"/>
    <p:sldId id="495" r:id="rId18"/>
    <p:sldId id="477" r:id="rId19"/>
    <p:sldId id="478" r:id="rId20"/>
    <p:sldId id="480" r:id="rId21"/>
    <p:sldId id="481" r:id="rId22"/>
    <p:sldId id="482" r:id="rId23"/>
    <p:sldId id="483" r:id="rId24"/>
    <p:sldId id="484" r:id="rId25"/>
    <p:sldId id="485" r:id="rId26"/>
    <p:sldId id="486" r:id="rId27"/>
    <p:sldId id="487" r:id="rId28"/>
    <p:sldId id="488" r:id="rId29"/>
    <p:sldId id="497" r:id="rId30"/>
    <p:sldId id="475" r:id="rId31"/>
    <p:sldId id="489" r:id="rId32"/>
    <p:sldId id="490" r:id="rId33"/>
    <p:sldId id="493" r:id="rId34"/>
    <p:sldId id="491" r:id="rId35"/>
    <p:sldId id="492" r:id="rId36"/>
    <p:sldId id="494" r:id="rId37"/>
    <p:sldId id="472" r:id="rId38"/>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Willi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AE9E"/>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6215" autoAdjust="0"/>
  </p:normalViewPr>
  <p:slideViewPr>
    <p:cSldViewPr>
      <p:cViewPr>
        <p:scale>
          <a:sx n="80" d="100"/>
          <a:sy n="80" d="100"/>
        </p:scale>
        <p:origin x="-166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phe.gov.uk\porton\SharedData\FWE\caroline.willis\Caroline\Caroline\APHA\Port%20Health%20Numbers%20Query%202015-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pieChart>
        <c:varyColors val="1"/>
        <c:ser>
          <c:idx val="0"/>
          <c:order val="0"/>
          <c:dLbls>
            <c:delete val="1"/>
          </c:dLbls>
          <c:cat>
            <c:strRef>
              <c:f>Sheet3!$A$18:$A$21</c:f>
              <c:strCache>
                <c:ptCount val="4"/>
                <c:pt idx="0">
                  <c:v>Water</c:v>
                </c:pt>
                <c:pt idx="1">
                  <c:v>POAO</c:v>
                </c:pt>
                <c:pt idx="2">
                  <c:v>Non-POAO</c:v>
                </c:pt>
                <c:pt idx="3">
                  <c:v>Food - not specified</c:v>
                </c:pt>
              </c:strCache>
            </c:strRef>
          </c:cat>
          <c:val>
            <c:numRef>
              <c:f>Sheet3!$B$18:$B$21</c:f>
              <c:numCache>
                <c:formatCode>General</c:formatCode>
                <c:ptCount val="4"/>
                <c:pt idx="0">
                  <c:v>2883</c:v>
                </c:pt>
                <c:pt idx="1">
                  <c:v>745</c:v>
                </c:pt>
                <c:pt idx="2">
                  <c:v>613</c:v>
                </c:pt>
                <c:pt idx="3">
                  <c:v>586</c:v>
                </c:pt>
              </c:numCache>
            </c:numRef>
          </c:val>
        </c:ser>
        <c:dLbls>
          <c:showCatName val="1"/>
          <c:showPercent val="1"/>
        </c:dLbls>
        <c:firstSliceAng val="0"/>
      </c:pieChart>
    </c:plotArea>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atin typeface="Arial" pitchFamily="34" charset="0"/>
                <a:ea typeface="ヒラギノ角ゴ Pro W3"/>
                <a:cs typeface="ヒラギノ角ゴ Pro W3"/>
              </a:defRPr>
            </a:lvl1pPr>
          </a:lstStyle>
          <a:p>
            <a:pPr>
              <a:defRPr/>
            </a:pPr>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atin typeface="Arial" pitchFamily="34" charset="0"/>
                <a:ea typeface="ヒラギノ角ゴ Pro W3"/>
                <a:cs typeface="ヒラギノ角ゴ Pro W3"/>
              </a:defRPr>
            </a:lvl1pPr>
          </a:lstStyle>
          <a:p>
            <a:pPr>
              <a:defRPr/>
            </a:pPr>
            <a:fld id="{347B1534-0823-4E31-84EF-E9B0E0CB6E78}" type="datetimeFigureOut">
              <a:rPr lang="en-GB"/>
              <a:pPr>
                <a:defRPr/>
              </a:pPr>
              <a:t>01/12/2016</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atin typeface="Arial" pitchFamily="34" charset="0"/>
                <a:ea typeface="ヒラギノ角ゴ Pro W3"/>
                <a:cs typeface="ヒラギノ角ゴ Pro W3"/>
              </a:defRPr>
            </a:lvl1pPr>
          </a:lstStyle>
          <a:p>
            <a:pPr>
              <a:defRPr/>
            </a:pPr>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atin typeface="Arial" pitchFamily="34" charset="0"/>
                <a:ea typeface="ヒラギノ角ゴ Pro W3"/>
                <a:cs typeface="ヒラギノ角ゴ Pro W3"/>
              </a:defRPr>
            </a:lvl1pPr>
          </a:lstStyle>
          <a:p>
            <a:pPr>
              <a:defRPr/>
            </a:pPr>
            <a:fld id="{345C35FF-8780-4F06-8D12-AFFC3C69CDA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C4C4EE0-56FB-4360-B7AF-8EEF0848E2A7}" type="datetimeFigureOut">
              <a:rPr lang="en-US"/>
              <a:pPr>
                <a:defRPr/>
              </a:pPr>
              <a:t>12/1/2016</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4CAA17B-D55D-40EF-B226-602844E8B1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3615274B-D696-4E4B-9B78-93B04F2E53FB}"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57625" y="9444038"/>
            <a:ext cx="2951163" cy="496887"/>
          </a:xfrm>
          <a:prstGeom prst="rect">
            <a:avLst/>
          </a:prstGeom>
          <a:noFill/>
          <a:ln w="9525">
            <a:noFill/>
            <a:miter lim="800000"/>
            <a:headEnd/>
            <a:tailEnd/>
          </a:ln>
        </p:spPr>
        <p:txBody>
          <a:bodyPr lIns="91431" tIns="45716" rIns="91431" bIns="45716" anchor="b"/>
          <a:lstStyle/>
          <a:p>
            <a:pPr algn="r"/>
            <a:fld id="{6ED0B68B-FC8E-4C68-A43C-BCB35BE9753D}" type="slidenum">
              <a:rPr lang="en-GB" altLang="en-US" sz="1200">
                <a:latin typeface="Times New Roman" pitchFamily="18" charset="0"/>
              </a:rPr>
              <a:pPr algn="r"/>
              <a:t>3</a:t>
            </a:fld>
            <a:endParaRPr lang="en-GB" altLang="en-US" sz="1200">
              <a:latin typeface="Times New Roman" pitchFamily="18" charset="0"/>
            </a:endParaRPr>
          </a:p>
        </p:txBody>
      </p:sp>
      <p:sp>
        <p:nvSpPr>
          <p:cNvPr id="17410" name="Slide Image Placeholder 1"/>
          <p:cNvSpPr>
            <a:spLocks noGrp="1" noRot="1" noChangeAspect="1" noTextEdit="1"/>
          </p:cNvSpPr>
          <p:nvPr>
            <p:ph type="sldImg"/>
          </p:nvPr>
        </p:nvSpPr>
        <p:spPr bwMode="auto">
          <a:xfrm>
            <a:off x="920750" y="747713"/>
            <a:ext cx="4968875" cy="3727450"/>
          </a:xfrm>
          <a:noFill/>
          <a:ln>
            <a:solidFill>
              <a:srgbClr val="000000"/>
            </a:solidFill>
            <a:miter lim="800000"/>
            <a:headEnd/>
            <a:tailEnd/>
          </a:ln>
        </p:spPr>
      </p:sp>
      <p:sp>
        <p:nvSpPr>
          <p:cNvPr id="17411" name="Notes Placeholder 2"/>
          <p:cNvSpPr>
            <a:spLocks noGrp="1"/>
          </p:cNvSpPr>
          <p:nvPr>
            <p:ph type="body" idx="1"/>
          </p:nvPr>
        </p:nvSpPr>
        <p:spPr bwMode="auto">
          <a:xfrm>
            <a:off x="906463" y="4721225"/>
            <a:ext cx="4995862" cy="4471988"/>
          </a:xfrm>
          <a:noFill/>
        </p:spPr>
        <p:txBody>
          <a:bodyPr wrap="square" lIns="92232" tIns="46117" rIns="92232" bIns="46117" numCol="1" anchor="t" anchorCtr="0" compatLnSpc="1">
            <a:prstTxWarp prst="textNoShape">
              <a:avLst/>
            </a:prstTxWarp>
          </a:bodyPr>
          <a:lstStyle/>
          <a:p>
            <a:endParaRPr lang="en-GB" altLang="en-US" smtClean="0">
              <a:ea typeface="ヒラギノ角ゴ Pro W3"/>
              <a:cs typeface="ヒラギノ角ゴ Pro W3"/>
            </a:endParaRPr>
          </a:p>
        </p:txBody>
      </p:sp>
      <p:sp>
        <p:nvSpPr>
          <p:cNvPr id="17412" name="Slide Number Placeholder 3"/>
          <p:cNvSpPr txBox="1">
            <a:spLocks noGrp="1"/>
          </p:cNvSpPr>
          <p:nvPr/>
        </p:nvSpPr>
        <p:spPr bwMode="auto">
          <a:xfrm>
            <a:off x="3859213" y="9444038"/>
            <a:ext cx="2949575" cy="496887"/>
          </a:xfrm>
          <a:prstGeom prst="rect">
            <a:avLst/>
          </a:prstGeom>
          <a:noFill/>
          <a:ln w="9525">
            <a:noFill/>
            <a:miter lim="800000"/>
            <a:headEnd/>
            <a:tailEnd/>
          </a:ln>
        </p:spPr>
        <p:txBody>
          <a:bodyPr lIns="92232" tIns="46117" rIns="92232" bIns="46117" anchor="b"/>
          <a:lstStyle/>
          <a:p>
            <a:pPr algn="r" defTabSz="920750"/>
            <a:fld id="{62EAAC0E-99AD-408F-BF66-7B942E22B6E8}" type="slidenum">
              <a:rPr lang="en-GB" altLang="en-US" sz="1200">
                <a:latin typeface="Times New Roman" pitchFamily="18" charset="0"/>
              </a:rPr>
              <a:pPr algn="r" defTabSz="920750"/>
              <a:t>3</a:t>
            </a:fld>
            <a:endParaRPr lang="en-GB"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a:noFill/>
          </a:ln>
          <a:extLst>
            <a:ext uri="{91240B29-F687-4F45-9708-019B960494DF}"/>
          </a:extLst>
        </p:spPr>
        <p:txBody>
          <a:bodyPr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defRPr/>
            </a:pPr>
            <a:endParaRPr lang="en-US" altLang="en-US" sz="1800" smtClean="0">
              <a:solidFill>
                <a:srgbClr val="FFFFFF"/>
              </a:solidFill>
            </a:endParaRPr>
          </a:p>
        </p:txBody>
      </p:sp>
      <p:pic>
        <p:nvPicPr>
          <p:cNvPr id="6"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a:t>  </a:t>
            </a:r>
            <a:fld id="{287E8536-799F-4D88-BB22-3292B448B7BE}" type="slidenum">
              <a:rPr lang="en-US"/>
              <a:pPr>
                <a:defRPr/>
              </a:pPr>
              <a:t>‹#›</a:t>
            </a:fld>
            <a:endParaRPr lang="en-US"/>
          </a:p>
        </p:txBody>
      </p:sp>
      <p:sp>
        <p:nvSpPr>
          <p:cNvPr id="6"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r>
              <a:rPr lang="en-US"/>
              <a:t>Presentation title - edit in Header and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a:t>  </a:t>
            </a:r>
            <a:fld id="{01F7278B-E423-4869-A7D3-4381CF19BDA4}" type="slidenum">
              <a:rPr lang="en-US"/>
              <a:pPr>
                <a:defRPr/>
              </a:pPr>
              <a:t>‹#›</a:t>
            </a:fld>
            <a:endParaRPr lang="en-US"/>
          </a:p>
        </p:txBody>
      </p:sp>
      <p:sp>
        <p:nvSpPr>
          <p:cNvPr id="6"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r>
              <a:rPr lang="en-US"/>
              <a:t>Presentation title - edit in Header and Footer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a:t>  </a:t>
            </a:r>
            <a:fld id="{7AB737E4-65E7-4A50-B44B-DA3EE01DC5E1}"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r>
              <a:rPr lang="en-US"/>
              <a:t>Presentation title - edit in Header and Footer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a:t>  </a:t>
            </a:r>
            <a:fld id="{301F93BB-3450-44B2-96E1-61BA702C6DE7}"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r>
              <a:rPr lang="en-US"/>
              <a:t>Presentation title - edit in Header and Footer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a:t>  </a:t>
            </a:r>
            <a:fld id="{688CE40B-86AB-48E6-B800-2BA9A074F782}" type="slidenum">
              <a:rPr lang="en-US"/>
              <a:pPr>
                <a:defRPr/>
              </a:pPr>
              <a:t>‹#›</a:t>
            </a:fld>
            <a:endParaRPr lang="en-US"/>
          </a:p>
        </p:txBody>
      </p:sp>
      <p:sp>
        <p:nvSpPr>
          <p:cNvPr id="6"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r>
              <a:rPr lang="en-US"/>
              <a:t>Presentation title - edit in Header and Footer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a:t>  </a:t>
            </a:r>
            <a:fld id="{3E49B816-6513-48FA-99A8-9C1F587CC613}" type="slidenum">
              <a:rPr lang="en-US"/>
              <a:pPr>
                <a:defRPr/>
              </a:pPr>
              <a:t>‹#›</a:t>
            </a:fld>
            <a:endParaRPr lang="en-US"/>
          </a:p>
        </p:txBody>
      </p:sp>
      <p:sp>
        <p:nvSpPr>
          <p:cNvPr id="7"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r>
              <a:rPr lang="en-US"/>
              <a:t>Presentation title - edit in Header and Footer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a:t>  </a:t>
            </a:r>
            <a:fld id="{B2ABDEE4-2437-428D-B69A-6AD070F2E27F}" type="slidenum">
              <a:rPr lang="en-US"/>
              <a:pPr>
                <a:defRPr/>
              </a:pPr>
              <a:t>‹#›</a:t>
            </a:fld>
            <a:endParaRPr lang="en-US"/>
          </a:p>
        </p:txBody>
      </p:sp>
      <p:sp>
        <p:nvSpPr>
          <p:cNvPr id="8" name="Footer Placeholder 5"/>
          <p:cNvSpPr>
            <a:spLocks noGrp="1"/>
          </p:cNvSpPr>
          <p:nvPr>
            <p:ph type="ftr" sz="quarter" idx="11"/>
          </p:nvPr>
        </p:nvSpPr>
        <p:spPr/>
        <p:txBody>
          <a:bodyPr/>
          <a:lstStyle>
            <a:lvl1pPr algn="l">
              <a:defRPr sz="1200" baseline="0">
                <a:solidFill>
                  <a:schemeClr val="bg1"/>
                </a:solidFill>
                <a:latin typeface="+mn-lt"/>
              </a:defRPr>
            </a:lvl1pPr>
          </a:lstStyle>
          <a:p>
            <a:pPr>
              <a:defRPr/>
            </a:pPr>
            <a:r>
              <a:rPr lang="en-US"/>
              <a:t>Presentation title - edit in Header and Footer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a:t>  </a:t>
            </a:r>
            <a:fld id="{EFCC855E-63D6-4633-8973-9629BD87BE6D}" type="slidenum">
              <a:rPr lang="en-US"/>
              <a:pPr>
                <a:defRPr/>
              </a:pPr>
              <a:t>‹#›</a:t>
            </a:fld>
            <a:endParaRPr lang="en-US"/>
          </a:p>
        </p:txBody>
      </p:sp>
      <p:sp>
        <p:nvSpPr>
          <p:cNvPr id="4" name="Footer Placeholder 5"/>
          <p:cNvSpPr>
            <a:spLocks noGrp="1"/>
          </p:cNvSpPr>
          <p:nvPr>
            <p:ph type="ftr" sz="quarter" idx="15"/>
          </p:nvPr>
        </p:nvSpPr>
        <p:spPr/>
        <p:txBody>
          <a:bodyPr/>
          <a:lstStyle>
            <a:lvl1pPr>
              <a:defRPr/>
            </a:lvl1pPr>
          </a:lstStyle>
          <a:p>
            <a:pPr>
              <a:defRPr/>
            </a:pPr>
            <a:r>
              <a:rPr lang="en-US"/>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8"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latin typeface="+mn-lt"/>
                <a:ea typeface="+mn-ea"/>
                <a:cs typeface="+mn-cs"/>
              </a:defRPr>
            </a:lvl1pPr>
          </a:lstStyle>
          <a:p>
            <a:pPr>
              <a:defRPr/>
            </a:pPr>
            <a:r>
              <a:rPr lang="en-US"/>
              <a:t>  </a:t>
            </a:r>
            <a:fld id="{B55EC53C-1835-4FDF-BF5D-1E7BBB372814}" type="slidenum">
              <a:rPr lang="en-US"/>
              <a:pPr>
                <a:defRPr/>
              </a:pPr>
              <a:t>‹#›</a:t>
            </a:fld>
            <a:endParaRPr lang="en-US"/>
          </a:p>
        </p:txBody>
      </p:sp>
      <p:sp>
        <p:nvSpPr>
          <p:cNvPr id="9" name="Footer Placeholder 5"/>
          <p:cNvSpPr>
            <a:spLocks noGrp="1"/>
          </p:cNvSpPr>
          <p:nvPr>
            <p:ph type="ftr" sz="quarter" idx="3"/>
          </p:nvPr>
        </p:nvSpPr>
        <p:spPr>
          <a:xfrm>
            <a:off x="900113" y="6308725"/>
            <a:ext cx="8064500"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mn-lt"/>
                <a:ea typeface="+mn-ea"/>
                <a:cs typeface="+mn-cs"/>
              </a:defRPr>
            </a:lvl1pPr>
          </a:lstStyle>
          <a:p>
            <a:pPr>
              <a:defRPr/>
            </a:pPr>
            <a:r>
              <a:rPr lang="en-US"/>
              <a:t>Presentation title - edit in Header and Footer</a:t>
            </a:r>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63" r:id="rId9"/>
  </p:sldLayoutIdLst>
  <p:hf hdr="0" dt="0"/>
  <p:txStyles>
    <p:titleStyle>
      <a:lvl1pPr algn="l" rtl="0" eaLnBrk="0" fontAlgn="base" hangingPunct="0">
        <a:spcBef>
          <a:spcPct val="0"/>
        </a:spcBef>
        <a:spcAft>
          <a:spcPct val="0"/>
        </a:spcAft>
        <a:defRPr sz="4000" kern="1200" spc="-150">
          <a:solidFill>
            <a:srgbClr val="00AE9E"/>
          </a:solidFill>
          <a:latin typeface="Arial" pitchFamily="34" charset="0"/>
          <a:ea typeface="+mj-ea"/>
          <a:cs typeface="+mj-cs"/>
        </a:defRPr>
      </a:lvl1pPr>
      <a:lvl2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charset="0"/>
        <a:defRPr kern="1200">
          <a:solidFill>
            <a:srgbClr val="00AE9E"/>
          </a:solidFill>
          <a:latin typeface="+mn-lt"/>
          <a:ea typeface="+mn-ea"/>
          <a:cs typeface="+mn-cs"/>
        </a:defRPr>
      </a:lvl1pPr>
      <a:lvl2pPr marL="354013" indent="-176213" algn="l" rtl="0" eaLnBrk="0" fontAlgn="base" hangingPunct="0">
        <a:spcBef>
          <a:spcPts val="600"/>
        </a:spcBef>
        <a:spcAft>
          <a:spcPct val="0"/>
        </a:spcAft>
        <a:defRPr kern="1200">
          <a:solidFill>
            <a:schemeClr val="tx1"/>
          </a:solidFill>
          <a:latin typeface="+mn-lt"/>
          <a:ea typeface="+mn-ea"/>
          <a:cs typeface="+mn-cs"/>
        </a:defRPr>
      </a:lvl2pPr>
      <a:lvl3pPr marL="215900" indent="-215900" algn="l" rtl="0" eaLnBrk="0" fontAlgn="base" hangingPunct="0">
        <a:spcBef>
          <a:spcPts val="600"/>
        </a:spcBef>
        <a:spcAft>
          <a:spcPct val="0"/>
        </a:spcAft>
        <a:buFont typeface="Arial" charset="0"/>
        <a:buChar char="•"/>
        <a:defRPr kern="1200">
          <a:solidFill>
            <a:schemeClr val="tx1"/>
          </a:solidFill>
          <a:latin typeface="+mn-lt"/>
          <a:ea typeface="+mn-ea"/>
          <a:cs typeface="+mn-cs"/>
        </a:defRPr>
      </a:lvl3pPr>
      <a:lvl4pPr marL="625475" indent="-190500" algn="l" rtl="0" eaLnBrk="0" fontAlgn="base" hangingPunct="0">
        <a:spcBef>
          <a:spcPts val="600"/>
        </a:spcBef>
        <a:spcAft>
          <a:spcPct val="0"/>
        </a:spcAft>
        <a:buFont typeface="Arial" charset="0"/>
        <a:buChar char="•"/>
        <a:defRPr sz="1600" kern="1200">
          <a:solidFill>
            <a:schemeClr val="tx1"/>
          </a:solidFill>
          <a:latin typeface="+mn-lt"/>
          <a:ea typeface="+mn-ea"/>
          <a:cs typeface="+mn-cs"/>
        </a:defRPr>
      </a:lvl4pPr>
      <a:lvl5pPr marL="1073150" indent="-1778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2133600"/>
            <a:ext cx="7634288" cy="4032250"/>
          </a:xfrm>
        </p:spPr>
        <p:txBody>
          <a:bodyPr/>
          <a:lstStyle/>
          <a:p>
            <a:pPr>
              <a:defRPr/>
            </a:pPr>
            <a:r>
              <a:rPr lang="en-GB" sz="4800" dirty="0" smtClean="0"/>
              <a:t>Port Health Work by </a:t>
            </a:r>
            <a:r>
              <a:rPr lang="en-GB" sz="4800" dirty="0"/>
              <a:t>the </a:t>
            </a:r>
            <a:r>
              <a:rPr lang="en-GB" sz="4800" dirty="0" smtClean="0"/>
              <a:t>PHE Food, Water and Environmental Microbiology Services</a:t>
            </a:r>
            <a:r>
              <a:rPr lang="en-GB" sz="4800" dirty="0"/>
              <a:t> </a:t>
            </a:r>
            <a:r>
              <a:rPr lang="en-GB" sz="4800" dirty="0" smtClean="0"/>
              <a:t/>
            </a:r>
            <a:br>
              <a:rPr lang="en-GB" sz="4800" dirty="0" smtClean="0"/>
            </a:br>
            <a:r>
              <a:rPr lang="en-GB" sz="3600" dirty="0" smtClean="0"/>
              <a:t/>
            </a:r>
            <a:br>
              <a:rPr lang="en-GB" sz="3600" dirty="0" smtClean="0"/>
            </a:br>
            <a:r>
              <a:rPr lang="en-GB" sz="3600" dirty="0" smtClean="0"/>
              <a:t>Jim McLauchlin                </a:t>
            </a:r>
            <a:r>
              <a:rPr lang="en-GB" sz="2400" dirty="0" smtClean="0"/>
              <a:t>30</a:t>
            </a:r>
            <a:r>
              <a:rPr lang="en-GB" sz="2400" baseline="30000" dirty="0" smtClean="0"/>
              <a:t>th</a:t>
            </a:r>
            <a:r>
              <a:rPr lang="en-GB" sz="2400" dirty="0" smtClean="0"/>
              <a:t> November 2016</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  </a:t>
            </a:r>
            <a:fld id="{91FB1702-6D3C-4DFE-AE35-E7714223F7BE}" type="slidenum">
              <a:rPr lang="en-US" smtClean="0"/>
              <a:pPr>
                <a:defRPr/>
              </a:pPr>
              <a:t>10</a:t>
            </a:fld>
            <a:endParaRPr lang="en-US"/>
          </a:p>
        </p:txBody>
      </p:sp>
      <p:sp>
        <p:nvSpPr>
          <p:cNvPr id="3" name="Rectangle 2"/>
          <p:cNvSpPr/>
          <p:nvPr/>
        </p:nvSpPr>
        <p:spPr>
          <a:xfrm>
            <a:off x="2411413" y="276225"/>
            <a:ext cx="6481762" cy="1138238"/>
          </a:xfrm>
          <a:prstGeom prst="rect">
            <a:avLst/>
          </a:prstGeom>
        </p:spPr>
        <p:txBody>
          <a:bodyPr>
            <a:spAutoFit/>
          </a:bodyPr>
          <a:lstStyle/>
          <a:p>
            <a:pPr>
              <a:defRPr/>
            </a:pPr>
            <a:r>
              <a:rPr lang="en-GB" sz="3600" b="1" spc="-150" dirty="0">
                <a:solidFill>
                  <a:srgbClr val="00AE9E"/>
                </a:solidFill>
                <a:latin typeface="Arial" pitchFamily="34" charset="0"/>
                <a:cs typeface="+mn-cs"/>
              </a:rPr>
              <a:t>FW&amp;E Reconfiguration </a:t>
            </a:r>
            <a:r>
              <a:rPr lang="en-GB" sz="3200" b="1" spc="-150" dirty="0">
                <a:solidFill>
                  <a:srgbClr val="00AE9E"/>
                </a:solidFill>
                <a:latin typeface="Arial" pitchFamily="34" charset="0"/>
                <a:cs typeface="+mn-cs"/>
              </a:rPr>
              <a:t/>
            </a:r>
            <a:br>
              <a:rPr lang="en-GB" sz="3200" b="1" spc="-150" dirty="0">
                <a:solidFill>
                  <a:srgbClr val="00AE9E"/>
                </a:solidFill>
                <a:latin typeface="Arial" pitchFamily="34" charset="0"/>
                <a:cs typeface="+mn-cs"/>
              </a:rPr>
            </a:br>
            <a:endParaRPr lang="en-GB" sz="3200" b="1" dirty="0">
              <a:solidFill>
                <a:schemeClr val="bg2"/>
              </a:solidFill>
              <a:latin typeface="Arial" pitchFamily="34" charset="0"/>
              <a:ea typeface="ヒラギノ角ゴ Pro W3" pitchFamily="2" charset="-128"/>
              <a:cs typeface="+mn-cs"/>
            </a:endParaRPr>
          </a:p>
        </p:txBody>
      </p:sp>
      <p:pic>
        <p:nvPicPr>
          <p:cNvPr id="24579" name="Picture 2"/>
          <p:cNvPicPr>
            <a:picLocks noChangeAspect="1" noChangeArrowheads="1"/>
          </p:cNvPicPr>
          <p:nvPr/>
        </p:nvPicPr>
        <p:blipFill>
          <a:blip r:embed="rId2"/>
          <a:srcRect/>
          <a:stretch>
            <a:fillRect/>
          </a:stretch>
        </p:blipFill>
        <p:spPr bwMode="auto">
          <a:xfrm>
            <a:off x="539750" y="1284288"/>
            <a:ext cx="7488238" cy="4646612"/>
          </a:xfrm>
          <a:prstGeom prst="rect">
            <a:avLst/>
          </a:prstGeom>
          <a:noFill/>
          <a:ln w="9525">
            <a:noFill/>
            <a:miter lim="800000"/>
            <a:headEnd/>
            <a:tailEnd/>
          </a:ln>
        </p:spPr>
      </p:pic>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476250"/>
            <a:ext cx="4679950" cy="649288"/>
          </a:xfrm>
        </p:spPr>
        <p:txBody>
          <a:bodyPr/>
          <a:lstStyle/>
          <a:p>
            <a:pPr>
              <a:defRPr/>
            </a:pPr>
            <a:r>
              <a:rPr lang="en-GB" dirty="0" smtClean="0"/>
              <a:t>Key messages</a:t>
            </a:r>
            <a:endParaRPr lang="en-GB" dirty="0"/>
          </a:p>
        </p:txBody>
      </p:sp>
      <p:sp>
        <p:nvSpPr>
          <p:cNvPr id="25602" name="Content Placeholder 2"/>
          <p:cNvSpPr>
            <a:spLocks noGrp="1"/>
          </p:cNvSpPr>
          <p:nvPr>
            <p:ph idx="1"/>
          </p:nvPr>
        </p:nvSpPr>
        <p:spPr>
          <a:xfrm>
            <a:off x="395288" y="1557338"/>
            <a:ext cx="8027987" cy="4824412"/>
          </a:xfrm>
        </p:spPr>
        <p:txBody>
          <a:bodyPr/>
          <a:lstStyle/>
          <a:p>
            <a:r>
              <a:rPr lang="en-GB" altLang="en-US" sz="2400" smtClean="0"/>
              <a:t>PHE is fully committed to delivering a high quality FW&amp;E Microbiology Service to Local Authorities, Port Health Authorities and to other parts of PHE</a:t>
            </a:r>
          </a:p>
          <a:p>
            <a:r>
              <a:rPr lang="en-GB" altLang="en-US" sz="2400" smtClean="0"/>
              <a:t>The professionalism and the expertise of the PHE staff in Preston and Birmingham has never been questioned</a:t>
            </a:r>
          </a:p>
          <a:p>
            <a:r>
              <a:rPr lang="en-GB" altLang="en-US" sz="2400" smtClean="0"/>
              <a:t> PHE will work with public sector stakeholders to ensure a smooth transition to new agreed working arrangements</a:t>
            </a:r>
          </a:p>
          <a:p>
            <a:pPr>
              <a:buFont typeface="Arial" charset="0"/>
              <a:buChar char="•"/>
            </a:pPr>
            <a:r>
              <a:rPr lang="en-GB" altLang="en-US" sz="2400" smtClean="0"/>
              <a:t>Development of microbiology services delivered from  three laboratory sites</a:t>
            </a:r>
          </a:p>
          <a:p>
            <a:pPr>
              <a:buFont typeface="Arial" charset="0"/>
              <a:buChar char="•"/>
            </a:pPr>
            <a:r>
              <a:rPr lang="en-GB" altLang="en-US" sz="2400" smtClean="0"/>
              <a:t>Reinvestment in staff and facilities</a:t>
            </a:r>
          </a:p>
          <a:p>
            <a:pPr>
              <a:buFont typeface="Arial" charset="0"/>
              <a:buChar char="•"/>
            </a:pPr>
            <a:endParaRPr lang="en-GB" altLang="en-US" sz="2400" smtClean="0"/>
          </a:p>
          <a:p>
            <a:endParaRPr lang="en-GB" altLang="en-US" sz="2400" smtClean="0"/>
          </a:p>
          <a:p>
            <a:r>
              <a:rPr lang="en-GB" altLang="en-US" smtClean="0"/>
              <a:t> </a:t>
            </a:r>
          </a:p>
        </p:txBody>
      </p:sp>
      <p:sp>
        <p:nvSpPr>
          <p:cNvPr id="4" name="Slide Number Placeholder 3"/>
          <p:cNvSpPr>
            <a:spLocks noGrp="1"/>
          </p:cNvSpPr>
          <p:nvPr>
            <p:ph type="sldNum" sz="quarter" idx="10"/>
          </p:nvPr>
        </p:nvSpPr>
        <p:spPr/>
        <p:txBody>
          <a:bodyPr/>
          <a:lstStyle/>
          <a:p>
            <a:pPr>
              <a:defRPr/>
            </a:pPr>
            <a:r>
              <a:rPr lang="en-US" smtClean="0"/>
              <a:t>  </a:t>
            </a:r>
            <a:fld id="{DC736A90-10A0-401C-809C-0F13252627CA}"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en-US" smtClean="0"/>
              <a:t>  </a:t>
            </a:r>
            <a:fld id="{ECC64E67-0520-4041-B8A7-5B70F0574361}" type="slidenum">
              <a:rPr lang="en-US" smtClean="0"/>
              <a:pPr>
                <a:defRPr/>
              </a:pPr>
              <a:t>12</a:t>
            </a:fld>
            <a:endParaRPr lang="en-US"/>
          </a:p>
        </p:txBody>
      </p:sp>
      <p:sp>
        <p:nvSpPr>
          <p:cNvPr id="2" name="Title 1"/>
          <p:cNvSpPr>
            <a:spLocks noGrp="1"/>
          </p:cNvSpPr>
          <p:nvPr>
            <p:ph type="title"/>
          </p:nvPr>
        </p:nvSpPr>
        <p:spPr>
          <a:xfrm>
            <a:off x="1979613" y="333375"/>
            <a:ext cx="8027987" cy="647700"/>
          </a:xfrm>
        </p:spPr>
        <p:txBody>
          <a:bodyPr>
            <a:normAutofit fontScale="90000"/>
          </a:bodyPr>
          <a:lstStyle/>
          <a:p>
            <a:pPr>
              <a:defRPr/>
            </a:pPr>
            <a:r>
              <a:rPr lang="en-GB" dirty="0" smtClean="0"/>
              <a:t>Infrastructure: increased laboratory </a:t>
            </a:r>
            <a:br>
              <a:rPr lang="en-GB" dirty="0" smtClean="0"/>
            </a:br>
            <a:r>
              <a:rPr lang="en-GB" dirty="0" smtClean="0"/>
              <a:t>space at York and London</a:t>
            </a:r>
            <a:endParaRPr lang="en-GB" dirty="0"/>
          </a:p>
        </p:txBody>
      </p:sp>
      <p:pic>
        <p:nvPicPr>
          <p:cNvPr id="26627" name="Picture 4" descr="C:\Users\Jim.McLauchlin\AppData\Local\Microsoft\Windows\Temporary Internet Files\Content.Outlook\IJJXZTW1\Large Lab 1.JPG"/>
          <p:cNvPicPr>
            <a:picLocks noChangeAspect="1" noChangeArrowheads="1"/>
          </p:cNvPicPr>
          <p:nvPr/>
        </p:nvPicPr>
        <p:blipFill>
          <a:blip r:embed="rId2"/>
          <a:srcRect/>
          <a:stretch>
            <a:fillRect/>
          </a:stretch>
        </p:blipFill>
        <p:spPr bwMode="auto">
          <a:xfrm>
            <a:off x="131763" y="1844675"/>
            <a:ext cx="5632450" cy="4205288"/>
          </a:xfrm>
          <a:prstGeom prst="rect">
            <a:avLst/>
          </a:prstGeom>
          <a:noFill/>
          <a:ln w="9525">
            <a:noFill/>
            <a:miter lim="800000"/>
            <a:headEnd/>
            <a:tailEnd/>
          </a:ln>
        </p:spPr>
      </p:pic>
      <p:pic>
        <p:nvPicPr>
          <p:cNvPr id="26628" name="Picture 3" descr="C:\Users\Jim.McLauchlin\AppData\Local\Microsoft\Windows\Temporary Internet Files\Content.Outlook\IJJXZTW1\PCR 10 (2).JPG"/>
          <p:cNvPicPr>
            <a:picLocks noChangeAspect="1" noChangeArrowheads="1"/>
          </p:cNvPicPr>
          <p:nvPr/>
        </p:nvPicPr>
        <p:blipFill>
          <a:blip r:embed="rId3"/>
          <a:srcRect/>
          <a:stretch>
            <a:fillRect/>
          </a:stretch>
        </p:blipFill>
        <p:spPr bwMode="auto">
          <a:xfrm>
            <a:off x="4284663" y="3195638"/>
            <a:ext cx="4787900" cy="3575050"/>
          </a:xfrm>
          <a:prstGeom prst="rect">
            <a:avLst/>
          </a:prstGeom>
          <a:noFill/>
          <a:ln w="9525">
            <a:noFill/>
            <a:miter lim="800000"/>
            <a:headEnd/>
            <a:tailEnd/>
          </a:ln>
        </p:spPr>
      </p:pic>
      <p:sp>
        <p:nvSpPr>
          <p:cNvPr id="8" name="Footer Placeholder 4"/>
          <p:cNvSpPr>
            <a:spLocks noGrp="1"/>
          </p:cNvSpPr>
          <p:nvPr>
            <p:ph type="ftr" sz="quarter" idx="11"/>
          </p:nvPr>
        </p:nvSpPr>
        <p:spPr/>
        <p:txBody>
          <a:bodyPr/>
          <a:lstStyle/>
          <a:p>
            <a:pPr>
              <a:defRPr/>
            </a:pPr>
            <a:r>
              <a:rPr lang="en-US" dirty="0" smtClean="0"/>
              <a:t>FW&amp;E Reconfiguration: </a:t>
            </a:r>
            <a:r>
              <a:rPr lang="en-US" dirty="0"/>
              <a:t>FHFG September</a:t>
            </a:r>
          </a:p>
        </p:txBody>
      </p:sp>
      <p:pic>
        <p:nvPicPr>
          <p:cNvPr id="26630" name="Picture 7" descr="C:\Users\Jim.McLauchlin\AppData\Local\Microsoft\Windows\Temporary Internet Files\Content.Outlook\7KGL96W8\IMG_9373.JPG"/>
          <p:cNvPicPr>
            <a:picLocks noChangeAspect="1" noChangeArrowheads="1"/>
          </p:cNvPicPr>
          <p:nvPr/>
        </p:nvPicPr>
        <p:blipFill>
          <a:blip r:embed="rId4"/>
          <a:srcRect/>
          <a:stretch>
            <a:fillRect/>
          </a:stretch>
        </p:blipFill>
        <p:spPr bwMode="auto">
          <a:xfrm>
            <a:off x="5580063" y="1557338"/>
            <a:ext cx="3492500" cy="261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989138"/>
            <a:ext cx="8027987" cy="2663825"/>
          </a:xfrm>
        </p:spPr>
        <p:txBody>
          <a:bodyPr>
            <a:noAutofit/>
          </a:bodyPr>
          <a:lstStyle/>
          <a:p>
            <a:pPr>
              <a:defRPr/>
            </a:pPr>
            <a:r>
              <a:rPr lang="en-GB" sz="6600" dirty="0" smtClean="0"/>
              <a:t>FW&amp;E working with Port Health Authorities</a:t>
            </a:r>
            <a:endParaRPr lang="en-GB" sz="6600" dirty="0"/>
          </a:p>
        </p:txBody>
      </p:sp>
      <p:sp>
        <p:nvSpPr>
          <p:cNvPr id="4" name="Slide Number Placeholder 3"/>
          <p:cNvSpPr>
            <a:spLocks noGrp="1"/>
          </p:cNvSpPr>
          <p:nvPr>
            <p:ph type="sldNum" sz="quarter" idx="10"/>
          </p:nvPr>
        </p:nvSpPr>
        <p:spPr/>
        <p:txBody>
          <a:bodyPr/>
          <a:lstStyle/>
          <a:p>
            <a:pPr>
              <a:defRPr/>
            </a:pPr>
            <a:r>
              <a:rPr lang="en-US" smtClean="0"/>
              <a:t>  </a:t>
            </a:r>
            <a:fld id="{856B4C0D-38BF-457F-B844-8BF77D4EDA5B}" type="slidenum">
              <a:rPr lang="en-US" smtClean="0"/>
              <a:pPr>
                <a:defRPr/>
              </a:pPr>
              <a:t>13</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842125" cy="1189038"/>
          </a:xfrm>
        </p:spPr>
        <p:txBody>
          <a:bodyPr/>
          <a:lstStyle/>
          <a:p>
            <a:pPr>
              <a:defRPr/>
            </a:pPr>
            <a:r>
              <a:rPr lang="en-GB" dirty="0" smtClean="0"/>
              <a:t>PHA workload by PHE 2015-16</a:t>
            </a:r>
            <a:endParaRPr lang="en-GB" dirty="0"/>
          </a:p>
        </p:txBody>
      </p:sp>
      <p:sp>
        <p:nvSpPr>
          <p:cNvPr id="28674" name="Content Placeholder 6"/>
          <p:cNvSpPr>
            <a:spLocks noGrp="1"/>
          </p:cNvSpPr>
          <p:nvPr>
            <p:ph sz="half" idx="2"/>
          </p:nvPr>
        </p:nvSpPr>
        <p:spPr>
          <a:xfrm>
            <a:off x="5364163" y="1268413"/>
            <a:ext cx="2574925" cy="2528887"/>
          </a:xfrm>
        </p:spPr>
        <p:txBody>
          <a:bodyPr/>
          <a:lstStyle/>
          <a:p>
            <a:pPr marL="0" indent="0"/>
            <a:r>
              <a:rPr lang="en-GB" sz="2400" smtClean="0"/>
              <a:t>Airports</a:t>
            </a:r>
          </a:p>
          <a:p>
            <a:pPr marL="0" indent="0"/>
            <a:r>
              <a:rPr lang="en-GB" sz="2400" smtClean="0">
                <a:solidFill>
                  <a:schemeClr val="tx1"/>
                </a:solidFill>
              </a:rPr>
              <a:t>Heathrow,</a:t>
            </a:r>
          </a:p>
          <a:p>
            <a:pPr marL="0" indent="0"/>
            <a:r>
              <a:rPr lang="en-GB" sz="2400" smtClean="0">
                <a:solidFill>
                  <a:schemeClr val="tx1"/>
                </a:solidFill>
              </a:rPr>
              <a:t>Gatwick,</a:t>
            </a:r>
          </a:p>
          <a:p>
            <a:pPr marL="0" indent="0"/>
            <a:r>
              <a:rPr lang="en-GB" sz="2400" smtClean="0">
                <a:solidFill>
                  <a:schemeClr val="tx1"/>
                </a:solidFill>
              </a:rPr>
              <a:t>Birmingham,</a:t>
            </a:r>
          </a:p>
          <a:p>
            <a:pPr marL="0" indent="0"/>
            <a:r>
              <a:rPr lang="en-GB" sz="2400" smtClean="0">
                <a:solidFill>
                  <a:schemeClr val="tx1"/>
                </a:solidFill>
              </a:rPr>
              <a:t>Manchester.</a:t>
            </a:r>
          </a:p>
        </p:txBody>
      </p:sp>
      <p:sp>
        <p:nvSpPr>
          <p:cNvPr id="4" name="Slide Number Placeholder 3"/>
          <p:cNvSpPr>
            <a:spLocks noGrp="1"/>
          </p:cNvSpPr>
          <p:nvPr>
            <p:ph type="sldNum" sz="quarter" idx="10"/>
          </p:nvPr>
        </p:nvSpPr>
        <p:spPr/>
        <p:txBody>
          <a:bodyPr/>
          <a:lstStyle/>
          <a:p>
            <a:pPr>
              <a:defRPr/>
            </a:pPr>
            <a:r>
              <a:rPr lang="en-US" smtClean="0"/>
              <a:t>  </a:t>
            </a:r>
            <a:fld id="{FB0EABFB-9111-4B6C-BE53-532D77D930ED}" type="slidenum">
              <a:rPr lang="en-US" smtClean="0"/>
              <a:pPr>
                <a:defRPr/>
              </a:pPr>
              <a:t>14</a:t>
            </a:fld>
            <a:endParaRPr lang="en-US"/>
          </a:p>
        </p:txBody>
      </p:sp>
      <p:sp>
        <p:nvSpPr>
          <p:cNvPr id="28676" name="Content Placeholder 7"/>
          <p:cNvSpPr>
            <a:spLocks noGrp="1"/>
          </p:cNvSpPr>
          <p:nvPr>
            <p:ph sz="half" idx="1"/>
          </p:nvPr>
        </p:nvSpPr>
        <p:spPr>
          <a:xfrm>
            <a:off x="539750" y="1341438"/>
            <a:ext cx="3924300" cy="3563937"/>
          </a:xfrm>
        </p:spPr>
        <p:txBody>
          <a:bodyPr/>
          <a:lstStyle/>
          <a:p>
            <a:pPr marL="0" indent="0"/>
            <a:r>
              <a:rPr lang="en-GB" sz="2400" smtClean="0"/>
              <a:t>Ports including:</a:t>
            </a:r>
          </a:p>
          <a:p>
            <a:pPr marL="0" indent="0"/>
            <a:r>
              <a:rPr lang="en-GB" sz="2400" smtClean="0">
                <a:solidFill>
                  <a:schemeClr val="tx1"/>
                </a:solidFill>
              </a:rPr>
              <a:t>Bristol, Cornwall, Hull &amp; </a:t>
            </a:r>
          </a:p>
          <a:p>
            <a:pPr marL="0" indent="0"/>
            <a:r>
              <a:rPr lang="en-GB" sz="2400" smtClean="0">
                <a:solidFill>
                  <a:schemeClr val="tx1"/>
                </a:solidFill>
              </a:rPr>
              <a:t>Goole, London, Manchester, </a:t>
            </a:r>
          </a:p>
          <a:p>
            <a:pPr marL="0" indent="0"/>
            <a:r>
              <a:rPr lang="en-GB" sz="2400" smtClean="0">
                <a:solidFill>
                  <a:schemeClr val="tx1"/>
                </a:solidFill>
              </a:rPr>
              <a:t>Mersey/Liverpool, Poole,</a:t>
            </a:r>
          </a:p>
          <a:p>
            <a:pPr marL="0" indent="0"/>
            <a:r>
              <a:rPr lang="en-GB" sz="2400" smtClean="0">
                <a:solidFill>
                  <a:schemeClr val="tx1"/>
                </a:solidFill>
              </a:rPr>
              <a:t>Portsmouth, Plymouth, </a:t>
            </a:r>
          </a:p>
          <a:p>
            <a:pPr marL="0" indent="0"/>
            <a:r>
              <a:rPr lang="en-GB" sz="2400" smtClean="0">
                <a:solidFill>
                  <a:schemeClr val="tx1"/>
                </a:solidFill>
              </a:rPr>
              <a:t>River Blyth, Southampton,</a:t>
            </a:r>
          </a:p>
          <a:p>
            <a:pPr marL="0" indent="0"/>
            <a:r>
              <a:rPr lang="en-GB" sz="2400" smtClean="0">
                <a:solidFill>
                  <a:schemeClr val="tx1"/>
                </a:solidFill>
              </a:rPr>
              <a:t>Suffolk Coastal, Tyne,</a:t>
            </a:r>
          </a:p>
          <a:p>
            <a:pPr marL="0" indent="0"/>
            <a:r>
              <a:rPr lang="en-GB" sz="2400" smtClean="0">
                <a:solidFill>
                  <a:schemeClr val="tx1"/>
                </a:solidFill>
              </a:rPr>
              <a:t>Weymouth.</a:t>
            </a:r>
          </a:p>
          <a:p>
            <a:pPr marL="0" indent="0"/>
            <a:endParaRPr lang="en-GB" smtClean="0"/>
          </a:p>
        </p:txBody>
      </p:sp>
      <p:sp>
        <p:nvSpPr>
          <p:cNvPr id="28677" name="TextBox 8"/>
          <p:cNvSpPr txBox="1">
            <a:spLocks noChangeArrowheads="1"/>
          </p:cNvSpPr>
          <p:nvPr/>
        </p:nvSpPr>
        <p:spPr bwMode="auto">
          <a:xfrm>
            <a:off x="971550" y="5300663"/>
            <a:ext cx="7561263" cy="1200150"/>
          </a:xfrm>
          <a:prstGeom prst="rect">
            <a:avLst/>
          </a:prstGeom>
          <a:noFill/>
          <a:ln w="9525">
            <a:noFill/>
            <a:miter lim="800000"/>
            <a:headEnd/>
            <a:tailEnd/>
          </a:ln>
        </p:spPr>
        <p:txBody>
          <a:bodyPr>
            <a:spAutoFit/>
          </a:bodyPr>
          <a:lstStyle/>
          <a:p>
            <a:r>
              <a:rPr lang="en-GB"/>
              <a:t>Approximately 5,000 samples tested pa </a:t>
            </a:r>
          </a:p>
          <a:p>
            <a:r>
              <a:rPr lang="en-GB"/>
              <a:t>	*Excluding shellfish for statutory classification</a:t>
            </a:r>
          </a:p>
          <a:p>
            <a:endParaRPr lang="en-GB"/>
          </a:p>
        </p:txBody>
      </p:sp>
      <p:sp>
        <p:nvSpPr>
          <p:cNvPr id="10"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163" y="476250"/>
            <a:ext cx="5899150" cy="647700"/>
          </a:xfrm>
        </p:spPr>
        <p:txBody>
          <a:bodyPr/>
          <a:lstStyle/>
          <a:p>
            <a:pPr>
              <a:defRPr/>
            </a:pPr>
            <a:r>
              <a:rPr lang="en-GB" dirty="0" smtClean="0"/>
              <a:t>PHA work-types 2015-16</a:t>
            </a:r>
            <a:endParaRPr lang="en-GB" dirty="0"/>
          </a:p>
        </p:txBody>
      </p:sp>
      <p:sp>
        <p:nvSpPr>
          <p:cNvPr id="29698" name="Content Placeholder 2"/>
          <p:cNvSpPr>
            <a:spLocks noGrp="1"/>
          </p:cNvSpPr>
          <p:nvPr>
            <p:ph sz="half" idx="1"/>
          </p:nvPr>
        </p:nvSpPr>
        <p:spPr>
          <a:xfrm>
            <a:off x="212725" y="1568450"/>
            <a:ext cx="3924300" cy="4068763"/>
          </a:xfrm>
        </p:spPr>
        <p:txBody>
          <a:bodyPr/>
          <a:lstStyle/>
          <a:p>
            <a:pPr marL="0" indent="0"/>
            <a:r>
              <a:rPr lang="en-GB" sz="2000" smtClean="0"/>
              <a:t>FoAO: </a:t>
            </a:r>
            <a:r>
              <a:rPr lang="en-GB" sz="2000" smtClean="0">
                <a:solidFill>
                  <a:schemeClr val="tx1"/>
                </a:solidFill>
              </a:rPr>
              <a:t>e.g.</a:t>
            </a:r>
            <a:r>
              <a:rPr lang="en-GB" sz="2000" smtClean="0"/>
              <a:t> </a:t>
            </a:r>
            <a:r>
              <a:rPr lang="en-GB" sz="2000" smtClean="0">
                <a:solidFill>
                  <a:schemeClr val="tx1"/>
                </a:solidFill>
              </a:rPr>
              <a:t>chicken, fish, shellfish, other meats, gelatine, dairy products (cheese / ice-cream), pet food, and composite products</a:t>
            </a:r>
          </a:p>
          <a:p>
            <a:pPr marL="0" indent="0"/>
            <a:r>
              <a:rPr lang="en-GB" sz="2000" smtClean="0"/>
              <a:t>FoNAO: </a:t>
            </a:r>
            <a:r>
              <a:rPr lang="en-GB" sz="2000" smtClean="0">
                <a:solidFill>
                  <a:schemeClr val="tx1"/>
                </a:solidFill>
              </a:rPr>
              <a:t>e.g. cereals, herbs and spices, dried seeds, fruit and vegetables (fresh and processed)</a:t>
            </a:r>
          </a:p>
          <a:p>
            <a:pPr marL="0" indent="0"/>
            <a:r>
              <a:rPr lang="en-GB" sz="2000" smtClean="0"/>
              <a:t>Waters: </a:t>
            </a:r>
            <a:r>
              <a:rPr lang="en-GB" sz="2000" i="1" smtClean="0">
                <a:solidFill>
                  <a:schemeClr val="tx1"/>
                </a:solidFill>
              </a:rPr>
              <a:t>Legionella</a:t>
            </a:r>
            <a:r>
              <a:rPr lang="en-GB" sz="2000" smtClean="0">
                <a:solidFill>
                  <a:schemeClr val="tx1"/>
                </a:solidFill>
              </a:rPr>
              <a:t>, potable (ship sanitation certificates) </a:t>
            </a:r>
          </a:p>
          <a:p>
            <a:pPr marL="0" indent="0"/>
            <a:r>
              <a:rPr lang="en-GB" altLang="en-US" smtClean="0"/>
              <a:t>Advice: </a:t>
            </a:r>
            <a:r>
              <a:rPr lang="en-GB" altLang="en-US" smtClean="0">
                <a:solidFill>
                  <a:schemeClr val="tx1"/>
                </a:solidFill>
              </a:rPr>
              <a:t>Working group formed for producing Guidelines on Legionella on ships </a:t>
            </a:r>
          </a:p>
        </p:txBody>
      </p:sp>
      <p:sp>
        <p:nvSpPr>
          <p:cNvPr id="4" name="Slide Number Placeholder 3"/>
          <p:cNvSpPr>
            <a:spLocks noGrp="1"/>
          </p:cNvSpPr>
          <p:nvPr>
            <p:ph type="sldNum" sz="quarter" idx="10"/>
          </p:nvPr>
        </p:nvSpPr>
        <p:spPr/>
        <p:txBody>
          <a:bodyPr/>
          <a:lstStyle/>
          <a:p>
            <a:pPr>
              <a:defRPr/>
            </a:pPr>
            <a:r>
              <a:rPr lang="en-US" smtClean="0"/>
              <a:t>  </a:t>
            </a:r>
            <a:fld id="{C874923F-8331-43AD-A455-26DB9CA78B42}" type="slidenum">
              <a:rPr lang="en-US" smtClean="0"/>
              <a:pPr>
                <a:defRPr/>
              </a:pPr>
              <a:t>15</a:t>
            </a:fld>
            <a:endParaRPr lang="en-US"/>
          </a:p>
        </p:txBody>
      </p:sp>
      <p:graphicFrame>
        <p:nvGraphicFramePr>
          <p:cNvPr id="7" name="Chart 6"/>
          <p:cNvGraphicFramePr/>
          <p:nvPr/>
        </p:nvGraphicFramePr>
        <p:xfrm>
          <a:off x="4283969" y="2420888"/>
          <a:ext cx="4860032" cy="3236843"/>
        </p:xfrm>
        <a:graphic>
          <a:graphicData uri="http://schemas.openxmlformats.org/drawingml/2006/chart">
            <c:chart xmlns:c="http://schemas.openxmlformats.org/drawingml/2006/chart" xmlns:r="http://schemas.openxmlformats.org/officeDocument/2006/relationships" r:id="rId2"/>
          </a:graphicData>
        </a:graphic>
      </p:graphicFrame>
      <p:sp>
        <p:nvSpPr>
          <p:cNvPr id="29701" name="TextBox 7"/>
          <p:cNvSpPr txBox="1">
            <a:spLocks noChangeArrowheads="1"/>
          </p:cNvSpPr>
          <p:nvPr/>
        </p:nvSpPr>
        <p:spPr bwMode="auto">
          <a:xfrm>
            <a:off x="6732588" y="1268413"/>
            <a:ext cx="2159000" cy="831850"/>
          </a:xfrm>
          <a:prstGeom prst="rect">
            <a:avLst/>
          </a:prstGeom>
          <a:noFill/>
          <a:ln w="9525">
            <a:noFill/>
            <a:miter lim="800000"/>
            <a:headEnd/>
            <a:tailEnd/>
          </a:ln>
        </p:spPr>
        <p:txBody>
          <a:bodyPr>
            <a:spAutoFit/>
          </a:bodyPr>
          <a:lstStyle/>
          <a:p>
            <a:r>
              <a:rPr lang="en-GB"/>
              <a:t>12% Foods, </a:t>
            </a:r>
          </a:p>
          <a:p>
            <a:r>
              <a:rPr lang="en-GB"/>
              <a:t>not specified</a:t>
            </a:r>
          </a:p>
        </p:txBody>
      </p:sp>
      <p:sp>
        <p:nvSpPr>
          <p:cNvPr id="29702" name="TextBox 9"/>
          <p:cNvSpPr txBox="1">
            <a:spLocks noChangeArrowheads="1"/>
          </p:cNvSpPr>
          <p:nvPr/>
        </p:nvSpPr>
        <p:spPr bwMode="auto">
          <a:xfrm>
            <a:off x="4148138" y="5445125"/>
            <a:ext cx="1776412" cy="461963"/>
          </a:xfrm>
          <a:prstGeom prst="rect">
            <a:avLst/>
          </a:prstGeom>
          <a:noFill/>
          <a:ln w="9525">
            <a:noFill/>
            <a:miter lim="800000"/>
            <a:headEnd/>
            <a:tailEnd/>
          </a:ln>
        </p:spPr>
        <p:txBody>
          <a:bodyPr>
            <a:spAutoFit/>
          </a:bodyPr>
          <a:lstStyle/>
          <a:p>
            <a:r>
              <a:rPr lang="en-GB"/>
              <a:t>15% FoAO</a:t>
            </a:r>
          </a:p>
        </p:txBody>
      </p:sp>
      <p:sp>
        <p:nvSpPr>
          <p:cNvPr id="29703" name="TextBox 10"/>
          <p:cNvSpPr txBox="1">
            <a:spLocks noChangeArrowheads="1"/>
          </p:cNvSpPr>
          <p:nvPr/>
        </p:nvSpPr>
        <p:spPr bwMode="auto">
          <a:xfrm>
            <a:off x="4427538" y="2238375"/>
            <a:ext cx="1776412" cy="830263"/>
          </a:xfrm>
          <a:prstGeom prst="rect">
            <a:avLst/>
          </a:prstGeom>
          <a:noFill/>
          <a:ln w="9525">
            <a:noFill/>
            <a:miter lim="800000"/>
            <a:headEnd/>
            <a:tailEnd/>
          </a:ln>
        </p:spPr>
        <p:txBody>
          <a:bodyPr>
            <a:spAutoFit/>
          </a:bodyPr>
          <a:lstStyle/>
          <a:p>
            <a:r>
              <a:rPr lang="en-GB"/>
              <a:t>13% FoNAO</a:t>
            </a:r>
          </a:p>
        </p:txBody>
      </p:sp>
      <p:sp>
        <p:nvSpPr>
          <p:cNvPr id="29704" name="TextBox 11"/>
          <p:cNvSpPr txBox="1">
            <a:spLocks noChangeArrowheads="1"/>
          </p:cNvSpPr>
          <p:nvPr/>
        </p:nvSpPr>
        <p:spPr bwMode="auto">
          <a:xfrm>
            <a:off x="7092950" y="5589588"/>
            <a:ext cx="1990725" cy="461962"/>
          </a:xfrm>
          <a:prstGeom prst="rect">
            <a:avLst/>
          </a:prstGeom>
          <a:noFill/>
          <a:ln w="9525">
            <a:noFill/>
            <a:miter lim="800000"/>
            <a:headEnd/>
            <a:tailEnd/>
          </a:ln>
        </p:spPr>
        <p:txBody>
          <a:bodyPr>
            <a:spAutoFit/>
          </a:bodyPr>
          <a:lstStyle/>
          <a:p>
            <a:r>
              <a:rPr lang="en-GB"/>
              <a:t>60% Waters</a:t>
            </a:r>
          </a:p>
        </p:txBody>
      </p:sp>
      <p:cxnSp>
        <p:nvCxnSpPr>
          <p:cNvPr id="13" name="Straight Arrow Connector 12"/>
          <p:cNvCxnSpPr>
            <a:stCxn id="29701" idx="1"/>
          </p:cNvCxnSpPr>
          <p:nvPr/>
        </p:nvCxnSpPr>
        <p:spPr>
          <a:xfrm flipH="1">
            <a:off x="6211888" y="1684338"/>
            <a:ext cx="520700" cy="1174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87925" y="3021013"/>
            <a:ext cx="328613" cy="5286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87925" y="4724400"/>
            <a:ext cx="447675" cy="7985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812088" y="5084763"/>
            <a:ext cx="434975" cy="504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188913"/>
            <a:ext cx="6840537" cy="1295400"/>
          </a:xfrm>
        </p:spPr>
        <p:txBody>
          <a:bodyPr>
            <a:noAutofit/>
          </a:bodyPr>
          <a:lstStyle/>
          <a:p>
            <a:pPr>
              <a:defRPr/>
            </a:pPr>
            <a:r>
              <a:rPr lang="en-GB" dirty="0" smtClean="0"/>
              <a:t>Co-ordinated survey: </a:t>
            </a:r>
            <a:br>
              <a:rPr lang="en-GB" dirty="0" smtClean="0"/>
            </a:br>
            <a:r>
              <a:rPr lang="en-GB" dirty="0" smtClean="0"/>
              <a:t>Hygiene </a:t>
            </a:r>
            <a:r>
              <a:rPr lang="en-GB" dirty="0"/>
              <a:t>in Ship Galleys</a:t>
            </a:r>
            <a:br>
              <a:rPr lang="en-GB" dirty="0"/>
            </a:br>
            <a:endParaRPr lang="en-GB" dirty="0"/>
          </a:p>
        </p:txBody>
      </p:sp>
      <p:sp>
        <p:nvSpPr>
          <p:cNvPr id="30722" name="Content Placeholder 2"/>
          <p:cNvSpPr>
            <a:spLocks noGrp="1"/>
          </p:cNvSpPr>
          <p:nvPr>
            <p:ph idx="1"/>
          </p:nvPr>
        </p:nvSpPr>
        <p:spPr>
          <a:xfrm>
            <a:off x="468313" y="1700213"/>
            <a:ext cx="8027987" cy="4465637"/>
          </a:xfrm>
        </p:spPr>
        <p:txBody>
          <a:bodyPr/>
          <a:lstStyle/>
          <a:p>
            <a:r>
              <a:rPr lang="en-GB" sz="2000" smtClean="0"/>
              <a:t>Food hygiene on cruise ships generally monitored and carefully controlled </a:t>
            </a:r>
          </a:p>
          <a:p>
            <a:r>
              <a:rPr lang="en-GB" sz="2000" smtClean="0"/>
              <a:t>Hygiene on-board other commercial ships is less well understood</a:t>
            </a:r>
          </a:p>
          <a:p>
            <a:r>
              <a:rPr lang="en-GB" sz="2000" smtClean="0"/>
              <a:t>Survey developed to facilitate sampling of galleys in commercial ships </a:t>
            </a:r>
          </a:p>
          <a:p>
            <a:pPr lvl="3"/>
            <a:r>
              <a:rPr lang="en-GB" sz="2000" smtClean="0"/>
              <a:t>November 2016 to March 2017</a:t>
            </a:r>
          </a:p>
          <a:p>
            <a:r>
              <a:rPr lang="en-GB" sz="2000" smtClean="0"/>
              <a:t>Information relating to the cleaning standards and practices </a:t>
            </a:r>
          </a:p>
          <a:p>
            <a:pPr lvl="3"/>
            <a:r>
              <a:rPr lang="en-GB" sz="2000" smtClean="0"/>
              <a:t>Collected using specific proforma </a:t>
            </a:r>
          </a:p>
          <a:p>
            <a:pPr lvl="2"/>
            <a:r>
              <a:rPr lang="en-GB" sz="2000" smtClean="0"/>
              <a:t>Plus up to 5 swab samples per ship may be submitted </a:t>
            </a:r>
          </a:p>
          <a:p>
            <a:pPr lvl="3"/>
            <a:r>
              <a:rPr lang="en-GB" sz="2000" smtClean="0">
                <a:solidFill>
                  <a:srgbClr val="00AE9E"/>
                </a:solidFill>
              </a:rPr>
              <a:t>Random area swabs: </a:t>
            </a:r>
            <a:r>
              <a:rPr lang="en-GB" sz="2000" smtClean="0"/>
              <a:t>Enterobacteriaceae, </a:t>
            </a:r>
            <a:r>
              <a:rPr lang="en-GB" sz="2000" i="1" smtClean="0"/>
              <a:t>E.coli</a:t>
            </a:r>
            <a:r>
              <a:rPr lang="en-GB" sz="2000" smtClean="0"/>
              <a:t>, </a:t>
            </a:r>
            <a:r>
              <a:rPr lang="en-GB" sz="2000" i="1" smtClean="0"/>
              <a:t>Staphylococcus aureus</a:t>
            </a:r>
            <a:endParaRPr lang="en-GB" sz="2000" smtClean="0"/>
          </a:p>
          <a:p>
            <a:pPr lvl="3"/>
            <a:r>
              <a:rPr lang="en-GB" sz="2000" smtClean="0">
                <a:solidFill>
                  <a:srgbClr val="00AE9E"/>
                </a:solidFill>
              </a:rPr>
              <a:t>Measured area swabs: </a:t>
            </a:r>
            <a:r>
              <a:rPr lang="en-GB" sz="2000" smtClean="0"/>
              <a:t>ACC, Enterobacteriaceae, </a:t>
            </a:r>
            <a:r>
              <a:rPr lang="en-GB" sz="2000" i="1" smtClean="0"/>
              <a:t>E.coli</a:t>
            </a:r>
            <a:r>
              <a:rPr lang="en-GB" sz="2000" smtClean="0"/>
              <a:t>, S.aureus </a:t>
            </a:r>
          </a:p>
          <a:p>
            <a:pPr lvl="3"/>
            <a:r>
              <a:rPr lang="en-GB" sz="2000" smtClean="0">
                <a:solidFill>
                  <a:srgbClr val="00AE9E"/>
                </a:solidFill>
              </a:rPr>
              <a:t>Cloths:</a:t>
            </a:r>
            <a:r>
              <a:rPr lang="en-GB" sz="2000" smtClean="0"/>
              <a:t> Enterobacteriaceae, </a:t>
            </a:r>
            <a:r>
              <a:rPr lang="en-GB" sz="2000" i="1" smtClean="0"/>
              <a:t>E.coli</a:t>
            </a:r>
            <a:r>
              <a:rPr lang="en-GB" sz="2000" smtClean="0"/>
              <a:t>, </a:t>
            </a:r>
            <a:r>
              <a:rPr lang="en-GB" sz="2000" i="1" smtClean="0"/>
              <a:t>S.aureus, Listeria</a:t>
            </a:r>
            <a:endParaRPr lang="en-GB" sz="2000" smtClean="0"/>
          </a:p>
        </p:txBody>
      </p:sp>
      <p:sp>
        <p:nvSpPr>
          <p:cNvPr id="4" name="Slide Number Placeholder 3"/>
          <p:cNvSpPr>
            <a:spLocks noGrp="1"/>
          </p:cNvSpPr>
          <p:nvPr>
            <p:ph type="sldNum" sz="quarter" idx="10"/>
          </p:nvPr>
        </p:nvSpPr>
        <p:spPr/>
        <p:txBody>
          <a:bodyPr/>
          <a:lstStyle/>
          <a:p>
            <a:pPr>
              <a:defRPr/>
            </a:pPr>
            <a:r>
              <a:rPr lang="en-US" smtClean="0"/>
              <a:t>  </a:t>
            </a:r>
            <a:fld id="{19F11629-88C1-4B87-986C-CEA026A09359}" type="slidenum">
              <a:rPr lang="en-US" smtClean="0"/>
              <a:pPr>
                <a:defRPr/>
              </a:pPr>
              <a:t>16</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84313"/>
            <a:ext cx="8027987" cy="4321175"/>
          </a:xfrm>
        </p:spPr>
        <p:txBody>
          <a:bodyPr>
            <a:noAutofit/>
          </a:bodyPr>
          <a:lstStyle/>
          <a:p>
            <a:pPr>
              <a:defRPr/>
            </a:pPr>
            <a:r>
              <a:rPr lang="en-GB" sz="5400" dirty="0" smtClean="0"/>
              <a:t>FW&amp;E working with Port Health Authorities:</a:t>
            </a:r>
            <a:br>
              <a:rPr lang="en-GB" sz="5400" dirty="0" smtClean="0"/>
            </a:br>
            <a:r>
              <a:rPr lang="en-GB" sz="5400" dirty="0" smtClean="0"/>
              <a:t>Public health responses to an outbreak associated with an imported food</a:t>
            </a:r>
            <a:endParaRPr lang="en-GB" sz="5400" dirty="0"/>
          </a:p>
        </p:txBody>
      </p:sp>
      <p:sp>
        <p:nvSpPr>
          <p:cNvPr id="4" name="Slide Number Placeholder 3"/>
          <p:cNvSpPr>
            <a:spLocks noGrp="1"/>
          </p:cNvSpPr>
          <p:nvPr>
            <p:ph type="sldNum" sz="quarter" idx="10"/>
          </p:nvPr>
        </p:nvSpPr>
        <p:spPr/>
        <p:txBody>
          <a:bodyPr/>
          <a:lstStyle/>
          <a:p>
            <a:pPr>
              <a:defRPr/>
            </a:pPr>
            <a:r>
              <a:rPr lang="en-US" smtClean="0"/>
              <a:t>  </a:t>
            </a:r>
            <a:fld id="{5619CA81-BE90-457E-8F3D-8CF4110CB3AC}" type="slidenum">
              <a:rPr lang="en-US" smtClean="0"/>
              <a:pPr>
                <a:defRPr/>
              </a:pPr>
              <a:t>17</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333375"/>
            <a:ext cx="6624638" cy="1366838"/>
          </a:xfrm>
        </p:spPr>
        <p:txBody>
          <a:bodyPr wrap="square" numCol="1" compatLnSpc="1">
            <a:prstTxWarp prst="textNoShape">
              <a:avLst/>
            </a:prstTxWarp>
          </a:bodyPr>
          <a:lstStyle/>
          <a:p>
            <a:pPr>
              <a:defRPr/>
            </a:pPr>
            <a:r>
              <a:rPr lang="en-GB" altLang="en-US" sz="3600" i="1" dirty="0" smtClean="0"/>
              <a:t>Salmonella </a:t>
            </a:r>
            <a:r>
              <a:rPr lang="en-GB" altLang="en-US" sz="3600" dirty="0" smtClean="0"/>
              <a:t>Newport outbreak: </a:t>
            </a:r>
            <a:br>
              <a:rPr lang="en-GB" altLang="en-US" sz="3600" dirty="0" smtClean="0"/>
            </a:br>
            <a:r>
              <a:rPr lang="en-GB" altLang="en-US" sz="3600" dirty="0" smtClean="0"/>
              <a:t>Initial observations</a:t>
            </a:r>
          </a:p>
        </p:txBody>
      </p:sp>
      <p:sp>
        <p:nvSpPr>
          <p:cNvPr id="32770" name="Content Placeholder 2"/>
          <p:cNvSpPr>
            <a:spLocks noGrp="1"/>
          </p:cNvSpPr>
          <p:nvPr>
            <p:ph idx="1"/>
          </p:nvPr>
        </p:nvSpPr>
        <p:spPr>
          <a:xfrm>
            <a:off x="557213" y="2087563"/>
            <a:ext cx="5670550" cy="4065587"/>
          </a:xfrm>
        </p:spPr>
        <p:txBody>
          <a:bodyPr/>
          <a:lstStyle/>
          <a:p>
            <a:pPr marL="0" indent="0"/>
            <a:r>
              <a:rPr lang="en-GB" altLang="en-US" sz="2200" smtClean="0">
                <a:solidFill>
                  <a:srgbClr val="00AE9E"/>
                </a:solidFill>
              </a:rPr>
              <a:t>28</a:t>
            </a:r>
            <a:r>
              <a:rPr lang="en-GB" altLang="en-US" sz="2200" baseline="30000" smtClean="0">
                <a:solidFill>
                  <a:srgbClr val="00AE9E"/>
                </a:solidFill>
              </a:rPr>
              <a:t>th </a:t>
            </a:r>
            <a:r>
              <a:rPr lang="en-GB" altLang="en-US" sz="2200" smtClean="0">
                <a:solidFill>
                  <a:srgbClr val="00AE9E"/>
                </a:solidFill>
              </a:rPr>
              <a:t>November 2011</a:t>
            </a:r>
          </a:p>
          <a:p>
            <a:pPr marL="466725" lvl="1" indent="-360363" eaLnBrk="1" hangingPunct="1">
              <a:buFont typeface="Arial" charset="0"/>
              <a:buChar char="•"/>
            </a:pPr>
            <a:r>
              <a:rPr lang="en-GB" altLang="en-US" sz="2000" smtClean="0"/>
              <a:t>The FW&amp;E Laboratory, Preston recovered &amp; identified a </a:t>
            </a:r>
            <a:r>
              <a:rPr lang="en-GB" altLang="en-US" sz="2000" i="1" smtClean="0"/>
              <a:t>Salmonella</a:t>
            </a:r>
            <a:r>
              <a:rPr lang="en-GB" altLang="en-US" sz="2000" smtClean="0"/>
              <a:t> in a sample of melon collected at retail</a:t>
            </a:r>
          </a:p>
          <a:p>
            <a:pPr marL="466725" lvl="1" indent="-360363" eaLnBrk="1" hangingPunct="1">
              <a:buFont typeface="Arial" charset="0"/>
              <a:buChar char="•"/>
            </a:pPr>
            <a:r>
              <a:rPr lang="en-GB" altLang="en-US" sz="2000" smtClean="0"/>
              <a:t>Food Standards Agency informed</a:t>
            </a:r>
          </a:p>
          <a:p>
            <a:pPr marL="466725" lvl="1" indent="-360363" eaLnBrk="1" hangingPunct="1"/>
            <a:r>
              <a:rPr lang="en-GB" altLang="en-US" sz="2200" smtClean="0">
                <a:solidFill>
                  <a:srgbClr val="00AE9E"/>
                </a:solidFill>
              </a:rPr>
              <a:t>6</a:t>
            </a:r>
            <a:r>
              <a:rPr lang="en-GB" altLang="en-US" sz="2200" baseline="30000" smtClean="0">
                <a:solidFill>
                  <a:srgbClr val="00AE9E"/>
                </a:solidFill>
              </a:rPr>
              <a:t>th</a:t>
            </a:r>
            <a:r>
              <a:rPr lang="en-GB" altLang="en-US" sz="2200" smtClean="0">
                <a:solidFill>
                  <a:srgbClr val="00AE9E"/>
                </a:solidFill>
              </a:rPr>
              <a:t> December</a:t>
            </a:r>
          </a:p>
          <a:p>
            <a:pPr marL="466725" lvl="1" indent="-360363" eaLnBrk="1" hangingPunct="1">
              <a:buFont typeface="Arial" charset="0"/>
              <a:buChar char="•"/>
            </a:pPr>
            <a:r>
              <a:rPr lang="en-GB" altLang="en-US" sz="2000" smtClean="0"/>
              <a:t>The Reference Laboratory at Colindale confirmed this as </a:t>
            </a:r>
            <a:r>
              <a:rPr lang="en-GB" altLang="en-US" sz="2000" i="1" smtClean="0"/>
              <a:t>Salmonella </a:t>
            </a:r>
            <a:r>
              <a:rPr lang="en-GB" altLang="en-US" sz="2000" smtClean="0"/>
              <a:t>Newport</a:t>
            </a:r>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32772"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CA362C57-0917-4327-BB45-F09E4DB18C5E}" type="slidenum">
              <a:rPr lang="en-US" altLang="en-US" sz="1200">
                <a:solidFill>
                  <a:schemeClr val="bg1"/>
                </a:solidFill>
              </a:rPr>
              <a:pPr marL="539750"/>
              <a:t>18</a:t>
            </a:fld>
            <a:endParaRPr lang="en-US" altLang="en-US" sz="1200">
              <a:solidFill>
                <a:schemeClr val="bg1"/>
              </a:solidFill>
            </a:endParaRPr>
          </a:p>
        </p:txBody>
      </p:sp>
      <p:sp>
        <p:nvSpPr>
          <p:cNvPr id="8" name="Footer Placeholder 4"/>
          <p:cNvSpPr>
            <a:spLocks noGrp="1"/>
          </p:cNvSpPr>
          <p:nvPr>
            <p:ph type="ftr" sz="quarter" idx="11"/>
          </p:nvPr>
        </p:nvSpPr>
        <p:spPr>
          <a:xfrm>
            <a:off x="1042988" y="6313488"/>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476250"/>
            <a:ext cx="6696075" cy="1296988"/>
          </a:xfrm>
        </p:spPr>
        <p:txBody>
          <a:bodyPr wrap="square" numCol="1" compatLnSpc="1">
            <a:prstTxWarp prst="textNoShape">
              <a:avLst/>
            </a:prstTxWarp>
            <a:noAutofit/>
          </a:bodyPr>
          <a:lstStyle/>
          <a:p>
            <a:pPr>
              <a:defRPr/>
            </a:pPr>
            <a:r>
              <a:rPr lang="en-GB" altLang="en-US" sz="3600" dirty="0" smtClean="0"/>
              <a:t>Co-ordinated international surveillance response</a:t>
            </a:r>
          </a:p>
        </p:txBody>
      </p:sp>
      <p:sp>
        <p:nvSpPr>
          <p:cNvPr id="33794" name="Content Placeholder 2"/>
          <p:cNvSpPr>
            <a:spLocks noGrp="1"/>
          </p:cNvSpPr>
          <p:nvPr>
            <p:ph idx="1"/>
          </p:nvPr>
        </p:nvSpPr>
        <p:spPr>
          <a:xfrm>
            <a:off x="557213" y="2087563"/>
            <a:ext cx="8029575" cy="4065587"/>
          </a:xfrm>
        </p:spPr>
        <p:txBody>
          <a:bodyPr/>
          <a:lstStyle/>
          <a:p>
            <a:pPr marL="0" indent="0"/>
            <a:r>
              <a:rPr lang="en-GB" altLang="en-US" sz="2200" smtClean="0"/>
              <a:t>ECDC (European Centre for Disease Prevention &amp; Control) informed &amp; Epidemic Intelligence Information System (EPIS) interrogated</a:t>
            </a:r>
          </a:p>
          <a:p>
            <a:pPr marL="1143000" lvl="2" indent="-228600"/>
            <a:r>
              <a:rPr lang="en-GB" altLang="en-US" sz="2000" smtClean="0"/>
              <a:t>Outbreak of </a:t>
            </a:r>
            <a:r>
              <a:rPr lang="en-GB" altLang="en-US" sz="2000" i="1" smtClean="0"/>
              <a:t>S. </a:t>
            </a:r>
            <a:r>
              <a:rPr lang="en-GB" altLang="en-US" sz="2000" smtClean="0"/>
              <a:t>Newport first identified in Holland 21</a:t>
            </a:r>
            <a:r>
              <a:rPr lang="en-GB" altLang="en-US" sz="2000" baseline="30000" smtClean="0"/>
              <a:t>st</a:t>
            </a:r>
            <a:r>
              <a:rPr lang="en-GB" altLang="en-US" sz="2000" smtClean="0"/>
              <a:t> November 2011.</a:t>
            </a:r>
          </a:p>
          <a:p>
            <a:pPr marL="1143000" lvl="2" indent="-228600"/>
            <a:r>
              <a:rPr lang="en-GB" altLang="en-US" sz="2000" smtClean="0"/>
              <a:t>Further cases identified in Germany</a:t>
            </a:r>
          </a:p>
          <a:p>
            <a:pPr marL="1143000" lvl="2" indent="-228600"/>
            <a:r>
              <a:rPr lang="en-GB" altLang="en-US" sz="2000" smtClean="0"/>
              <a:t>Epidemiological association with consumption of mung beans</a:t>
            </a:r>
          </a:p>
          <a:p>
            <a:pPr marL="449263" lvl="1" indent="-271463"/>
            <a:r>
              <a:rPr lang="en-GB" altLang="en-US" sz="2200" smtClean="0"/>
              <a:t>Subsequent comparison of Pulsed Field Gel Electrophoresis (PFGE) typing profiles &amp; antibiotic resistance showed that the melon isolate was unrelated to the Dutch/German outbreak </a:t>
            </a:r>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33796"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87DE1B82-0FD6-4EA0-84A3-F2819EBFF463}" type="slidenum">
              <a:rPr lang="en-US" altLang="en-US" sz="1200">
                <a:solidFill>
                  <a:schemeClr val="bg1"/>
                </a:solidFill>
              </a:rPr>
              <a:pPr marL="539750"/>
              <a:t>19</a:t>
            </a:fld>
            <a:endParaRPr lang="en-US" altLang="en-US" sz="1200">
              <a:solidFill>
                <a:schemeClr val="bg1"/>
              </a:solidFill>
            </a:endParaRPr>
          </a:p>
        </p:txBody>
      </p:sp>
      <p:sp>
        <p:nvSpPr>
          <p:cNvPr id="8" name="Footer Placeholder 4"/>
          <p:cNvSpPr>
            <a:spLocks noGrp="1"/>
          </p:cNvSpPr>
          <p:nvPr>
            <p:ph type="ftr" sz="quarter" idx="11"/>
          </p:nvPr>
        </p:nvSpPr>
        <p:spPr>
          <a:xfrm>
            <a:off x="1046163" y="6326188"/>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539750" y="1484313"/>
            <a:ext cx="8027988" cy="4065587"/>
          </a:xfrm>
        </p:spPr>
        <p:txBody>
          <a:bodyPr/>
          <a:lstStyle/>
          <a:p>
            <a:pPr marL="457200" indent="-457200">
              <a:buFont typeface="Arial" charset="0"/>
              <a:buChar char="•"/>
            </a:pPr>
            <a:r>
              <a:rPr lang="en-GB" sz="3200" smtClean="0">
                <a:solidFill>
                  <a:srgbClr val="00AE9E"/>
                </a:solidFill>
              </a:rPr>
              <a:t>Introduction to the service</a:t>
            </a:r>
          </a:p>
          <a:p>
            <a:pPr marL="457200" indent="-457200">
              <a:buFont typeface="Arial" charset="0"/>
              <a:buChar char="•"/>
            </a:pPr>
            <a:r>
              <a:rPr lang="en-GB" sz="3200" smtClean="0">
                <a:solidFill>
                  <a:srgbClr val="00AE9E"/>
                </a:solidFill>
              </a:rPr>
              <a:t>Need for reconfiguration </a:t>
            </a:r>
          </a:p>
          <a:p>
            <a:pPr marL="457200" indent="-457200">
              <a:buFont typeface="Arial" charset="0"/>
              <a:buChar char="•"/>
            </a:pPr>
            <a:r>
              <a:rPr lang="en-GB" sz="3200" smtClean="0">
                <a:solidFill>
                  <a:srgbClr val="00AE9E"/>
                </a:solidFill>
              </a:rPr>
              <a:t>Work with Port Health Authorities</a:t>
            </a:r>
          </a:p>
          <a:p>
            <a:pPr marL="457200" indent="-457200">
              <a:buFont typeface="Arial" charset="0"/>
              <a:buChar char="•"/>
            </a:pPr>
            <a:r>
              <a:rPr lang="en-GB" sz="3200" smtClean="0">
                <a:solidFill>
                  <a:srgbClr val="00AE9E"/>
                </a:solidFill>
              </a:rPr>
              <a:t>Public health responses to an outbreak associated with an imported food</a:t>
            </a:r>
          </a:p>
          <a:p>
            <a:pPr marL="457200" indent="-457200">
              <a:buFont typeface="Arial" charset="0"/>
              <a:buChar char="•"/>
            </a:pPr>
            <a:r>
              <a:rPr lang="en-GB" sz="3200" smtClean="0">
                <a:solidFill>
                  <a:srgbClr val="00AE9E"/>
                </a:solidFill>
              </a:rPr>
              <a:t>Supporting food regulation of an imported food</a:t>
            </a:r>
          </a:p>
        </p:txBody>
      </p:sp>
      <p:sp>
        <p:nvSpPr>
          <p:cNvPr id="4" name="Slide Number Placeholder 3"/>
          <p:cNvSpPr>
            <a:spLocks noGrp="1"/>
          </p:cNvSpPr>
          <p:nvPr>
            <p:ph type="sldNum" sz="quarter" idx="10"/>
          </p:nvPr>
        </p:nvSpPr>
        <p:spPr/>
        <p:txBody>
          <a:bodyPr/>
          <a:lstStyle/>
          <a:p>
            <a:pPr>
              <a:defRPr/>
            </a:pPr>
            <a:r>
              <a:rPr lang="en-US" smtClean="0"/>
              <a:t>  </a:t>
            </a:r>
            <a:fld id="{8A8E732F-18B8-4629-9819-8E10D927131A}" type="slidenum">
              <a:rPr lang="en-US" smtClean="0"/>
              <a:pPr>
                <a:defRPr/>
              </a:pPr>
              <a:t>2</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4438" y="476250"/>
            <a:ext cx="5256212" cy="647700"/>
          </a:xfrm>
        </p:spPr>
        <p:txBody>
          <a:bodyPr/>
          <a:lstStyle/>
          <a:p>
            <a:pPr>
              <a:defRPr/>
            </a:pPr>
            <a:r>
              <a:rPr lang="en-GB" dirty="0" smtClean="0"/>
              <a:t>December 2011</a:t>
            </a:r>
            <a:endParaRPr lang="en-GB" dirty="0"/>
          </a:p>
        </p:txBody>
      </p:sp>
      <p:sp>
        <p:nvSpPr>
          <p:cNvPr id="29698" name="Content Placeholder 2"/>
          <p:cNvSpPr>
            <a:spLocks noGrp="1"/>
          </p:cNvSpPr>
          <p:nvPr>
            <p:ph idx="1"/>
          </p:nvPr>
        </p:nvSpPr>
        <p:spPr>
          <a:xfrm>
            <a:off x="468313" y="1628775"/>
            <a:ext cx="8029575" cy="4065588"/>
          </a:xfrm>
        </p:spPr>
        <p:txBody>
          <a:bodyPr/>
          <a:lstStyle/>
          <a:p>
            <a:pPr>
              <a:buFont typeface="Arial" pitchFamily="34" charset="0"/>
              <a:buNone/>
              <a:defRPr/>
            </a:pPr>
            <a:r>
              <a:rPr lang="en-GB" altLang="en-US" sz="2200" dirty="0" smtClean="0"/>
              <a:t>The UK Food Standards Agency</a:t>
            </a:r>
          </a:p>
          <a:p>
            <a:pPr>
              <a:buFont typeface="Arial" pitchFamily="34" charset="0"/>
              <a:buChar char="•"/>
              <a:defRPr/>
            </a:pPr>
            <a:r>
              <a:rPr lang="en-GB" altLang="en-US" dirty="0" smtClean="0"/>
              <a:t>Trace back of melons identified that they originated from Brazil</a:t>
            </a:r>
          </a:p>
          <a:p>
            <a:pPr>
              <a:buFont typeface="Arial" pitchFamily="34" charset="0"/>
              <a:buChar char="•"/>
              <a:defRPr/>
            </a:pPr>
            <a:r>
              <a:rPr lang="en-GB" altLang="en-US" dirty="0" smtClean="0"/>
              <a:t>Melons sliced in the UK</a:t>
            </a:r>
          </a:p>
          <a:p>
            <a:pPr>
              <a:buFont typeface="Arial" pitchFamily="34" charset="0"/>
              <a:buChar char="•"/>
              <a:defRPr/>
            </a:pPr>
            <a:r>
              <a:rPr lang="en-GB" altLang="en-US" dirty="0" smtClean="0"/>
              <a:t>Contamination could have occurred in UK or in Brazil</a:t>
            </a:r>
          </a:p>
          <a:p>
            <a:pPr>
              <a:buFont typeface="Arial" pitchFamily="34" charset="0"/>
              <a:buChar char="•"/>
              <a:defRPr/>
            </a:pPr>
            <a:r>
              <a:rPr lang="en-GB" altLang="en-US" dirty="0" smtClean="0"/>
              <a:t>EU Rapid Alert System for Food &amp; Feed (RASFF No 2011.1837).</a:t>
            </a:r>
          </a:p>
          <a:p>
            <a:pPr marL="0" indent="0">
              <a:buFont typeface="Arial" pitchFamily="34" charset="0"/>
              <a:buNone/>
              <a:defRPr/>
            </a:pPr>
            <a:r>
              <a:rPr lang="en-GB" altLang="en-US" sz="2200" dirty="0" smtClean="0"/>
              <a:t>No cases identified in the UK</a:t>
            </a:r>
          </a:p>
          <a:p>
            <a:pPr marL="0" indent="0">
              <a:buFont typeface="Arial" pitchFamily="34" charset="0"/>
              <a:buNone/>
              <a:defRPr/>
            </a:pPr>
            <a:r>
              <a:rPr lang="en-GB" altLang="en-US" sz="2200" dirty="0" smtClean="0"/>
              <a:t>Product was past its Best Before date - assumed all product had been consumed.</a:t>
            </a:r>
          </a:p>
          <a:p>
            <a:pPr>
              <a:buFont typeface="Arial" pitchFamily="34" charset="0"/>
              <a:buNone/>
              <a:defRPr/>
            </a:pPr>
            <a:r>
              <a:rPr lang="en-GB" altLang="en-US" sz="2200" dirty="0" smtClean="0"/>
              <a:t>Review of typing of S. Newport cases in England &amp; Wales (before 2012) – none melon associated</a:t>
            </a:r>
          </a:p>
          <a:p>
            <a:pPr>
              <a:buFont typeface="Arial" pitchFamily="34" charset="0"/>
              <a:buNone/>
              <a:defRPr/>
            </a:pPr>
            <a:endParaRPr lang="en-GB" altLang="en-US" sz="2200" dirty="0" smtClean="0"/>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34820"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B73F9842-0D5E-40BC-8A49-65474D4E5C78}" type="slidenum">
              <a:rPr lang="en-US" altLang="en-US" sz="1200">
                <a:solidFill>
                  <a:schemeClr val="bg1"/>
                </a:solidFill>
              </a:rPr>
              <a:pPr marL="539750"/>
              <a:t>20</a:t>
            </a:fld>
            <a:endParaRPr lang="en-US" altLang="en-US" sz="1200">
              <a:solidFill>
                <a:schemeClr val="bg1"/>
              </a:solidFill>
            </a:endParaRPr>
          </a:p>
        </p:txBody>
      </p:sp>
      <p:sp>
        <p:nvSpPr>
          <p:cNvPr id="8" name="Footer Placeholder 4"/>
          <p:cNvSpPr>
            <a:spLocks noGrp="1"/>
          </p:cNvSpPr>
          <p:nvPr>
            <p:ph type="ftr" sz="quarter" idx="11"/>
          </p:nvPr>
        </p:nvSpPr>
        <p:spPr>
          <a:xfrm>
            <a:off x="1057275" y="6308725"/>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6"/>
          <p:cNvPicPr>
            <a:picLocks noChangeAspect="1" noChangeArrowheads="1"/>
          </p:cNvPicPr>
          <p:nvPr/>
        </p:nvPicPr>
        <p:blipFill>
          <a:blip r:embed="rId2"/>
          <a:srcRect/>
          <a:stretch>
            <a:fillRect/>
          </a:stretch>
        </p:blipFill>
        <p:spPr bwMode="auto">
          <a:xfrm>
            <a:off x="1692275" y="1484313"/>
            <a:ext cx="7235825" cy="5229225"/>
          </a:xfrm>
          <a:prstGeom prst="rect">
            <a:avLst/>
          </a:prstGeom>
          <a:noFill/>
          <a:ln w="9525">
            <a:noFill/>
            <a:miter lim="800000"/>
            <a:headEnd/>
            <a:tailEnd/>
          </a:ln>
        </p:spPr>
      </p:pic>
      <p:sp>
        <p:nvSpPr>
          <p:cNvPr id="2" name="Title 1"/>
          <p:cNvSpPr>
            <a:spLocks noGrp="1"/>
          </p:cNvSpPr>
          <p:nvPr>
            <p:ph type="title" idx="4294967295"/>
          </p:nvPr>
        </p:nvSpPr>
        <p:spPr>
          <a:xfrm>
            <a:off x="2052638" y="115888"/>
            <a:ext cx="6911975" cy="1439862"/>
          </a:xfrm>
        </p:spPr>
        <p:txBody>
          <a:bodyPr wrap="square" numCol="1" anchor="t" anchorCtr="0" compatLnSpc="1">
            <a:prstTxWarp prst="textNoShape">
              <a:avLst/>
            </a:prstTxWarp>
            <a:noAutofit/>
          </a:bodyPr>
          <a:lstStyle/>
          <a:p>
            <a:pPr>
              <a:defRPr/>
            </a:pPr>
            <a:r>
              <a:rPr lang="en-GB" altLang="en-US" sz="3200" dirty="0" smtClean="0"/>
              <a:t>Combing results of phenotypic analysis of </a:t>
            </a:r>
            <a:br>
              <a:rPr lang="en-GB" altLang="en-US" sz="3200" dirty="0" smtClean="0"/>
            </a:br>
            <a:r>
              <a:rPr lang="en-GB" altLang="en-US" sz="3200" dirty="0" smtClean="0"/>
              <a:t>bacteria with reported numbers of cases </a:t>
            </a:r>
            <a:br>
              <a:rPr lang="en-GB" altLang="en-US" sz="3200" dirty="0" smtClean="0"/>
            </a:br>
            <a:r>
              <a:rPr lang="en-GB" altLang="en-US" sz="3200" dirty="0" smtClean="0"/>
              <a:t>January 2012  </a:t>
            </a:r>
            <a:br>
              <a:rPr lang="en-GB" altLang="en-US" sz="3200" dirty="0" smtClean="0"/>
            </a:br>
            <a:endParaRPr lang="en-GB" altLang="en-US" sz="3200" dirty="0" smtClean="0"/>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35844" name="Text Box 6"/>
          <p:cNvSpPr txBox="1">
            <a:spLocks noChangeArrowheads="1"/>
          </p:cNvSpPr>
          <p:nvPr/>
        </p:nvSpPr>
        <p:spPr bwMode="auto">
          <a:xfrm>
            <a:off x="179388" y="1484313"/>
            <a:ext cx="2376487" cy="4154487"/>
          </a:xfrm>
          <a:prstGeom prst="rect">
            <a:avLst/>
          </a:prstGeom>
          <a:noFill/>
          <a:ln w="9525">
            <a:noFill/>
            <a:miter lim="800000"/>
            <a:headEnd/>
            <a:tailEnd/>
          </a:ln>
        </p:spPr>
        <p:txBody>
          <a:bodyPr>
            <a:spAutoFit/>
          </a:bodyPr>
          <a:lstStyle/>
          <a:p>
            <a:pPr>
              <a:spcBef>
                <a:spcPct val="50000"/>
              </a:spcBef>
            </a:pPr>
            <a:r>
              <a:rPr lang="en-GB" altLang="en-US"/>
              <a:t>Exceedance Algorithm: Observed versus expected disease produced automatic-</a:t>
            </a:r>
          </a:p>
          <a:p>
            <a:pPr>
              <a:spcBef>
                <a:spcPct val="50000"/>
              </a:spcBef>
            </a:pPr>
            <a:r>
              <a:rPr lang="en-GB" altLang="en-US"/>
              <a:t>ally every </a:t>
            </a:r>
          </a:p>
          <a:p>
            <a:pPr>
              <a:spcBef>
                <a:spcPct val="50000"/>
              </a:spcBef>
            </a:pPr>
            <a:r>
              <a:rPr lang="en-GB" altLang="en-US"/>
              <a:t>week</a:t>
            </a:r>
            <a:endParaRPr lang="en-US" altLang="en-US"/>
          </a:p>
        </p:txBody>
      </p:sp>
      <p:sp>
        <p:nvSpPr>
          <p:cNvPr id="35845"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CD57E68B-3973-4A81-97F5-7CF358135AAD}" type="slidenum">
              <a:rPr lang="en-US" altLang="en-US" sz="1200">
                <a:solidFill>
                  <a:schemeClr val="bg1"/>
                </a:solidFill>
              </a:rPr>
              <a:pPr marL="539750"/>
              <a:t>21</a:t>
            </a:fld>
            <a:endParaRPr lang="en-US" altLang="en-US" sz="1200">
              <a:solidFill>
                <a:schemeClr val="bg1"/>
              </a:solidFill>
            </a:endParaRPr>
          </a:p>
        </p:txBody>
      </p:sp>
      <p:sp>
        <p:nvSpPr>
          <p:cNvPr id="3" name="Oval 2"/>
          <p:cNvSpPr/>
          <p:nvPr/>
        </p:nvSpPr>
        <p:spPr>
          <a:xfrm>
            <a:off x="5310188" y="5589588"/>
            <a:ext cx="846137" cy="7191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6443663" y="5589588"/>
            <a:ext cx="846137" cy="7191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ooter Placeholder 4"/>
          <p:cNvSpPr>
            <a:spLocks noGrp="1"/>
          </p:cNvSpPr>
          <p:nvPr>
            <p:ph type="ftr" sz="quarter" idx="11"/>
          </p:nvPr>
        </p:nvSpPr>
        <p:spPr>
          <a:xfrm>
            <a:off x="1079500" y="6326188"/>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404813"/>
            <a:ext cx="4895850" cy="647700"/>
          </a:xfrm>
        </p:spPr>
        <p:txBody>
          <a:bodyPr wrap="square" numCol="1" compatLnSpc="1">
            <a:prstTxWarp prst="textNoShape">
              <a:avLst/>
            </a:prstTxWarp>
          </a:bodyPr>
          <a:lstStyle/>
          <a:p>
            <a:pPr>
              <a:defRPr/>
            </a:pPr>
            <a:r>
              <a:rPr lang="en-GB" altLang="en-US" dirty="0" smtClean="0"/>
              <a:t>Initial actions</a:t>
            </a:r>
          </a:p>
        </p:txBody>
      </p:sp>
      <p:sp>
        <p:nvSpPr>
          <p:cNvPr id="31747" name="Content Placeholder 2"/>
          <p:cNvSpPr>
            <a:spLocks noGrp="1"/>
          </p:cNvSpPr>
          <p:nvPr>
            <p:ph idx="1"/>
          </p:nvPr>
        </p:nvSpPr>
        <p:spPr>
          <a:xfrm>
            <a:off x="557213" y="2087563"/>
            <a:ext cx="8029575" cy="4065587"/>
          </a:xfrm>
        </p:spPr>
        <p:txBody>
          <a:bodyPr/>
          <a:lstStyle/>
          <a:p>
            <a:pPr marL="0" indent="0">
              <a:buFont typeface="Arial" pitchFamily="34" charset="0"/>
              <a:buNone/>
              <a:defRPr/>
            </a:pPr>
            <a:r>
              <a:rPr lang="en-GB" altLang="en-US" sz="2200" dirty="0">
                <a:solidFill>
                  <a:srgbClr val="00AE9E"/>
                </a:solidFill>
              </a:rPr>
              <a:t>December </a:t>
            </a:r>
            <a:r>
              <a:rPr lang="en-GB" altLang="en-US" sz="2200" dirty="0" smtClean="0">
                <a:solidFill>
                  <a:srgbClr val="00AE9E"/>
                </a:solidFill>
              </a:rPr>
              <a:t>2011 </a:t>
            </a:r>
            <a:r>
              <a:rPr lang="en-GB" altLang="en-US" sz="2200" dirty="0" smtClean="0"/>
              <a:t>Scotland reported an increase in </a:t>
            </a:r>
            <a:r>
              <a:rPr lang="en-GB" altLang="en-US" sz="2200" i="1" dirty="0" smtClean="0"/>
              <a:t>S.</a:t>
            </a:r>
            <a:r>
              <a:rPr lang="en-GB" altLang="en-US" sz="2200" dirty="0" smtClean="0"/>
              <a:t> Newport cases in late </a:t>
            </a:r>
          </a:p>
          <a:p>
            <a:pPr marL="0" indent="0">
              <a:buFont typeface="Arial" pitchFamily="34" charset="0"/>
              <a:buNone/>
              <a:defRPr/>
            </a:pPr>
            <a:endParaRPr lang="en-GB" altLang="en-US" sz="2200" dirty="0" smtClean="0"/>
          </a:p>
          <a:p>
            <a:pPr>
              <a:buFont typeface="Arial" panose="020B0604020202020204" pitchFamily="34" charset="0"/>
              <a:buChar char="•"/>
              <a:defRPr/>
            </a:pPr>
            <a:r>
              <a:rPr lang="en-GB" altLang="en-US" sz="2200" dirty="0"/>
              <a:t>Trawling questionnaires used in England &amp; Wales</a:t>
            </a:r>
          </a:p>
          <a:p>
            <a:pPr marL="0" indent="0">
              <a:buFont typeface="Arial" pitchFamily="34" charset="0"/>
              <a:buNone/>
              <a:defRPr/>
            </a:pPr>
            <a:endParaRPr lang="en-GB" altLang="en-US" sz="2200" dirty="0" smtClean="0">
              <a:solidFill>
                <a:srgbClr val="00AE9E"/>
              </a:solidFill>
            </a:endParaRPr>
          </a:p>
          <a:p>
            <a:pPr marL="0" indent="0">
              <a:buFont typeface="Arial" pitchFamily="34" charset="0"/>
              <a:buNone/>
              <a:defRPr/>
            </a:pPr>
            <a:r>
              <a:rPr lang="en-GB" altLang="en-US" sz="2200" dirty="0" smtClean="0">
                <a:solidFill>
                  <a:srgbClr val="00AE9E"/>
                </a:solidFill>
              </a:rPr>
              <a:t>16 </a:t>
            </a:r>
            <a:r>
              <a:rPr lang="en-GB" altLang="en-US" sz="2200" dirty="0">
                <a:solidFill>
                  <a:srgbClr val="00AE9E"/>
                </a:solidFill>
              </a:rPr>
              <a:t>January </a:t>
            </a:r>
            <a:r>
              <a:rPr lang="en-GB" altLang="en-US" sz="2200" dirty="0" smtClean="0">
                <a:solidFill>
                  <a:srgbClr val="00AE9E"/>
                </a:solidFill>
              </a:rPr>
              <a:t>2012 </a:t>
            </a:r>
            <a:r>
              <a:rPr lang="en-GB" altLang="en-US" sz="2200" dirty="0" smtClean="0"/>
              <a:t>First Outbreak Control Team meeting held</a:t>
            </a:r>
          </a:p>
          <a:p>
            <a:pPr marL="138113" lvl="1" indent="-127000">
              <a:defRPr/>
            </a:pPr>
            <a:r>
              <a:rPr lang="en-GB" altLang="en-US" sz="2200" dirty="0"/>
              <a:t>	</a:t>
            </a:r>
            <a:r>
              <a:rPr lang="en-GB" altLang="en-US" sz="2200" dirty="0" smtClean="0"/>
              <a:t>	Health </a:t>
            </a:r>
            <a:r>
              <a:rPr lang="en-GB" altLang="en-US" sz="2200" dirty="0"/>
              <a:t>Protection Agency (now PHE)</a:t>
            </a:r>
          </a:p>
          <a:p>
            <a:pPr marL="0" indent="0">
              <a:buFont typeface="Arial" pitchFamily="34" charset="0"/>
              <a:buNone/>
              <a:defRPr/>
            </a:pPr>
            <a:r>
              <a:rPr lang="en-GB" altLang="en-US" sz="2200" dirty="0"/>
              <a:t>	Health Protection Scotland</a:t>
            </a:r>
          </a:p>
          <a:p>
            <a:pPr marL="0" indent="0">
              <a:buFont typeface="Arial" pitchFamily="34" charset="0"/>
              <a:buNone/>
              <a:defRPr/>
            </a:pPr>
            <a:r>
              <a:rPr lang="en-GB" altLang="en-US" sz="2200" dirty="0"/>
              <a:t>	Food Standards Agency UK</a:t>
            </a:r>
          </a:p>
          <a:p>
            <a:pPr>
              <a:buFont typeface="Arial" pitchFamily="34" charset="0"/>
              <a:buChar char="•"/>
              <a:defRPr/>
            </a:pPr>
            <a:endParaRPr lang="en-GB" altLang="en-US" sz="2200" dirty="0" smtClean="0"/>
          </a:p>
          <a:p>
            <a:pPr marL="0" indent="0">
              <a:buFont typeface="Arial" pitchFamily="34" charset="0"/>
              <a:buNone/>
              <a:defRPr/>
            </a:pPr>
            <a:r>
              <a:rPr lang="en-GB" altLang="en-US" sz="2200" dirty="0" smtClean="0"/>
              <a:t>	</a:t>
            </a:r>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36868"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E8978577-6601-479E-A78A-6749D117565D}" type="slidenum">
              <a:rPr lang="en-US" altLang="en-US" sz="1200">
                <a:solidFill>
                  <a:schemeClr val="bg1"/>
                </a:solidFill>
              </a:rPr>
              <a:pPr marL="539750"/>
              <a:t>22</a:t>
            </a:fld>
            <a:endParaRPr lang="en-US" altLang="en-US" sz="1200">
              <a:solidFill>
                <a:schemeClr val="bg1"/>
              </a:solidFill>
            </a:endParaRPr>
          </a:p>
        </p:txBody>
      </p:sp>
      <p:sp>
        <p:nvSpPr>
          <p:cNvPr id="8" name="Footer Placeholder 4"/>
          <p:cNvSpPr>
            <a:spLocks noGrp="1"/>
          </p:cNvSpPr>
          <p:nvPr>
            <p:ph type="ftr" sz="quarter" idx="11"/>
          </p:nvPr>
        </p:nvSpPr>
        <p:spPr>
          <a:xfrm>
            <a:off x="1079500" y="6308725"/>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75" y="404813"/>
            <a:ext cx="5976938" cy="647700"/>
          </a:xfrm>
        </p:spPr>
        <p:txBody>
          <a:bodyPr/>
          <a:lstStyle/>
          <a:p>
            <a:pPr>
              <a:defRPr/>
            </a:pPr>
            <a:r>
              <a:rPr lang="en-GB" altLang="en-US" dirty="0" smtClean="0"/>
              <a:t>First OCT outcomes</a:t>
            </a:r>
          </a:p>
        </p:txBody>
      </p:sp>
      <p:sp>
        <p:nvSpPr>
          <p:cNvPr id="37890" name="Content Placeholder 2"/>
          <p:cNvSpPr>
            <a:spLocks noGrp="1"/>
          </p:cNvSpPr>
          <p:nvPr>
            <p:ph idx="1"/>
          </p:nvPr>
        </p:nvSpPr>
        <p:spPr>
          <a:xfrm>
            <a:off x="557213" y="2087563"/>
            <a:ext cx="8029575" cy="4065587"/>
          </a:xfrm>
        </p:spPr>
        <p:txBody>
          <a:bodyPr/>
          <a:lstStyle/>
          <a:p>
            <a:pPr>
              <a:buFont typeface="Arial" charset="0"/>
              <a:buChar char="•"/>
            </a:pPr>
            <a:r>
              <a:rPr lang="en-GB" altLang="en-US" sz="2200" smtClean="0"/>
              <a:t>Case definition agreed:</a:t>
            </a:r>
          </a:p>
          <a:p>
            <a:pPr lvl="1"/>
            <a:r>
              <a:rPr lang="en-GB" altLang="en-US" sz="2200" smtClean="0"/>
              <a:t>Laboratory confirmed, indigenous, fully sensitive S. Newport</a:t>
            </a:r>
          </a:p>
          <a:p>
            <a:pPr lvl="1"/>
            <a:r>
              <a:rPr lang="en-GB" altLang="en-US" sz="2200" smtClean="0"/>
              <a:t>Outbreak PFGE profile SNWPXB.0110 </a:t>
            </a:r>
          </a:p>
          <a:p>
            <a:pPr lvl="1"/>
            <a:r>
              <a:rPr lang="en-GB" altLang="en-US" sz="2200" smtClean="0"/>
              <a:t>Reported between 1st December 2011 &amp; 3rd February 2012. </a:t>
            </a:r>
          </a:p>
          <a:p>
            <a:pPr lvl="3"/>
            <a:r>
              <a:rPr lang="en-GB" altLang="en-US" sz="2200" smtClean="0"/>
              <a:t>(Subsequently amended to include travel-associated cases)</a:t>
            </a:r>
          </a:p>
          <a:p>
            <a:pPr>
              <a:buFont typeface="Arial" charset="0"/>
              <a:buChar char="•"/>
            </a:pPr>
            <a:r>
              <a:rPr lang="en-GB" altLang="en-US" sz="2200" smtClean="0"/>
              <a:t>EPIS alert posted, including PFGE profile</a:t>
            </a:r>
          </a:p>
          <a:p>
            <a:pPr>
              <a:buFont typeface="Arial" charset="0"/>
              <a:buChar char="•"/>
            </a:pPr>
            <a:r>
              <a:rPr lang="en-GB" altLang="en-US" sz="2200" smtClean="0"/>
              <a:t>PFGE profile sent to Scotland</a:t>
            </a:r>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37892" name="Slide Number Placeholder 3"/>
          <p:cNvSpPr txBox="1">
            <a:spLocks noGrp="1"/>
          </p:cNvSpPr>
          <p:nvPr/>
        </p:nvSpPr>
        <p:spPr bwMode="auto">
          <a:xfrm>
            <a:off x="-19050" y="6308725"/>
            <a:ext cx="9144000" cy="549275"/>
          </a:xfrm>
          <a:prstGeom prst="rect">
            <a:avLst/>
          </a:prstGeom>
          <a:solidFill>
            <a:schemeClr val="bg2"/>
          </a:solidFill>
          <a:ln w="9525">
            <a:noFill/>
            <a:miter lim="800000"/>
            <a:headEnd/>
            <a:tailEnd/>
          </a:ln>
        </p:spPr>
        <p:txBody>
          <a:bodyPr lIns="0" tIns="0" bIns="0" anchor="ctr"/>
          <a:lstStyle/>
          <a:p>
            <a:pPr marL="539750"/>
            <a:fld id="{E9072802-47C9-41C9-BBE0-C2E116181A68}" type="slidenum">
              <a:rPr lang="en-US" altLang="en-US" sz="1200">
                <a:solidFill>
                  <a:schemeClr val="bg1"/>
                </a:solidFill>
              </a:rPr>
              <a:pPr marL="539750"/>
              <a:t>23</a:t>
            </a:fld>
            <a:endParaRPr lang="en-US" altLang="en-US" sz="1200">
              <a:solidFill>
                <a:schemeClr val="bg1"/>
              </a:solidFill>
            </a:endParaRPr>
          </a:p>
        </p:txBody>
      </p:sp>
      <p:sp>
        <p:nvSpPr>
          <p:cNvPr id="8" name="Footer Placeholder 4"/>
          <p:cNvSpPr>
            <a:spLocks noGrp="1"/>
          </p:cNvSpPr>
          <p:nvPr>
            <p:ph type="ftr" sz="quarter" idx="11"/>
          </p:nvPr>
        </p:nvSpPr>
        <p:spPr>
          <a:xfrm>
            <a:off x="1060450" y="6308725"/>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76250"/>
            <a:ext cx="6480175" cy="647700"/>
          </a:xfrm>
        </p:spPr>
        <p:txBody>
          <a:bodyPr/>
          <a:lstStyle/>
          <a:p>
            <a:pPr>
              <a:defRPr/>
            </a:pPr>
            <a:r>
              <a:rPr lang="en-GB" altLang="en-US" dirty="0" smtClean="0"/>
              <a:t>Subsequent OCT outcomes</a:t>
            </a:r>
          </a:p>
        </p:txBody>
      </p:sp>
      <p:sp>
        <p:nvSpPr>
          <p:cNvPr id="43047" name="Content Placeholder 2"/>
          <p:cNvSpPr>
            <a:spLocks noGrp="1"/>
          </p:cNvSpPr>
          <p:nvPr>
            <p:ph idx="1"/>
          </p:nvPr>
        </p:nvSpPr>
        <p:spPr>
          <a:xfrm>
            <a:off x="323850" y="1341438"/>
            <a:ext cx="8029575" cy="4065587"/>
          </a:xfrm>
        </p:spPr>
        <p:txBody>
          <a:bodyPr/>
          <a:lstStyle/>
          <a:p>
            <a:r>
              <a:rPr lang="en-GB" altLang="en-US" sz="2200" smtClean="0"/>
              <a:t>Trawling identified a significant excess of watermelon consumption</a:t>
            </a:r>
          </a:p>
          <a:p>
            <a:r>
              <a:rPr lang="en-GB" altLang="en-US" sz="2200" smtClean="0"/>
              <a:t>Cases identified in;</a:t>
            </a:r>
          </a:p>
          <a:p>
            <a:pPr lvl="1"/>
            <a:r>
              <a:rPr lang="en-GB" altLang="en-US" sz="2200" smtClean="0"/>
              <a:t>England &amp; Wales</a:t>
            </a:r>
          </a:p>
          <a:p>
            <a:pPr lvl="1"/>
            <a:r>
              <a:rPr lang="en-GB" altLang="en-US" sz="2200" smtClean="0"/>
              <a:t>Northern Ireland</a:t>
            </a:r>
          </a:p>
          <a:p>
            <a:pPr lvl="1"/>
            <a:r>
              <a:rPr lang="en-GB" altLang="en-US" sz="2200" smtClean="0"/>
              <a:t>Scotland</a:t>
            </a:r>
          </a:p>
          <a:p>
            <a:pPr lvl="1"/>
            <a:r>
              <a:rPr lang="en-GB" altLang="en-US" sz="2200" smtClean="0"/>
              <a:t>Germany (joined 19th January)</a:t>
            </a:r>
          </a:p>
          <a:p>
            <a:pPr lvl="1"/>
            <a:r>
              <a:rPr lang="en-GB" altLang="en-US" sz="2200" smtClean="0"/>
              <a:t>Ireland (joined 30th January)</a:t>
            </a:r>
          </a:p>
          <a:p>
            <a:r>
              <a:rPr lang="en-GB" altLang="en-US" sz="2200" smtClean="0"/>
              <a:t>Bespoke common questionnaire produced</a:t>
            </a:r>
          </a:p>
          <a:p>
            <a:endParaRPr lang="en-GB" altLang="en-US" sz="2200" smtClean="0"/>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43049"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477FBA69-D30E-4B87-8409-EA03CE4CA5D5}" type="slidenum">
              <a:rPr lang="en-US" altLang="en-US" sz="1200">
                <a:solidFill>
                  <a:schemeClr val="bg1"/>
                </a:solidFill>
              </a:rPr>
              <a:pPr marL="539750"/>
              <a:t>24</a:t>
            </a:fld>
            <a:endParaRPr lang="en-US" altLang="en-US" sz="1200">
              <a:solidFill>
                <a:schemeClr val="bg1"/>
              </a:solidFill>
            </a:endParaRPr>
          </a:p>
        </p:txBody>
      </p:sp>
      <p:sp>
        <p:nvSpPr>
          <p:cNvPr id="9" name="Footer Placeholder 4"/>
          <p:cNvSpPr>
            <a:spLocks noGrp="1"/>
          </p:cNvSpPr>
          <p:nvPr>
            <p:ph type="ftr" sz="quarter" idx="11"/>
          </p:nvPr>
        </p:nvSpPr>
        <p:spPr>
          <a:xfrm>
            <a:off x="1065213" y="6308725"/>
            <a:ext cx="8064500" cy="549275"/>
          </a:xfrm>
        </p:spPr>
        <p:txBody>
          <a:bodyPr/>
          <a:lstStyle/>
          <a:p>
            <a:pPr>
              <a:defRPr/>
            </a:pPr>
            <a:r>
              <a:rPr lang="en-US" dirty="0" smtClean="0"/>
              <a:t>APHA Training Day </a:t>
            </a:r>
            <a:endParaRPr lang="en-US" dirty="0"/>
          </a:p>
        </p:txBody>
      </p:sp>
      <p:graphicFrame>
        <p:nvGraphicFramePr>
          <p:cNvPr id="43045" name="Object 37"/>
          <p:cNvGraphicFramePr>
            <a:graphicFrameLocks noChangeAspect="1"/>
          </p:cNvGraphicFramePr>
          <p:nvPr/>
        </p:nvGraphicFramePr>
        <p:xfrm>
          <a:off x="5651500" y="2060575"/>
          <a:ext cx="3313113" cy="4049713"/>
        </p:xfrm>
        <a:graphic>
          <a:graphicData uri="http://schemas.openxmlformats.org/presentationml/2006/ole">
            <p:oleObj spid="_x0000_s43045" name="Document" r:id="rId3" imgW="5953864" imgH="7276747"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p:cNvPicPr>
            <a:picLocks noChangeAspect="1" noChangeArrowheads="1"/>
          </p:cNvPicPr>
          <p:nvPr/>
        </p:nvPicPr>
        <p:blipFill>
          <a:blip r:embed="rId2"/>
          <a:srcRect t="27275"/>
          <a:stretch>
            <a:fillRect/>
          </a:stretch>
        </p:blipFill>
        <p:spPr bwMode="auto">
          <a:xfrm>
            <a:off x="425450" y="1854200"/>
            <a:ext cx="7993063" cy="3406775"/>
          </a:xfrm>
          <a:prstGeom prst="rect">
            <a:avLst/>
          </a:prstGeom>
          <a:noFill/>
          <a:ln w="9525">
            <a:noFill/>
            <a:miter lim="800000"/>
            <a:headEnd/>
            <a:tailEnd/>
          </a:ln>
        </p:spPr>
      </p:pic>
      <p:sp>
        <p:nvSpPr>
          <p:cNvPr id="2" name="Title 1"/>
          <p:cNvSpPr>
            <a:spLocks noGrp="1"/>
          </p:cNvSpPr>
          <p:nvPr>
            <p:ph type="title"/>
          </p:nvPr>
        </p:nvSpPr>
        <p:spPr>
          <a:xfrm>
            <a:off x="2268538" y="476250"/>
            <a:ext cx="6335712" cy="647700"/>
          </a:xfrm>
        </p:spPr>
        <p:txBody>
          <a:bodyPr/>
          <a:lstStyle/>
          <a:p>
            <a:pPr>
              <a:defRPr/>
            </a:pPr>
            <a:r>
              <a:rPr lang="en-GB" altLang="en-US" dirty="0" smtClean="0"/>
              <a:t>Molecular typing results</a:t>
            </a:r>
          </a:p>
        </p:txBody>
      </p:sp>
      <p:sp>
        <p:nvSpPr>
          <p:cNvPr id="44035" name="Content Placeholder 2"/>
          <p:cNvSpPr>
            <a:spLocks noGrp="1"/>
          </p:cNvSpPr>
          <p:nvPr>
            <p:ph idx="1"/>
          </p:nvPr>
        </p:nvSpPr>
        <p:spPr>
          <a:xfrm>
            <a:off x="557213" y="2087563"/>
            <a:ext cx="8029575" cy="4065587"/>
          </a:xfrm>
        </p:spPr>
        <p:txBody>
          <a:bodyPr/>
          <a:lstStyle/>
          <a:p>
            <a:r>
              <a:rPr lang="en-GB" altLang="en-US" smtClean="0"/>
              <a:t>Match between typing date from different countries &amp; the watermelon isolate.</a:t>
            </a:r>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r>
              <a:rPr lang="en-GB" altLang="en-US" smtClean="0"/>
              <a:t>No match to any patterns in PulseNet Latin America</a:t>
            </a:r>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44037"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E6A91CDC-030B-4EE4-A3B1-D02143849ADA}" type="slidenum">
              <a:rPr lang="en-US" altLang="en-US" sz="1200">
                <a:solidFill>
                  <a:schemeClr val="bg1"/>
                </a:solidFill>
              </a:rPr>
              <a:pPr marL="539750"/>
              <a:t>25</a:t>
            </a:fld>
            <a:endParaRPr lang="en-US" altLang="en-US" sz="1200">
              <a:solidFill>
                <a:schemeClr val="bg1"/>
              </a:solidFill>
            </a:endParaRPr>
          </a:p>
        </p:txBody>
      </p:sp>
      <p:sp>
        <p:nvSpPr>
          <p:cNvPr id="9" name="Footer Placeholder 4"/>
          <p:cNvSpPr>
            <a:spLocks noGrp="1"/>
          </p:cNvSpPr>
          <p:nvPr>
            <p:ph type="ftr" sz="quarter" idx="11"/>
          </p:nvPr>
        </p:nvSpPr>
        <p:spPr>
          <a:xfrm>
            <a:off x="1055688" y="6308725"/>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75" y="333375"/>
            <a:ext cx="6192838" cy="647700"/>
          </a:xfrm>
        </p:spPr>
        <p:txBody>
          <a:bodyPr/>
          <a:lstStyle/>
          <a:p>
            <a:pPr>
              <a:defRPr/>
            </a:pPr>
            <a:r>
              <a:rPr lang="en-GB" altLang="en-US" dirty="0" smtClean="0"/>
              <a:t>Epidemiological results</a:t>
            </a:r>
          </a:p>
        </p:txBody>
      </p:sp>
      <p:sp>
        <p:nvSpPr>
          <p:cNvPr id="45058" name="Content Placeholder 2"/>
          <p:cNvSpPr>
            <a:spLocks noGrp="1"/>
          </p:cNvSpPr>
          <p:nvPr>
            <p:ph idx="1"/>
          </p:nvPr>
        </p:nvSpPr>
        <p:spPr>
          <a:xfrm>
            <a:off x="557213" y="1484313"/>
            <a:ext cx="8029575" cy="4537075"/>
          </a:xfrm>
        </p:spPr>
        <p:txBody>
          <a:bodyPr/>
          <a:lstStyle/>
          <a:p>
            <a:r>
              <a:rPr lang="en-GB" altLang="en-US" sz="2000" smtClean="0"/>
              <a:t>A total of 63 confirmed cases identified:</a:t>
            </a:r>
          </a:p>
          <a:p>
            <a:pPr lvl="3"/>
            <a:r>
              <a:rPr lang="en-GB" altLang="en-US" sz="2000" smtClean="0"/>
              <a:t>31 in England</a:t>
            </a:r>
          </a:p>
          <a:p>
            <a:pPr lvl="3"/>
            <a:r>
              <a:rPr lang="en-GB" altLang="en-US" sz="2000" smtClean="0"/>
              <a:t>5 in Scotland	</a:t>
            </a:r>
          </a:p>
          <a:p>
            <a:pPr lvl="3"/>
            <a:r>
              <a:rPr lang="en-GB" altLang="en-US" sz="2000" smtClean="0"/>
              <a:t>4 in Wales	</a:t>
            </a:r>
          </a:p>
          <a:p>
            <a:pPr lvl="3"/>
            <a:r>
              <a:rPr lang="en-GB" altLang="en-US" sz="2000" smtClean="0"/>
              <a:t>2 in Northern Ireland	</a:t>
            </a:r>
          </a:p>
          <a:p>
            <a:pPr lvl="3"/>
            <a:r>
              <a:rPr lang="en-GB" altLang="en-US" sz="2000" smtClean="0"/>
              <a:t>4 in Republic of Ireland	</a:t>
            </a:r>
          </a:p>
          <a:p>
            <a:pPr lvl="3"/>
            <a:r>
              <a:rPr lang="en-GB" altLang="en-US" sz="2000" smtClean="0"/>
              <a:t>17 in Germany	</a:t>
            </a:r>
          </a:p>
          <a:p>
            <a:pPr marL="0" lvl="2" indent="0">
              <a:buFont typeface="Arial" charset="0"/>
              <a:buNone/>
            </a:pPr>
            <a:r>
              <a:rPr lang="en-GB" altLang="en-US" sz="2000" smtClean="0"/>
              <a:t>72% female, majority aged 5 years or less</a:t>
            </a:r>
          </a:p>
          <a:p>
            <a:pPr marL="0" lvl="2" indent="0">
              <a:buFont typeface="Arial" charset="0"/>
              <a:buNone/>
            </a:pPr>
            <a:r>
              <a:rPr lang="en-GB" altLang="en-US" sz="2000" smtClean="0"/>
              <a:t>Thirteen cases hospitalised: three died (links to underlying health conditions)</a:t>
            </a:r>
          </a:p>
          <a:p>
            <a:r>
              <a:rPr lang="en-GB" altLang="en-US" sz="2000" smtClean="0"/>
              <a:t>Final OCT held on 3rd February - no new cases were identified, outbreak declared as over</a:t>
            </a:r>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45060"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82DB233E-A817-4A56-B4BA-F789FF307343}" type="slidenum">
              <a:rPr lang="en-US" altLang="en-US" sz="1200">
                <a:solidFill>
                  <a:schemeClr val="bg1"/>
                </a:solidFill>
              </a:rPr>
              <a:pPr marL="539750"/>
              <a:t>26</a:t>
            </a:fld>
            <a:endParaRPr lang="en-US" altLang="en-US" sz="1200">
              <a:solidFill>
                <a:schemeClr val="bg1"/>
              </a:solidFill>
            </a:endParaRPr>
          </a:p>
        </p:txBody>
      </p:sp>
      <p:sp>
        <p:nvSpPr>
          <p:cNvPr id="8" name="Footer Placeholder 4"/>
          <p:cNvSpPr>
            <a:spLocks noGrp="1"/>
          </p:cNvSpPr>
          <p:nvPr>
            <p:ph type="ftr" sz="quarter" idx="11"/>
          </p:nvPr>
        </p:nvSpPr>
        <p:spPr>
          <a:xfrm>
            <a:off x="1054100" y="6381750"/>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404813"/>
            <a:ext cx="5689600" cy="647700"/>
          </a:xfrm>
        </p:spPr>
        <p:txBody>
          <a:bodyPr/>
          <a:lstStyle/>
          <a:p>
            <a:pPr>
              <a:defRPr/>
            </a:pPr>
            <a:r>
              <a:rPr lang="en-GB" altLang="en-US" dirty="0" smtClean="0"/>
              <a:t>Outcomes</a:t>
            </a:r>
          </a:p>
        </p:txBody>
      </p:sp>
      <p:sp>
        <p:nvSpPr>
          <p:cNvPr id="46082" name="Content Placeholder 6"/>
          <p:cNvSpPr>
            <a:spLocks noGrp="1"/>
          </p:cNvSpPr>
          <p:nvPr>
            <p:ph idx="1"/>
          </p:nvPr>
        </p:nvSpPr>
        <p:spPr>
          <a:xfrm>
            <a:off x="557213" y="1557338"/>
            <a:ext cx="8029575" cy="4065587"/>
          </a:xfrm>
        </p:spPr>
        <p:txBody>
          <a:bodyPr/>
          <a:lstStyle/>
          <a:p>
            <a:r>
              <a:rPr lang="en-GB" altLang="en-US" sz="2200" smtClean="0"/>
              <a:t>Phenotyping of </a:t>
            </a:r>
            <a:r>
              <a:rPr lang="en-GB" altLang="en-US" sz="2200" i="1" smtClean="0"/>
              <a:t>Salmonella </a:t>
            </a:r>
            <a:r>
              <a:rPr lang="en-GB" altLang="en-US" sz="2200" smtClean="0"/>
              <a:t>allowed:</a:t>
            </a:r>
          </a:p>
          <a:p>
            <a:pPr>
              <a:buFont typeface="Arial" charset="0"/>
              <a:buChar char="•"/>
            </a:pPr>
            <a:r>
              <a:rPr lang="en-GB" altLang="en-US" sz="2200" smtClean="0"/>
              <a:t>the identification of an international outbreak due to </a:t>
            </a:r>
            <a:r>
              <a:rPr lang="en-GB" altLang="en-US" sz="2200" i="1" smtClean="0"/>
              <a:t>S.</a:t>
            </a:r>
            <a:r>
              <a:rPr lang="en-GB" altLang="en-US" sz="2200" smtClean="0"/>
              <a:t> Newport associated with consumption of imported watermelons from Brazilian</a:t>
            </a:r>
          </a:p>
          <a:p>
            <a:pPr>
              <a:buFont typeface="Arial" charset="0"/>
              <a:buChar char="•"/>
            </a:pPr>
            <a:r>
              <a:rPr lang="en-GB" altLang="en-US" sz="2200" smtClean="0"/>
              <a:t>35 cases in E&amp;W, but part of a multi-national outbreak</a:t>
            </a:r>
          </a:p>
          <a:p>
            <a:pPr>
              <a:buFont typeface="Arial" charset="0"/>
              <a:buChar char="•"/>
            </a:pPr>
            <a:r>
              <a:rPr lang="en-GB" altLang="en-US" sz="2200" smtClean="0"/>
              <a:t>Rapid linkages with epidemiological IT databases to identified &amp; defined the geographical extent of the outbreak &amp; its source</a:t>
            </a:r>
          </a:p>
          <a:p>
            <a:pPr>
              <a:buFont typeface="Arial" charset="0"/>
              <a:buChar char="•"/>
            </a:pPr>
            <a:r>
              <a:rPr lang="en-GB" altLang="en-US" sz="2200" smtClean="0"/>
              <a:t>European Commission mandated analysis of 5% of batches of watermelons from Brazil arriving at European ports (Implementing Regulation (EU) no. 618/2013)</a:t>
            </a:r>
          </a:p>
        </p:txBody>
      </p:sp>
      <p:sp>
        <p:nvSpPr>
          <p:cNvPr id="5" name="Footer Placeholder 4"/>
          <p:cNvSpPr txBox="1">
            <a:spLocks noGrp="1"/>
          </p:cNvSpPr>
          <p:nvPr/>
        </p:nvSpPr>
        <p:spPr>
          <a:xfrm>
            <a:off x="900113" y="6308725"/>
            <a:ext cx="8064500" cy="549275"/>
          </a:xfrm>
          <a:prstGeom prst="rect">
            <a:avLst/>
          </a:prstGeom>
          <a:noFill/>
        </p:spPr>
        <p:txBody>
          <a:bodyPr lIns="0" tIns="0" rIns="0" bIns="0" anchor="ctr"/>
          <a:lstStyle/>
          <a:p>
            <a:pPr fontAlgn="auto">
              <a:spcBef>
                <a:spcPts val="0"/>
              </a:spcBef>
              <a:spcAft>
                <a:spcPts val="0"/>
              </a:spcAft>
              <a:defRPr/>
            </a:pPr>
            <a:r>
              <a:rPr lang="en-US" sz="1200" dirty="0">
                <a:solidFill>
                  <a:schemeClr val="bg1"/>
                </a:solidFill>
                <a:latin typeface="Arial" pitchFamily="34" charset="0"/>
                <a:cs typeface="+mn-cs"/>
              </a:rPr>
              <a:t>Presentation title - edit in Header and Footer</a:t>
            </a:r>
          </a:p>
        </p:txBody>
      </p:sp>
      <p:sp>
        <p:nvSpPr>
          <p:cNvPr id="46084"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pPr marL="539750"/>
            <a:fld id="{B0F651D8-D802-4C08-8D11-468E5D4D1778}" type="slidenum">
              <a:rPr lang="en-US" altLang="en-US" sz="1200">
                <a:solidFill>
                  <a:schemeClr val="bg1"/>
                </a:solidFill>
              </a:rPr>
              <a:pPr marL="539750"/>
              <a:t>27</a:t>
            </a:fld>
            <a:endParaRPr lang="en-US" altLang="en-US" sz="1200">
              <a:solidFill>
                <a:schemeClr val="bg1"/>
              </a:solidFill>
            </a:endParaRPr>
          </a:p>
        </p:txBody>
      </p:sp>
      <p:sp>
        <p:nvSpPr>
          <p:cNvPr id="8" name="Footer Placeholder 4"/>
          <p:cNvSpPr>
            <a:spLocks noGrp="1"/>
          </p:cNvSpPr>
          <p:nvPr>
            <p:ph type="ftr" sz="quarter" idx="11"/>
          </p:nvPr>
        </p:nvSpPr>
        <p:spPr>
          <a:xfrm>
            <a:off x="1079500" y="6313488"/>
            <a:ext cx="8064500" cy="549275"/>
          </a:xfrm>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260350"/>
            <a:ext cx="6624638" cy="1512888"/>
          </a:xfrm>
        </p:spPr>
        <p:txBody>
          <a:bodyPr>
            <a:normAutofit fontScale="90000"/>
          </a:bodyPr>
          <a:lstStyle/>
          <a:p>
            <a:pPr>
              <a:defRPr/>
            </a:pPr>
            <a:r>
              <a:rPr lang="en-GB" dirty="0" smtClean="0"/>
              <a:t>Testing </a:t>
            </a:r>
            <a:r>
              <a:rPr lang="en-GB" dirty="0"/>
              <a:t>at BIPs </a:t>
            </a:r>
            <a:r>
              <a:rPr lang="en-GB" dirty="0" smtClean="0"/>
              <a:t>of consignments of watermelons originating from Brazil: January – Sept 2013</a:t>
            </a:r>
            <a:endParaRPr lang="en-GB" dirty="0"/>
          </a:p>
        </p:txBody>
      </p:sp>
      <p:sp>
        <p:nvSpPr>
          <p:cNvPr id="47106" name="Content Placeholder 2"/>
          <p:cNvSpPr>
            <a:spLocks noGrp="1"/>
          </p:cNvSpPr>
          <p:nvPr>
            <p:ph idx="1"/>
          </p:nvPr>
        </p:nvSpPr>
        <p:spPr>
          <a:xfrm>
            <a:off x="468313" y="5013325"/>
            <a:ext cx="8027987" cy="1223963"/>
          </a:xfrm>
        </p:spPr>
        <p:txBody>
          <a:bodyPr/>
          <a:lstStyle/>
          <a:p>
            <a:r>
              <a:rPr lang="en-GB" smtClean="0"/>
              <a:t>Results from EU 27 plus Norway</a:t>
            </a:r>
          </a:p>
          <a:p>
            <a:r>
              <a:rPr lang="en-GB" smtClean="0"/>
              <a:t>European Food Safety Authority. Scientific Opinion on the risk posed by pathogens in food of non-animal origin. Part 2 (Salmonella in melons). EFSA Journal 2014;12(10):3831</a:t>
            </a:r>
          </a:p>
        </p:txBody>
      </p:sp>
      <p:sp>
        <p:nvSpPr>
          <p:cNvPr id="4" name="Slide Number Placeholder 3"/>
          <p:cNvSpPr>
            <a:spLocks noGrp="1"/>
          </p:cNvSpPr>
          <p:nvPr>
            <p:ph type="sldNum" sz="quarter" idx="10"/>
          </p:nvPr>
        </p:nvSpPr>
        <p:spPr/>
        <p:txBody>
          <a:bodyPr/>
          <a:lstStyle/>
          <a:p>
            <a:pPr>
              <a:defRPr/>
            </a:pPr>
            <a:r>
              <a:rPr lang="en-US" smtClean="0"/>
              <a:t>  </a:t>
            </a:r>
            <a:fld id="{4B1DD965-0D1B-4579-93D2-11A7FE153384}" type="slidenum">
              <a:rPr lang="en-US" smtClean="0"/>
              <a:pPr>
                <a:defRPr/>
              </a:pPr>
              <a:t>28</a:t>
            </a:fld>
            <a:endParaRPr lang="en-US"/>
          </a:p>
        </p:txBody>
      </p:sp>
      <p:graphicFrame>
        <p:nvGraphicFramePr>
          <p:cNvPr id="6" name="Table 5"/>
          <p:cNvGraphicFramePr>
            <a:graphicFrameLocks noGrp="1"/>
          </p:cNvGraphicFramePr>
          <p:nvPr/>
        </p:nvGraphicFramePr>
        <p:xfrm>
          <a:off x="1116013" y="2205038"/>
          <a:ext cx="6096000" cy="2493962"/>
        </p:xfrm>
        <a:graphic>
          <a:graphicData uri="http://schemas.openxmlformats.org/drawingml/2006/table">
            <a:tbl>
              <a:tblPr firstRow="1" bandRow="1">
                <a:tableStyleId>{5C22544A-7EE6-4342-B048-85BDC9FD1C3A}</a:tableStyleId>
              </a:tblPr>
              <a:tblGrid>
                <a:gridCol w="1247800"/>
                <a:gridCol w="1800200"/>
                <a:gridCol w="1524000"/>
                <a:gridCol w="1524000"/>
              </a:tblGrid>
              <a:tr h="370840">
                <a:tc>
                  <a:txBody>
                    <a:bodyPr/>
                    <a:lstStyle/>
                    <a:p>
                      <a:r>
                        <a:rPr lang="en-GB" dirty="0" smtClean="0"/>
                        <a:t>Year </a:t>
                      </a:r>
                      <a:endParaRPr lang="en-GB" dirty="0"/>
                    </a:p>
                  </a:txBody>
                  <a:tcPr/>
                </a:tc>
                <a:tc>
                  <a:txBody>
                    <a:bodyPr/>
                    <a:lstStyle/>
                    <a:p>
                      <a:r>
                        <a:rPr lang="en-GB" dirty="0" smtClean="0"/>
                        <a:t>Consignments</a:t>
                      </a:r>
                      <a:endParaRPr lang="en-GB" dirty="0"/>
                    </a:p>
                  </a:txBody>
                  <a:tcPr/>
                </a:tc>
                <a:tc>
                  <a:txBody>
                    <a:bodyPr/>
                    <a:lstStyle/>
                    <a:p>
                      <a:r>
                        <a:rPr lang="en-GB" dirty="0" smtClean="0"/>
                        <a:t>Analysed</a:t>
                      </a:r>
                      <a:endParaRPr lang="en-GB" dirty="0"/>
                    </a:p>
                  </a:txBody>
                  <a:tcPr/>
                </a:tc>
                <a:tc>
                  <a:txBody>
                    <a:bodyPr/>
                    <a:lstStyle/>
                    <a:p>
                      <a:r>
                        <a:rPr lang="en-GB" dirty="0" smtClean="0"/>
                        <a:t>Salmonella detected</a:t>
                      </a:r>
                      <a:endParaRPr lang="en-GB" dirty="0"/>
                    </a:p>
                  </a:txBody>
                  <a:tcPr/>
                </a:tc>
              </a:tr>
              <a:tr h="370840">
                <a:tc>
                  <a:txBody>
                    <a:bodyPr/>
                    <a:lstStyle/>
                    <a:p>
                      <a:r>
                        <a:rPr lang="en-GB" dirty="0" smtClean="0"/>
                        <a:t>Q1</a:t>
                      </a:r>
                      <a:endParaRPr lang="en-GB" dirty="0"/>
                    </a:p>
                  </a:txBody>
                  <a:tcPr/>
                </a:tc>
                <a:tc>
                  <a:txBody>
                    <a:bodyPr/>
                    <a:lstStyle/>
                    <a:p>
                      <a:pPr algn="ctr"/>
                      <a:r>
                        <a:rPr lang="en-GB" dirty="0" smtClean="0"/>
                        <a:t>353</a:t>
                      </a:r>
                      <a:endParaRPr lang="en-GB" dirty="0"/>
                    </a:p>
                  </a:txBody>
                  <a:tcPr/>
                </a:tc>
                <a:tc>
                  <a:txBody>
                    <a:bodyPr/>
                    <a:lstStyle/>
                    <a:p>
                      <a:pPr algn="ctr"/>
                      <a:r>
                        <a:rPr lang="en-GB" dirty="0" smtClean="0"/>
                        <a:t>24</a:t>
                      </a:r>
                      <a:endParaRPr lang="en-GB" dirty="0"/>
                    </a:p>
                  </a:txBody>
                  <a:tcPr/>
                </a:tc>
                <a:tc>
                  <a:txBody>
                    <a:bodyPr/>
                    <a:lstStyle/>
                    <a:p>
                      <a:pPr algn="ctr"/>
                      <a:r>
                        <a:rPr lang="en-GB" dirty="0" smtClean="0"/>
                        <a:t>0</a:t>
                      </a:r>
                      <a:endParaRPr lang="en-GB" dirty="0"/>
                    </a:p>
                  </a:txBody>
                  <a:tcPr/>
                </a:tc>
              </a:tr>
              <a:tr h="370840">
                <a:tc>
                  <a:txBody>
                    <a:bodyPr/>
                    <a:lstStyle/>
                    <a:p>
                      <a:r>
                        <a:rPr lang="en-GB" dirty="0" smtClean="0"/>
                        <a:t>Q2</a:t>
                      </a:r>
                      <a:endParaRPr lang="en-GB" dirty="0"/>
                    </a:p>
                  </a:txBody>
                  <a:tcPr/>
                </a:tc>
                <a:tc>
                  <a:txBody>
                    <a:bodyPr/>
                    <a:lstStyle/>
                    <a:p>
                      <a:pPr algn="ctr"/>
                      <a:r>
                        <a:rPr lang="en-GB" dirty="0" smtClean="0"/>
                        <a:t>8</a:t>
                      </a:r>
                      <a:endParaRPr lang="en-GB"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r>
              <a:tr h="370840">
                <a:tc>
                  <a:txBody>
                    <a:bodyPr/>
                    <a:lstStyle/>
                    <a:p>
                      <a:r>
                        <a:rPr lang="en-GB" dirty="0" smtClean="0"/>
                        <a:t>Q3</a:t>
                      </a:r>
                      <a:endParaRPr lang="en-GB" dirty="0"/>
                    </a:p>
                  </a:txBody>
                  <a:tcPr/>
                </a:tc>
                <a:tc>
                  <a:txBody>
                    <a:bodyPr/>
                    <a:lstStyle/>
                    <a:p>
                      <a:pPr algn="ctr"/>
                      <a:r>
                        <a:rPr lang="en-GB" dirty="0" smtClean="0"/>
                        <a:t>11</a:t>
                      </a:r>
                      <a:endParaRPr lang="en-GB" dirty="0"/>
                    </a:p>
                  </a:txBody>
                  <a:tcPr/>
                </a:tc>
                <a:tc>
                  <a:txBody>
                    <a:bodyPr/>
                    <a:lstStyle/>
                    <a:p>
                      <a:pPr algn="ctr"/>
                      <a:r>
                        <a:rPr lang="en-GB" dirty="0" smtClean="0"/>
                        <a:t>11</a:t>
                      </a:r>
                      <a:endParaRPr lang="en-GB" dirty="0"/>
                    </a:p>
                  </a:txBody>
                  <a:tcPr/>
                </a:tc>
                <a:tc>
                  <a:txBody>
                    <a:bodyPr/>
                    <a:lstStyle/>
                    <a:p>
                      <a:pPr algn="ctr"/>
                      <a:r>
                        <a:rPr lang="en-GB" dirty="0" smtClean="0"/>
                        <a:t>0</a:t>
                      </a:r>
                      <a:endParaRPr lang="en-GB" dirty="0"/>
                    </a:p>
                  </a:txBody>
                  <a:tcPr/>
                </a:tc>
              </a:tr>
              <a:tr h="370840">
                <a:tc>
                  <a:txBody>
                    <a:bodyPr/>
                    <a:lstStyle/>
                    <a:p>
                      <a:r>
                        <a:rPr lang="en-GB" dirty="0" smtClean="0"/>
                        <a:t>Q4</a:t>
                      </a:r>
                      <a:endParaRPr lang="en-GB" dirty="0"/>
                    </a:p>
                  </a:txBody>
                  <a:tcPr/>
                </a:tc>
                <a:tc gridSpan="3">
                  <a:txBody>
                    <a:bodyPr/>
                    <a:lstStyle/>
                    <a:p>
                      <a:pPr algn="l"/>
                      <a:r>
                        <a:rPr lang="en-GB" dirty="0" smtClean="0"/>
                        <a:t>Delisted</a:t>
                      </a:r>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Total</a:t>
                      </a:r>
                      <a:endParaRPr lang="en-GB" dirty="0"/>
                    </a:p>
                  </a:txBody>
                  <a:tcPr/>
                </a:tc>
                <a:tc>
                  <a:txBody>
                    <a:bodyPr/>
                    <a:lstStyle/>
                    <a:p>
                      <a:pPr algn="ctr"/>
                      <a:r>
                        <a:rPr lang="en-GB" dirty="0" smtClean="0"/>
                        <a:t>525</a:t>
                      </a:r>
                      <a:endParaRPr lang="en-GB" dirty="0"/>
                    </a:p>
                  </a:txBody>
                  <a:tcPr/>
                </a:tc>
                <a:tc>
                  <a:txBody>
                    <a:bodyPr/>
                    <a:lstStyle/>
                    <a:p>
                      <a:pPr algn="ctr"/>
                      <a:r>
                        <a:rPr lang="en-GB" dirty="0" smtClean="0"/>
                        <a:t>35</a:t>
                      </a:r>
                      <a:endParaRPr lang="en-GB" dirty="0"/>
                    </a:p>
                  </a:txBody>
                  <a:tcPr/>
                </a:tc>
                <a:tc>
                  <a:txBody>
                    <a:bodyPr/>
                    <a:lstStyle/>
                    <a:p>
                      <a:pPr algn="ctr"/>
                      <a:r>
                        <a:rPr lang="en-GB" dirty="0" smtClean="0"/>
                        <a:t>0</a:t>
                      </a:r>
                      <a:endParaRPr lang="en-GB" dirty="0"/>
                    </a:p>
                  </a:txBody>
                  <a:tcPr/>
                </a:tc>
              </a:tr>
            </a:tbl>
          </a:graphicData>
        </a:graphic>
      </p:graphicFrame>
      <p:sp>
        <p:nvSpPr>
          <p:cNvPr id="7"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313"/>
            <a:ext cx="8027987" cy="4465637"/>
          </a:xfrm>
        </p:spPr>
        <p:txBody>
          <a:bodyPr>
            <a:noAutofit/>
          </a:bodyPr>
          <a:lstStyle/>
          <a:p>
            <a:pPr>
              <a:defRPr/>
            </a:pPr>
            <a:r>
              <a:rPr lang="en-GB" sz="6000" dirty="0" smtClean="0"/>
              <a:t>FW&amp;E working with Port Health Authorities:</a:t>
            </a:r>
            <a:br>
              <a:rPr lang="en-GB" sz="6000" dirty="0" smtClean="0"/>
            </a:br>
            <a:r>
              <a:rPr lang="en-GB" sz="6000" dirty="0" smtClean="0"/>
              <a:t>Supporting food regulation of an imported food</a:t>
            </a:r>
            <a:endParaRPr lang="en-GB" sz="6000" dirty="0"/>
          </a:p>
        </p:txBody>
      </p:sp>
      <p:sp>
        <p:nvSpPr>
          <p:cNvPr id="4" name="Slide Number Placeholder 3"/>
          <p:cNvSpPr>
            <a:spLocks noGrp="1"/>
          </p:cNvSpPr>
          <p:nvPr>
            <p:ph type="sldNum" sz="quarter" idx="10"/>
          </p:nvPr>
        </p:nvSpPr>
        <p:spPr/>
        <p:txBody>
          <a:bodyPr/>
          <a:lstStyle/>
          <a:p>
            <a:pPr>
              <a:defRPr/>
            </a:pPr>
            <a:r>
              <a:rPr lang="en-US" smtClean="0"/>
              <a:t>  </a:t>
            </a:r>
            <a:fld id="{45430BF4-8F0E-49F4-9E33-ACEC1990E45A}" type="slidenum">
              <a:rPr lang="en-US" smtClean="0"/>
              <a:pPr>
                <a:defRPr/>
              </a:pPr>
              <a:t>29</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a:xfrm>
            <a:off x="214313" y="1484313"/>
            <a:ext cx="8715375" cy="4392612"/>
          </a:xfrm>
          <a:noFill/>
        </p:spPr>
        <p:txBody>
          <a:bodyPr lIns="36000" tIns="36000" rIns="36000" bIns="36000"/>
          <a:lstStyle/>
          <a:p>
            <a:pPr>
              <a:lnSpc>
                <a:spcPct val="150000"/>
              </a:lnSpc>
              <a:buClr>
                <a:schemeClr val="hlink"/>
              </a:buClr>
              <a:buFont typeface="Arial" charset="0"/>
              <a:buChar char="•"/>
            </a:pPr>
            <a:r>
              <a:rPr lang="en-GB" altLang="en-US" sz="2000" b="1" smtClean="0"/>
              <a:t>Expert advice and access </a:t>
            </a:r>
            <a:r>
              <a:rPr lang="en-GB" altLang="en-US" sz="2000" smtClean="0">
                <a:solidFill>
                  <a:schemeClr val="tx1"/>
                </a:solidFill>
              </a:rPr>
              <a:t>to laboratory services for food, dairy, environmental and water microbiology </a:t>
            </a:r>
          </a:p>
          <a:p>
            <a:pPr>
              <a:lnSpc>
                <a:spcPct val="150000"/>
              </a:lnSpc>
              <a:buClr>
                <a:schemeClr val="hlink"/>
              </a:buClr>
              <a:buFont typeface="Arial" charset="0"/>
              <a:buChar char="•"/>
            </a:pPr>
            <a:r>
              <a:rPr lang="en-GB" altLang="en-US" sz="2000" b="1" smtClean="0"/>
              <a:t>National microbiological </a:t>
            </a:r>
            <a:r>
              <a:rPr lang="en-GB" altLang="en-US" sz="2000" smtClean="0">
                <a:solidFill>
                  <a:schemeClr val="tx1"/>
                </a:solidFill>
              </a:rPr>
              <a:t>survey and surveillance data </a:t>
            </a:r>
          </a:p>
          <a:p>
            <a:pPr>
              <a:lnSpc>
                <a:spcPct val="150000"/>
              </a:lnSpc>
              <a:buClr>
                <a:schemeClr val="hlink"/>
              </a:buClr>
              <a:buFont typeface="Arial" charset="0"/>
              <a:buChar char="•"/>
            </a:pPr>
            <a:r>
              <a:rPr lang="en-GB" altLang="en-US" sz="2000" b="1" smtClean="0"/>
              <a:t>Early recognition, </a:t>
            </a:r>
            <a:r>
              <a:rPr lang="en-GB" altLang="en-US" sz="2000" smtClean="0">
                <a:solidFill>
                  <a:schemeClr val="tx1"/>
                </a:solidFill>
              </a:rPr>
              <a:t>notification, investigation and control of unusual events and outbreaks </a:t>
            </a:r>
          </a:p>
          <a:p>
            <a:pPr>
              <a:lnSpc>
                <a:spcPct val="150000"/>
              </a:lnSpc>
              <a:buClr>
                <a:schemeClr val="hlink"/>
              </a:buClr>
              <a:buFont typeface="Arial" charset="0"/>
              <a:buChar char="•"/>
            </a:pPr>
            <a:r>
              <a:rPr lang="en-GB" altLang="en-US" sz="2000" b="1" smtClean="0"/>
              <a:t>Evidence base </a:t>
            </a:r>
            <a:r>
              <a:rPr lang="en-GB" altLang="en-US" sz="2000" smtClean="0">
                <a:solidFill>
                  <a:schemeClr val="tx1"/>
                </a:solidFill>
              </a:rPr>
              <a:t>to inform the actions of PHE and others </a:t>
            </a:r>
          </a:p>
          <a:p>
            <a:pPr>
              <a:lnSpc>
                <a:spcPct val="150000"/>
              </a:lnSpc>
              <a:buClr>
                <a:schemeClr val="hlink"/>
              </a:buClr>
              <a:buFont typeface="Arial" charset="0"/>
              <a:buChar char="•"/>
            </a:pPr>
            <a:r>
              <a:rPr lang="en-GB" altLang="en-US" sz="2000" b="1" smtClean="0"/>
              <a:t>Training</a:t>
            </a:r>
            <a:r>
              <a:rPr lang="en-GB" altLang="en-US" sz="2000" smtClean="0">
                <a:solidFill>
                  <a:schemeClr val="tx1"/>
                </a:solidFill>
              </a:rPr>
              <a:t> of staff in the PHE and external partners </a:t>
            </a:r>
          </a:p>
          <a:p>
            <a:pPr>
              <a:lnSpc>
                <a:spcPct val="150000"/>
              </a:lnSpc>
              <a:buClr>
                <a:schemeClr val="hlink"/>
              </a:buClr>
              <a:buFont typeface="Arial" charset="0"/>
              <a:buChar char="•"/>
            </a:pPr>
            <a:r>
              <a:rPr lang="en-GB" altLang="en-US" sz="2000" b="1" smtClean="0"/>
              <a:t>Applied R&amp;D </a:t>
            </a:r>
            <a:r>
              <a:rPr lang="en-GB" altLang="en-US" sz="2000" smtClean="0">
                <a:solidFill>
                  <a:schemeClr val="tx1"/>
                </a:solidFill>
              </a:rPr>
              <a:t>to support and progress all of the above </a:t>
            </a:r>
          </a:p>
          <a:p>
            <a:pPr>
              <a:lnSpc>
                <a:spcPct val="150000"/>
              </a:lnSpc>
              <a:buClr>
                <a:schemeClr val="hlink"/>
              </a:buClr>
              <a:buFont typeface="Wingdings" pitchFamily="2" charset="2"/>
              <a:buNone/>
            </a:pPr>
            <a:endParaRPr lang="en-GB" altLang="en-US" smtClean="0">
              <a:solidFill>
                <a:schemeClr val="tx1"/>
              </a:solidFill>
            </a:endParaRPr>
          </a:p>
        </p:txBody>
      </p:sp>
      <p:sp>
        <p:nvSpPr>
          <p:cNvPr id="16386" name="Text Box 5"/>
          <p:cNvSpPr txBox="1">
            <a:spLocks noChangeArrowheads="1"/>
          </p:cNvSpPr>
          <p:nvPr/>
        </p:nvSpPr>
        <p:spPr bwMode="auto">
          <a:xfrm>
            <a:off x="2195513" y="260350"/>
            <a:ext cx="6624637" cy="649288"/>
          </a:xfrm>
          <a:prstGeom prst="rect">
            <a:avLst/>
          </a:prstGeom>
          <a:noFill/>
          <a:ln w="9525">
            <a:noFill/>
            <a:miter lim="800000"/>
            <a:headEnd/>
            <a:tailEnd/>
          </a:ln>
        </p:spPr>
        <p:txBody>
          <a:bodyPr lIns="90000" tIns="46800" rIns="90000" bIns="46800">
            <a:spAutoFit/>
          </a:bodyPr>
          <a:lstStyle/>
          <a:p>
            <a:pPr>
              <a:spcBef>
                <a:spcPct val="50000"/>
              </a:spcBef>
            </a:pPr>
            <a:r>
              <a:rPr lang="en-GB" altLang="en-US" sz="3600" b="1">
                <a:solidFill>
                  <a:srgbClr val="00AE9E"/>
                </a:solidFill>
              </a:rPr>
              <a:t>FW&amp;E Microbiology Services</a:t>
            </a:r>
          </a:p>
        </p:txBody>
      </p:sp>
      <p:sp>
        <p:nvSpPr>
          <p:cNvPr id="16387"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r>
              <a:rPr lang="en-US" altLang="en-US" sz="1200">
                <a:solidFill>
                  <a:schemeClr val="bg1"/>
                </a:solidFill>
              </a:rPr>
              <a:t>  </a:t>
            </a:r>
            <a:fld id="{9FB5EB19-868C-4691-8C60-9CC331CD6AE2}" type="slidenum">
              <a:rPr lang="en-US" altLang="en-US" sz="1200">
                <a:solidFill>
                  <a:schemeClr val="bg1"/>
                </a:solidFill>
              </a:rPr>
              <a:pPr/>
              <a:t>3</a:t>
            </a:fld>
            <a:endParaRPr lang="en-US" altLang="en-US" sz="1200">
              <a:solidFill>
                <a:schemeClr val="bg1"/>
              </a:solidFill>
            </a:endParaRPr>
          </a:p>
        </p:txBody>
      </p:sp>
      <p:sp>
        <p:nvSpPr>
          <p:cNvPr id="16388" name="TextBox 1"/>
          <p:cNvSpPr txBox="1">
            <a:spLocks noChangeArrowheads="1"/>
          </p:cNvSpPr>
          <p:nvPr/>
        </p:nvSpPr>
        <p:spPr bwMode="auto">
          <a:xfrm>
            <a:off x="-252413" y="692150"/>
            <a:ext cx="184150" cy="461963"/>
          </a:xfrm>
          <a:prstGeom prst="rect">
            <a:avLst/>
          </a:prstGeom>
          <a:noFill/>
          <a:ln w="9525">
            <a:noFill/>
            <a:miter lim="800000"/>
            <a:headEnd/>
            <a:tailEnd/>
          </a:ln>
        </p:spPr>
        <p:txBody>
          <a:bodyPr wrap="none">
            <a:spAutoFit/>
          </a:bodyPr>
          <a:lstStyle/>
          <a:p>
            <a:endParaRPr lang="en-GB" alt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04813"/>
            <a:ext cx="6840538" cy="647700"/>
          </a:xfrm>
        </p:spPr>
        <p:txBody>
          <a:bodyPr/>
          <a:lstStyle/>
          <a:p>
            <a:pPr>
              <a:defRPr/>
            </a:pPr>
            <a:r>
              <a:rPr lang="en-GB" dirty="0" smtClean="0"/>
              <a:t>Betel leaves, initial observations</a:t>
            </a:r>
            <a:endParaRPr lang="en-GB" dirty="0"/>
          </a:p>
        </p:txBody>
      </p:sp>
      <p:sp>
        <p:nvSpPr>
          <p:cNvPr id="49154" name="Content Placeholder 2"/>
          <p:cNvSpPr>
            <a:spLocks noGrp="1"/>
          </p:cNvSpPr>
          <p:nvPr>
            <p:ph idx="1"/>
          </p:nvPr>
        </p:nvSpPr>
        <p:spPr>
          <a:xfrm>
            <a:off x="395288" y="1495425"/>
            <a:ext cx="8029575" cy="4065588"/>
          </a:xfrm>
        </p:spPr>
        <p:txBody>
          <a:bodyPr/>
          <a:lstStyle/>
          <a:p>
            <a:r>
              <a:rPr lang="en-GB" sz="2000" smtClean="0"/>
              <a:t>Betel (paan) leaves (</a:t>
            </a:r>
            <a:r>
              <a:rPr lang="en-GB" sz="2000" i="1" smtClean="0"/>
              <a:t>Piper betle</a:t>
            </a:r>
            <a:r>
              <a:rPr lang="en-GB" sz="2000" smtClean="0"/>
              <a:t> L.) traditional product that certain South-eastern Asian populations chew after meals </a:t>
            </a:r>
          </a:p>
          <a:p>
            <a:r>
              <a:rPr lang="en-GB" sz="2000" smtClean="0"/>
              <a:t>Imported into the EU particularly to UK, Germany and Italy</a:t>
            </a:r>
          </a:p>
          <a:p>
            <a:r>
              <a:rPr lang="en-GB" sz="2000" smtClean="0"/>
              <a:t>2012 exports from Bangladesh &gt;€40 million (Food Law Latest, 2015)</a:t>
            </a:r>
          </a:p>
          <a:p>
            <a:endParaRPr lang="en-GB" sz="2000" smtClean="0"/>
          </a:p>
          <a:p>
            <a:r>
              <a:rPr lang="en-GB" sz="2000" smtClean="0">
                <a:solidFill>
                  <a:srgbClr val="00AE9E"/>
                </a:solidFill>
              </a:rPr>
              <a:t>August 2011</a:t>
            </a:r>
          </a:p>
          <a:p>
            <a:r>
              <a:rPr lang="en-GB" sz="2000" smtClean="0"/>
              <a:t>	EHO sampled betel leaves as part of an inspection of an ethnic food retailer in Birmingham</a:t>
            </a:r>
          </a:p>
          <a:p>
            <a:r>
              <a:rPr lang="en-GB" sz="2000" smtClean="0"/>
              <a:t>Samples tested by FW&amp;E Laboratory in Birmingham </a:t>
            </a:r>
          </a:p>
          <a:p>
            <a:r>
              <a:rPr lang="en-GB" sz="2000" i="1" smtClean="0"/>
              <a:t>Salmonella</a:t>
            </a:r>
            <a:r>
              <a:rPr lang="en-GB" sz="2000" smtClean="0"/>
              <a:t> </a:t>
            </a:r>
            <a:r>
              <a:rPr lang="en-GB" sz="2000" i="1" smtClean="0"/>
              <a:t>enterica</a:t>
            </a:r>
            <a:r>
              <a:rPr lang="en-GB" sz="2000" smtClean="0"/>
              <a:t> serovar Augustenborg isolated</a:t>
            </a:r>
            <a:endParaRPr lang="en-GB" altLang="en-US" sz="2000" smtClean="0"/>
          </a:p>
        </p:txBody>
      </p:sp>
      <p:sp>
        <p:nvSpPr>
          <p:cNvPr id="4" name="Slide Number Placeholder 3"/>
          <p:cNvSpPr>
            <a:spLocks noGrp="1"/>
          </p:cNvSpPr>
          <p:nvPr>
            <p:ph type="sldNum" sz="quarter" idx="10"/>
          </p:nvPr>
        </p:nvSpPr>
        <p:spPr/>
        <p:txBody>
          <a:bodyPr/>
          <a:lstStyle/>
          <a:p>
            <a:pPr>
              <a:defRPr/>
            </a:pPr>
            <a:r>
              <a:rPr lang="en-US" smtClean="0"/>
              <a:t>  </a:t>
            </a:r>
            <a:fld id="{C6AA78E5-0CEF-45C4-9E33-56364906B946}" type="slidenum">
              <a:rPr lang="en-US" smtClean="0"/>
              <a:pPr>
                <a:defRPr/>
              </a:pPr>
              <a:t>30</a:t>
            </a:fld>
            <a:endParaRPr lang="en-US"/>
          </a:p>
        </p:txBody>
      </p:sp>
      <p:pic>
        <p:nvPicPr>
          <p:cNvPr id="49156" name="Picture 6" descr="http://upload.wikimedia.org/wikipedia/commons/3/39/Betel_leaves_at_a_market_in_Mandalay,_Myanmar.JPG"/>
          <p:cNvPicPr>
            <a:picLocks noChangeAspect="1" noChangeArrowheads="1"/>
          </p:cNvPicPr>
          <p:nvPr/>
        </p:nvPicPr>
        <p:blipFill>
          <a:blip r:embed="rId2"/>
          <a:srcRect/>
          <a:stretch>
            <a:fillRect/>
          </a:stretch>
        </p:blipFill>
        <p:spPr bwMode="auto">
          <a:xfrm>
            <a:off x="6256338" y="4652963"/>
            <a:ext cx="2708275" cy="2030412"/>
          </a:xfrm>
          <a:prstGeom prst="rect">
            <a:avLst/>
          </a:prstGeom>
          <a:noFill/>
          <a:ln w="9525">
            <a:noFill/>
            <a:miter lim="800000"/>
            <a:headEnd/>
            <a:tailEnd/>
          </a:ln>
        </p:spPr>
      </p:pic>
      <p:sp>
        <p:nvSpPr>
          <p:cNvPr id="7"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333375"/>
            <a:ext cx="6913563" cy="647700"/>
          </a:xfrm>
        </p:spPr>
        <p:txBody>
          <a:bodyPr/>
          <a:lstStyle/>
          <a:p>
            <a:pPr>
              <a:defRPr/>
            </a:pPr>
            <a:r>
              <a:rPr lang="en-GB" dirty="0"/>
              <a:t>Betel leaves, </a:t>
            </a:r>
            <a:r>
              <a:rPr lang="en-GB" dirty="0" smtClean="0"/>
              <a:t>2011 HPA testing</a:t>
            </a:r>
            <a:endParaRPr lang="en-GB" dirty="0"/>
          </a:p>
        </p:txBody>
      </p:sp>
      <p:sp>
        <p:nvSpPr>
          <p:cNvPr id="50178" name="Content Placeholder 2"/>
          <p:cNvSpPr>
            <a:spLocks noGrp="1"/>
          </p:cNvSpPr>
          <p:nvPr>
            <p:ph idx="1"/>
          </p:nvPr>
        </p:nvSpPr>
        <p:spPr>
          <a:xfrm>
            <a:off x="323850" y="1628775"/>
            <a:ext cx="8027988" cy="4464050"/>
          </a:xfrm>
        </p:spPr>
        <p:txBody>
          <a:bodyPr/>
          <a:lstStyle/>
          <a:p>
            <a:r>
              <a:rPr lang="en-GB" sz="2000" smtClean="0">
                <a:solidFill>
                  <a:srgbClr val="00AE9E"/>
                </a:solidFill>
              </a:rPr>
              <a:t>September to December 2011</a:t>
            </a:r>
          </a:p>
          <a:p>
            <a:r>
              <a:rPr lang="en-GB" sz="2000" smtClean="0"/>
              <a:t>further retail sampling in Birmingham and London detected Salmonella</a:t>
            </a:r>
          </a:p>
          <a:p>
            <a:r>
              <a:rPr lang="en-GB" sz="2000" smtClean="0"/>
              <a:t>99 consignments received at Heathrow each represented by 5 separate samples (total 493) tested, 83% were from Bangladesh, 16% from India and 1% from Thailand</a:t>
            </a:r>
          </a:p>
          <a:p>
            <a:r>
              <a:rPr lang="en-GB" sz="2000" i="1" smtClean="0"/>
              <a:t>Salmonella</a:t>
            </a:r>
            <a:r>
              <a:rPr lang="en-GB" sz="2000" smtClean="0"/>
              <a:t>  isolated from 75% of all samples. Results from testing consignments ranged from not detected to </a:t>
            </a:r>
            <a:r>
              <a:rPr lang="en-GB" sz="2000" i="1" smtClean="0"/>
              <a:t>Salmonella</a:t>
            </a:r>
            <a:r>
              <a:rPr lang="en-GB" sz="2000" smtClean="0"/>
              <a:t> detected in all samples. </a:t>
            </a:r>
          </a:p>
          <a:p>
            <a:r>
              <a:rPr lang="en-GB" sz="2000" smtClean="0"/>
              <a:t>44 serovars of </a:t>
            </a:r>
            <a:r>
              <a:rPr lang="en-GB" sz="2000" i="1" smtClean="0"/>
              <a:t>Salmonella</a:t>
            </a:r>
            <a:r>
              <a:rPr lang="en-GB" sz="2000" smtClean="0"/>
              <a:t> were identified</a:t>
            </a:r>
          </a:p>
          <a:p>
            <a:r>
              <a:rPr lang="en-GB" sz="2000" smtClean="0"/>
              <a:t>A comparison with isolates from human cases in early 2012 did not identify betel-consumption attributable morbidity in the UK population</a:t>
            </a:r>
          </a:p>
          <a:p>
            <a:endParaRPr lang="en-GB" smtClean="0"/>
          </a:p>
        </p:txBody>
      </p:sp>
      <p:sp>
        <p:nvSpPr>
          <p:cNvPr id="4" name="Slide Number Placeholder 3"/>
          <p:cNvSpPr>
            <a:spLocks noGrp="1"/>
          </p:cNvSpPr>
          <p:nvPr>
            <p:ph type="sldNum" sz="quarter" idx="10"/>
          </p:nvPr>
        </p:nvSpPr>
        <p:spPr/>
        <p:txBody>
          <a:bodyPr/>
          <a:lstStyle/>
          <a:p>
            <a:pPr>
              <a:defRPr/>
            </a:pPr>
            <a:r>
              <a:rPr lang="en-US" smtClean="0"/>
              <a:t>  </a:t>
            </a:r>
            <a:fld id="{552D57B5-AC23-4098-ACEF-CF65CF4CF4B6}" type="slidenum">
              <a:rPr lang="en-US" smtClean="0"/>
              <a:pPr>
                <a:defRPr/>
              </a:pPr>
              <a:t>31</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333375"/>
            <a:ext cx="7091363" cy="647700"/>
          </a:xfrm>
        </p:spPr>
        <p:txBody>
          <a:bodyPr/>
          <a:lstStyle/>
          <a:p>
            <a:pPr>
              <a:defRPr/>
            </a:pPr>
            <a:r>
              <a:rPr lang="en-GB" dirty="0" smtClean="0"/>
              <a:t>  Actions by Risk Managers</a:t>
            </a:r>
            <a:endParaRPr lang="en-GB" dirty="0"/>
          </a:p>
        </p:txBody>
      </p:sp>
      <p:sp>
        <p:nvSpPr>
          <p:cNvPr id="51202" name="Content Placeholder 2"/>
          <p:cNvSpPr>
            <a:spLocks noGrp="1"/>
          </p:cNvSpPr>
          <p:nvPr>
            <p:ph idx="1"/>
          </p:nvPr>
        </p:nvSpPr>
        <p:spPr>
          <a:xfrm>
            <a:off x="395288" y="1268413"/>
            <a:ext cx="8027987" cy="4897437"/>
          </a:xfrm>
        </p:spPr>
        <p:txBody>
          <a:bodyPr/>
          <a:lstStyle/>
          <a:p>
            <a:r>
              <a:rPr lang="en-GB" smtClean="0">
                <a:solidFill>
                  <a:srgbClr val="00AE9E"/>
                </a:solidFill>
              </a:rPr>
              <a:t>2011</a:t>
            </a:r>
            <a:r>
              <a:rPr lang="en-GB" smtClean="0"/>
              <a:t> after initial isolation of S.Augustenborg, FSA informed who issued  RASFFs, discussions held with the Bangladeshi and Indian High Commissions to ascertain what is being done to reduce contamination in the country of origin</a:t>
            </a:r>
          </a:p>
          <a:p>
            <a:r>
              <a:rPr lang="en-GB" smtClean="0">
                <a:solidFill>
                  <a:srgbClr val="00AE9E"/>
                </a:solidFill>
              </a:rPr>
              <a:t>2014</a:t>
            </a:r>
            <a:r>
              <a:rPr lang="en-GB" smtClean="0"/>
              <a:t> EU Commission implemented a temporary suspension of imported betel leaves originating or consigned by Bangladesh (Decision 2014/88/EU) which was extended in June 2015 (Commission Implementing Decision 2014/510/EU) and then to June 2018 (FSA 2016). </a:t>
            </a:r>
          </a:p>
          <a:p>
            <a:r>
              <a:rPr lang="en-GB" smtClean="0">
                <a:solidFill>
                  <a:srgbClr val="00AE9E"/>
                </a:solidFill>
              </a:rPr>
              <a:t>2014</a:t>
            </a:r>
            <a:r>
              <a:rPr lang="en-GB" smtClean="0"/>
              <a:t> Betel leaves from India and Thailand were subjected to an increased level of official control at the designated point of (Commission Implementing Regulation (EU) 323/2014) and this continued for India in September 2015 (Commission Implementing Regulation (EU) 2015/1607).</a:t>
            </a:r>
          </a:p>
          <a:p>
            <a:r>
              <a:rPr lang="en-GB" smtClean="0">
                <a:solidFill>
                  <a:srgbClr val="00AE9E"/>
                </a:solidFill>
              </a:rPr>
              <a:t>2016</a:t>
            </a:r>
            <a:r>
              <a:rPr lang="en-GB" smtClean="0"/>
              <a:t> control of betel leaves from India extended requiring that consignments be accompanied by results of sampling and analysis by the competent authorities in India for the presence of </a:t>
            </a:r>
            <a:r>
              <a:rPr lang="en-GB" i="1" smtClean="0"/>
              <a:t>Salmonella</a:t>
            </a:r>
            <a:r>
              <a:rPr lang="en-GB" smtClean="0"/>
              <a:t> (Commission Implementing Regulation (EU) 2016/166).</a:t>
            </a:r>
          </a:p>
          <a:p>
            <a:endParaRPr lang="en-GB" smtClean="0"/>
          </a:p>
        </p:txBody>
      </p:sp>
      <p:sp>
        <p:nvSpPr>
          <p:cNvPr id="4" name="Slide Number Placeholder 3"/>
          <p:cNvSpPr>
            <a:spLocks noGrp="1"/>
          </p:cNvSpPr>
          <p:nvPr>
            <p:ph type="sldNum" sz="quarter" idx="10"/>
          </p:nvPr>
        </p:nvSpPr>
        <p:spPr/>
        <p:txBody>
          <a:bodyPr/>
          <a:lstStyle/>
          <a:p>
            <a:pPr>
              <a:defRPr/>
            </a:pPr>
            <a:r>
              <a:rPr lang="en-US" smtClean="0"/>
              <a:t>  </a:t>
            </a:r>
            <a:fld id="{CEECD17C-05BF-4F86-8A02-ADDB64A34930}" type="slidenum">
              <a:rPr lang="en-US" smtClean="0"/>
              <a:pPr>
                <a:defRPr/>
              </a:pPr>
              <a:t>32</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04813"/>
            <a:ext cx="6192838" cy="1728787"/>
          </a:xfrm>
        </p:spPr>
        <p:txBody>
          <a:bodyPr>
            <a:normAutofit fontScale="90000"/>
          </a:bodyPr>
          <a:lstStyle/>
          <a:p>
            <a:pPr>
              <a:defRPr/>
            </a:pPr>
            <a:r>
              <a:rPr lang="en-GB" dirty="0"/>
              <a:t>Betel leaves</a:t>
            </a:r>
            <a:r>
              <a:rPr lang="en-GB" dirty="0" smtClean="0"/>
              <a:t>, </a:t>
            </a:r>
            <a:r>
              <a:rPr lang="en-GB" dirty="0"/>
              <a:t>2012-16</a:t>
            </a:r>
            <a:br>
              <a:rPr lang="en-GB" dirty="0"/>
            </a:br>
            <a:r>
              <a:rPr lang="en-GB" dirty="0" smtClean="0"/>
              <a:t>results of FW&amp;E testing in PHE:</a:t>
            </a:r>
            <a:endParaRPr lang="en-GB" dirty="0"/>
          </a:p>
        </p:txBody>
      </p:sp>
      <p:graphicFrame>
        <p:nvGraphicFramePr>
          <p:cNvPr id="6" name="Content Placeholder 5"/>
          <p:cNvGraphicFramePr>
            <a:graphicFrameLocks noGrp="1"/>
          </p:cNvGraphicFramePr>
          <p:nvPr>
            <p:ph idx="1"/>
          </p:nvPr>
        </p:nvGraphicFramePr>
        <p:xfrm>
          <a:off x="323850" y="2674938"/>
          <a:ext cx="8351838" cy="2838450"/>
        </p:xfrm>
        <a:graphic>
          <a:graphicData uri="http://schemas.openxmlformats.org/drawingml/2006/table">
            <a:tbl>
              <a:tblPr firstRow="1" firstCol="1" bandRow="1">
                <a:tableStyleId>{5C22544A-7EE6-4342-B048-85BDC9FD1C3A}</a:tableStyleId>
              </a:tblPr>
              <a:tblGrid>
                <a:gridCol w="1440160"/>
                <a:gridCol w="1296144"/>
                <a:gridCol w="2224348"/>
                <a:gridCol w="1737452"/>
                <a:gridCol w="1654824"/>
              </a:tblGrid>
              <a:tr h="0">
                <a:tc rowSpan="2">
                  <a:txBody>
                    <a:bodyPr/>
                    <a:lstStyle/>
                    <a:p>
                      <a:pPr>
                        <a:lnSpc>
                          <a:spcPct val="115000"/>
                        </a:lnSpc>
                        <a:spcAft>
                          <a:spcPts val="0"/>
                        </a:spcAft>
                      </a:pPr>
                      <a:r>
                        <a:rPr lang="en-GB" sz="1800" dirty="0">
                          <a:effectLst/>
                        </a:rPr>
                        <a:t>Year</a:t>
                      </a:r>
                      <a:endParaRPr lang="en-GB" sz="1800" dirty="0">
                        <a:effectLst/>
                        <a:latin typeface="Calibri"/>
                        <a:ea typeface="Times New Roman"/>
                        <a:cs typeface="Times New Roman"/>
                      </a:endParaRPr>
                    </a:p>
                  </a:txBody>
                  <a:tcPr marL="68580" marR="68580" marT="0" marB="0"/>
                </a:tc>
                <a:tc rowSpan="2">
                  <a:txBody>
                    <a:bodyPr/>
                    <a:lstStyle/>
                    <a:p>
                      <a:pPr algn="ctr">
                        <a:lnSpc>
                          <a:spcPct val="115000"/>
                        </a:lnSpc>
                        <a:spcAft>
                          <a:spcPts val="0"/>
                        </a:spcAft>
                      </a:pPr>
                      <a:r>
                        <a:rPr lang="en-GB" sz="1800" dirty="0">
                          <a:effectLst/>
                        </a:rPr>
                        <a:t> </a:t>
                      </a:r>
                      <a:r>
                        <a:rPr lang="en-GB" sz="1800" dirty="0" smtClean="0">
                          <a:effectLst/>
                        </a:rPr>
                        <a:t>Total</a:t>
                      </a:r>
                      <a:endParaRPr lang="en-GB" sz="1800" dirty="0">
                        <a:effectLst/>
                        <a:latin typeface="Calibri"/>
                        <a:ea typeface="Times New Roman"/>
                        <a:cs typeface="Times New Roman"/>
                      </a:endParaRPr>
                    </a:p>
                  </a:txBody>
                  <a:tcPr marL="68580" marR="68580" marT="0" marB="0"/>
                </a:tc>
                <a:tc gridSpan="2">
                  <a:txBody>
                    <a:bodyPr/>
                    <a:lstStyle/>
                    <a:p>
                      <a:pPr algn="ctr">
                        <a:lnSpc>
                          <a:spcPct val="115000"/>
                        </a:lnSpc>
                        <a:spcAft>
                          <a:spcPts val="0"/>
                        </a:spcAft>
                      </a:pPr>
                      <a:r>
                        <a:rPr lang="en-GB" sz="1800" dirty="0">
                          <a:effectLst/>
                        </a:rPr>
                        <a:t>Number of samples tested</a:t>
                      </a:r>
                      <a:endParaRPr lang="en-GB" sz="1800" dirty="0">
                        <a:effectLst/>
                        <a:latin typeface="Calibri"/>
                        <a:ea typeface="Times New Roman"/>
                        <a:cs typeface="Times New Roman"/>
                      </a:endParaRPr>
                    </a:p>
                  </a:txBody>
                  <a:tcPr marL="68580" marR="68580" marT="0" marB="0"/>
                </a:tc>
                <a:tc hMerge="1">
                  <a:txBody>
                    <a:bodyPr/>
                    <a:lstStyle/>
                    <a:p>
                      <a:endParaRPr lang="en-GB"/>
                    </a:p>
                  </a:txBody>
                  <a:tcPr/>
                </a:tc>
                <a:tc rowSpan="2">
                  <a:txBody>
                    <a:bodyPr/>
                    <a:lstStyle/>
                    <a:p>
                      <a:pPr algn="ctr">
                        <a:lnSpc>
                          <a:spcPct val="115000"/>
                        </a:lnSpc>
                        <a:spcAft>
                          <a:spcPts val="0"/>
                        </a:spcAft>
                      </a:pPr>
                      <a:r>
                        <a:rPr lang="en-GB" sz="1800" dirty="0">
                          <a:effectLst/>
                        </a:rPr>
                        <a:t>Salmonella detected (%)</a:t>
                      </a:r>
                      <a:endParaRPr lang="en-GB" sz="1800" dirty="0">
                        <a:effectLst/>
                        <a:latin typeface="Calibri"/>
                        <a:ea typeface="Times New Roman"/>
                        <a:cs typeface="Times New Roman"/>
                      </a:endParaRPr>
                    </a:p>
                    <a:p>
                      <a:pPr algn="ctr">
                        <a:lnSpc>
                          <a:spcPct val="115000"/>
                        </a:lnSpc>
                        <a:spcAft>
                          <a:spcPts val="0"/>
                        </a:spcAft>
                      </a:pPr>
                      <a:r>
                        <a:rPr lang="en-GB" sz="1800" dirty="0">
                          <a:effectLst/>
                        </a:rPr>
                        <a:t> </a:t>
                      </a:r>
                      <a:endParaRPr lang="en-GB" sz="1800" dirty="0">
                        <a:effectLst/>
                        <a:latin typeface="Calibri"/>
                        <a:ea typeface="Times New Roman"/>
                        <a:cs typeface="Times New Roman"/>
                      </a:endParaRPr>
                    </a:p>
                  </a:txBody>
                  <a:tcPr marL="68580" marR="68580" marT="0" marB="0"/>
                </a:tc>
              </a:tr>
              <a:tr h="0">
                <a:tc vMerge="1">
                  <a:txBody>
                    <a:bodyPr/>
                    <a:lstStyle/>
                    <a:p>
                      <a:endParaRPr lang="en-GB"/>
                    </a:p>
                  </a:txBody>
                  <a:tcPr/>
                </a:tc>
                <a:tc vMerge="1">
                  <a:txBody>
                    <a:bodyPr/>
                    <a:lstStyle/>
                    <a:p>
                      <a:pPr>
                        <a:lnSpc>
                          <a:spcPct val="115000"/>
                        </a:lnSpc>
                        <a:spcAft>
                          <a:spcPts val="0"/>
                        </a:spcAft>
                      </a:pPr>
                      <a:endParaRPr lang="en-GB"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BIPs at 4 airports</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Retail</a:t>
                      </a:r>
                      <a:endParaRPr lang="en-GB" sz="1800">
                        <a:effectLst/>
                        <a:latin typeface="Calibri"/>
                        <a:ea typeface="Times New Roman"/>
                        <a:cs typeface="Times New Roman"/>
                      </a:endParaRPr>
                    </a:p>
                  </a:txBody>
                  <a:tcPr marL="68580" marR="68580" marT="0" marB="0"/>
                </a:tc>
                <a:tc vMerge="1">
                  <a:txBody>
                    <a:bodyPr/>
                    <a:lstStyle/>
                    <a:p>
                      <a:pPr algn="ctr">
                        <a:lnSpc>
                          <a:spcPct val="115000"/>
                        </a:lnSpc>
                        <a:spcAft>
                          <a:spcPts val="0"/>
                        </a:spcAft>
                      </a:pPr>
                      <a:endParaRPr lang="en-GB" sz="180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800">
                          <a:effectLst/>
                        </a:rPr>
                        <a:t>All samples</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1228</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 </a:t>
                      </a:r>
                      <a:r>
                        <a:rPr lang="en-GB" sz="1800" dirty="0" smtClean="0">
                          <a:effectLst/>
                        </a:rPr>
                        <a:t>1152</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76</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232 (19%)</a:t>
                      </a:r>
                      <a:endParaRPr lang="en-GB" sz="180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800">
                          <a:effectLst/>
                        </a:rPr>
                        <a:t>2016</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42</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41</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1</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  7 (17%)</a:t>
                      </a:r>
                      <a:endParaRPr lang="en-GB" sz="180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800">
                          <a:effectLst/>
                        </a:rPr>
                        <a:t>2015</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138 </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116</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22</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 27 (20%)</a:t>
                      </a:r>
                      <a:endParaRPr lang="en-GB" sz="180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800">
                          <a:effectLst/>
                        </a:rPr>
                        <a:t>2014</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187</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473</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42</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 17 ( 9%)</a:t>
                      </a:r>
                      <a:endParaRPr lang="en-GB" sz="180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800">
                          <a:effectLst/>
                        </a:rPr>
                        <a:t>2013</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356</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345</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9</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 62 (17%)</a:t>
                      </a:r>
                      <a:endParaRPr lang="en-GB" sz="180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800">
                          <a:effectLst/>
                        </a:rPr>
                        <a:t>2012</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505</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505</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smtClean="0">
                          <a:effectLst/>
                          <a:latin typeface="+mn-lt"/>
                          <a:ea typeface="+mn-ea"/>
                          <a:cs typeface="+mn-cs"/>
                        </a:rPr>
                        <a:t>0</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119 (24%)</a:t>
                      </a:r>
                      <a:endParaRPr lang="en-GB" sz="1800" dirty="0">
                        <a:effectLst/>
                        <a:latin typeface="Calibri"/>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6098DE15-B92E-4463-9840-C5C21AE60504}" type="slidenum">
              <a:rPr lang="en-US" smtClean="0"/>
              <a:pPr>
                <a:defRPr/>
              </a:pPr>
              <a:t>33</a:t>
            </a:fld>
            <a:endParaRPr lang="en-US"/>
          </a:p>
        </p:txBody>
      </p:sp>
      <p:sp>
        <p:nvSpPr>
          <p:cNvPr id="8"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333375"/>
            <a:ext cx="6192837" cy="1366838"/>
          </a:xfrm>
        </p:spPr>
        <p:txBody>
          <a:bodyPr>
            <a:normAutofit fontScale="90000"/>
          </a:bodyPr>
          <a:lstStyle/>
          <a:p>
            <a:pPr>
              <a:defRPr/>
            </a:pPr>
            <a:r>
              <a:rPr lang="en-GB" dirty="0"/>
              <a:t>Betel leaves, </a:t>
            </a:r>
            <a:br>
              <a:rPr lang="en-GB" dirty="0"/>
            </a:br>
            <a:r>
              <a:rPr lang="en-GB" dirty="0"/>
              <a:t>results of FW&amp;E </a:t>
            </a:r>
            <a:r>
              <a:rPr lang="en-GB" dirty="0" smtClean="0"/>
              <a:t>testing</a:t>
            </a:r>
            <a:r>
              <a:rPr lang="en-GB" dirty="0"/>
              <a:t>: 2012-16</a:t>
            </a:r>
          </a:p>
        </p:txBody>
      </p:sp>
      <p:graphicFrame>
        <p:nvGraphicFramePr>
          <p:cNvPr id="7" name="Content Placeholder 6"/>
          <p:cNvGraphicFramePr>
            <a:graphicFrameLocks noGrp="1"/>
          </p:cNvGraphicFramePr>
          <p:nvPr>
            <p:ph idx="1"/>
          </p:nvPr>
        </p:nvGraphicFramePr>
        <p:xfrm>
          <a:off x="107950" y="2636838"/>
          <a:ext cx="8856663" cy="3111500"/>
        </p:xfrm>
        <a:graphic>
          <a:graphicData uri="http://schemas.openxmlformats.org/drawingml/2006/table">
            <a:tbl>
              <a:tblPr firstRow="1" firstCol="1" bandRow="1">
                <a:tableStyleId>{5C22544A-7EE6-4342-B048-85BDC9FD1C3A}</a:tableStyleId>
              </a:tblPr>
              <a:tblGrid>
                <a:gridCol w="1120143"/>
                <a:gridCol w="1328134"/>
                <a:gridCol w="1152128"/>
                <a:gridCol w="1152128"/>
                <a:gridCol w="936104"/>
                <a:gridCol w="1008112"/>
                <a:gridCol w="1040096"/>
                <a:gridCol w="1120143"/>
              </a:tblGrid>
              <a:tr h="284132">
                <a:tc rowSpan="2">
                  <a:txBody>
                    <a:bodyPr/>
                    <a:lstStyle/>
                    <a:p>
                      <a:pPr>
                        <a:lnSpc>
                          <a:spcPct val="115000"/>
                        </a:lnSpc>
                        <a:spcAft>
                          <a:spcPts val="0"/>
                        </a:spcAft>
                      </a:pPr>
                      <a:r>
                        <a:rPr lang="en-GB" sz="1800" dirty="0">
                          <a:effectLst/>
                        </a:rPr>
                        <a:t>Year</a:t>
                      </a:r>
                      <a:endParaRPr lang="en-GB" sz="1800" dirty="0">
                        <a:effectLst/>
                        <a:latin typeface="Calibri"/>
                        <a:ea typeface="Times New Roman"/>
                        <a:cs typeface="Times New Roman"/>
                      </a:endParaRPr>
                    </a:p>
                  </a:txBody>
                  <a:tcPr marL="68580" marR="68580" marT="0" marB="0"/>
                </a:tc>
                <a:tc gridSpan="7">
                  <a:txBody>
                    <a:bodyPr/>
                    <a:lstStyle/>
                    <a:p>
                      <a:pPr>
                        <a:lnSpc>
                          <a:spcPct val="115000"/>
                        </a:lnSpc>
                        <a:spcAft>
                          <a:spcPts val="0"/>
                        </a:spcAft>
                      </a:pPr>
                      <a:r>
                        <a:rPr lang="en-GB" sz="1800">
                          <a:effectLst/>
                        </a:rPr>
                        <a:t>Salmonella detected/total tested</a:t>
                      </a:r>
                      <a:endParaRPr lang="en-GB" sz="1800">
                        <a:effectLst/>
                        <a:latin typeface="Calibri"/>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7765">
                <a:tc vMerge="1">
                  <a:txBody>
                    <a:bodyPr/>
                    <a:lstStyle/>
                    <a:p>
                      <a:endParaRPr lang="en-GB"/>
                    </a:p>
                  </a:txBody>
                  <a:tcPr/>
                </a:tc>
                <a:tc>
                  <a:txBody>
                    <a:bodyPr/>
                    <a:lstStyle/>
                    <a:p>
                      <a:pPr algn="ctr">
                        <a:lnSpc>
                          <a:spcPct val="115000"/>
                        </a:lnSpc>
                        <a:spcAft>
                          <a:spcPts val="0"/>
                        </a:spcAft>
                      </a:pPr>
                      <a:r>
                        <a:rPr lang="en-GB" sz="1600" b="1" dirty="0">
                          <a:effectLst/>
                        </a:rPr>
                        <a:t>Bangladesh</a:t>
                      </a:r>
                      <a:endParaRPr lang="en-GB" sz="16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b="1" dirty="0">
                          <a:effectLst/>
                        </a:rPr>
                        <a:t>India</a:t>
                      </a:r>
                      <a:endParaRPr lang="en-GB" sz="16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b="1" dirty="0">
                          <a:effectLst/>
                        </a:rPr>
                        <a:t>Malaysia</a:t>
                      </a:r>
                      <a:endParaRPr lang="en-GB" sz="16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b="1" dirty="0">
                          <a:effectLst/>
                        </a:rPr>
                        <a:t>Nepal</a:t>
                      </a:r>
                      <a:endParaRPr lang="en-GB" sz="16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b="1" dirty="0">
                          <a:effectLst/>
                        </a:rPr>
                        <a:t>Pakistan</a:t>
                      </a:r>
                      <a:endParaRPr lang="en-GB" sz="16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b="1" dirty="0">
                          <a:effectLst/>
                        </a:rPr>
                        <a:t>Sri Lanka</a:t>
                      </a:r>
                      <a:endParaRPr lang="en-GB" sz="16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b="1" dirty="0">
                          <a:effectLst/>
                        </a:rPr>
                        <a:t>Thailand</a:t>
                      </a:r>
                      <a:endParaRPr lang="en-GB" sz="1600" b="1" dirty="0">
                        <a:effectLst/>
                        <a:latin typeface="Calibri"/>
                        <a:ea typeface="Times New Roman"/>
                        <a:cs typeface="Times New Roman"/>
                      </a:endParaRPr>
                    </a:p>
                  </a:txBody>
                  <a:tcPr marL="68580" marR="68580" marT="0" marB="0"/>
                </a:tc>
              </a:tr>
              <a:tr h="587765">
                <a:tc>
                  <a:txBody>
                    <a:bodyPr/>
                    <a:lstStyle/>
                    <a:p>
                      <a:pPr>
                        <a:lnSpc>
                          <a:spcPct val="115000"/>
                        </a:lnSpc>
                        <a:spcAft>
                          <a:spcPts val="0"/>
                        </a:spcAft>
                      </a:pPr>
                      <a:r>
                        <a:rPr lang="en-GB" sz="1800">
                          <a:effectLst/>
                        </a:rPr>
                        <a:t>All samples</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125/591 </a:t>
                      </a:r>
                    </a:p>
                    <a:p>
                      <a:pPr algn="ctr">
                        <a:lnSpc>
                          <a:spcPct val="115000"/>
                        </a:lnSpc>
                        <a:spcAft>
                          <a:spcPts val="0"/>
                        </a:spcAft>
                      </a:pPr>
                      <a:r>
                        <a:rPr lang="en-GB" sz="1800">
                          <a:effectLst/>
                        </a:rPr>
                        <a:t>(21%)</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50/347 (14%)</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10/28</a:t>
                      </a:r>
                    </a:p>
                    <a:p>
                      <a:pPr algn="ctr">
                        <a:lnSpc>
                          <a:spcPct val="115000"/>
                        </a:lnSpc>
                        <a:spcAft>
                          <a:spcPts val="0"/>
                        </a:spcAft>
                      </a:pPr>
                      <a:r>
                        <a:rPr lang="en-GB" sz="1800" dirty="0">
                          <a:effectLst/>
                        </a:rPr>
                        <a:t>(36%)</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2/5</a:t>
                      </a:r>
                    </a:p>
                    <a:p>
                      <a:pPr algn="ctr">
                        <a:lnSpc>
                          <a:spcPct val="115000"/>
                        </a:lnSpc>
                        <a:spcAft>
                          <a:spcPts val="0"/>
                        </a:spcAft>
                      </a:pPr>
                      <a:r>
                        <a:rPr lang="en-GB" sz="1800" dirty="0">
                          <a:effectLst/>
                        </a:rPr>
                        <a:t>(40%)</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0/1</a:t>
                      </a:r>
                    </a:p>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3/21</a:t>
                      </a:r>
                    </a:p>
                    <a:p>
                      <a:pPr algn="ctr">
                        <a:lnSpc>
                          <a:spcPct val="115000"/>
                        </a:lnSpc>
                        <a:spcAft>
                          <a:spcPts val="0"/>
                        </a:spcAft>
                      </a:pPr>
                      <a:r>
                        <a:rPr lang="en-GB" sz="1800">
                          <a:effectLst/>
                        </a:rPr>
                        <a:t>(14%)</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17/110</a:t>
                      </a:r>
                    </a:p>
                    <a:p>
                      <a:pPr algn="ctr">
                        <a:lnSpc>
                          <a:spcPct val="115000"/>
                        </a:lnSpc>
                        <a:spcAft>
                          <a:spcPts val="0"/>
                        </a:spcAft>
                      </a:pPr>
                      <a:r>
                        <a:rPr lang="en-GB" sz="1800">
                          <a:effectLst/>
                        </a:rPr>
                        <a:t>(15%)</a:t>
                      </a:r>
                      <a:endParaRPr lang="en-GB" sz="1800">
                        <a:effectLst/>
                        <a:latin typeface="Calibri"/>
                        <a:ea typeface="Times New Roman"/>
                        <a:cs typeface="Times New Roman"/>
                      </a:endParaRPr>
                    </a:p>
                  </a:txBody>
                  <a:tcPr marL="68580" marR="68580" marT="0" marB="0"/>
                </a:tc>
              </a:tr>
              <a:tr h="284132">
                <a:tc>
                  <a:txBody>
                    <a:bodyPr/>
                    <a:lstStyle/>
                    <a:p>
                      <a:pPr>
                        <a:lnSpc>
                          <a:spcPct val="115000"/>
                        </a:lnSpc>
                        <a:spcAft>
                          <a:spcPts val="0"/>
                        </a:spcAft>
                      </a:pPr>
                      <a:r>
                        <a:rPr lang="en-GB" sz="1800">
                          <a:effectLst/>
                        </a:rPr>
                        <a:t>2016</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0/5</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10/28</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2/5</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2/3</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r>
              <a:tr h="284132">
                <a:tc>
                  <a:txBody>
                    <a:bodyPr/>
                    <a:lstStyle/>
                    <a:p>
                      <a:pPr>
                        <a:lnSpc>
                          <a:spcPct val="115000"/>
                        </a:lnSpc>
                        <a:spcAft>
                          <a:spcPts val="0"/>
                        </a:spcAft>
                      </a:pPr>
                      <a:r>
                        <a:rPr lang="en-GB" sz="1800">
                          <a:effectLst/>
                        </a:rPr>
                        <a:t>2015</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0/2</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14/102</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r>
              <a:tr h="284132">
                <a:tc>
                  <a:txBody>
                    <a:bodyPr/>
                    <a:lstStyle/>
                    <a:p>
                      <a:pPr>
                        <a:lnSpc>
                          <a:spcPct val="115000"/>
                        </a:lnSpc>
                        <a:spcAft>
                          <a:spcPts val="0"/>
                        </a:spcAft>
                      </a:pPr>
                      <a:r>
                        <a:rPr lang="en-GB" sz="1800">
                          <a:effectLst/>
                        </a:rPr>
                        <a:t>2014</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12/96</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4/39</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0/1</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0/1</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0/25</a:t>
                      </a:r>
                      <a:endParaRPr lang="en-GB" sz="1800">
                        <a:effectLst/>
                        <a:latin typeface="Calibri"/>
                        <a:ea typeface="Times New Roman"/>
                        <a:cs typeface="Times New Roman"/>
                      </a:endParaRPr>
                    </a:p>
                  </a:txBody>
                  <a:tcPr marL="68580" marR="68580" marT="0" marB="0"/>
                </a:tc>
              </a:tr>
              <a:tr h="284132">
                <a:tc>
                  <a:txBody>
                    <a:bodyPr/>
                    <a:lstStyle/>
                    <a:p>
                      <a:pPr>
                        <a:lnSpc>
                          <a:spcPct val="115000"/>
                        </a:lnSpc>
                        <a:spcAft>
                          <a:spcPts val="0"/>
                        </a:spcAft>
                      </a:pPr>
                      <a:r>
                        <a:rPr lang="en-GB" sz="1800">
                          <a:effectLst/>
                        </a:rPr>
                        <a:t>2013</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22/128</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23/121</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 </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0/7</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15/75</a:t>
                      </a:r>
                      <a:endParaRPr lang="en-GB" sz="1800">
                        <a:effectLst/>
                        <a:latin typeface="Calibri"/>
                        <a:ea typeface="Times New Roman"/>
                        <a:cs typeface="Times New Roman"/>
                      </a:endParaRPr>
                    </a:p>
                  </a:txBody>
                  <a:tcPr marL="68580" marR="68580" marT="0" marB="0"/>
                </a:tc>
              </a:tr>
              <a:tr h="284132">
                <a:tc>
                  <a:txBody>
                    <a:bodyPr/>
                    <a:lstStyle/>
                    <a:p>
                      <a:pPr>
                        <a:lnSpc>
                          <a:spcPct val="115000"/>
                        </a:lnSpc>
                        <a:spcAft>
                          <a:spcPts val="0"/>
                        </a:spcAft>
                      </a:pPr>
                      <a:r>
                        <a:rPr lang="en-GB" sz="1800">
                          <a:effectLst/>
                        </a:rPr>
                        <a:t>2012</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91/365</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9/80</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a:effectLst/>
                        </a:rPr>
                        <a:t>.</a:t>
                      </a:r>
                      <a:endParaRPr lang="en-GB" sz="1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1/10</a:t>
                      </a:r>
                      <a:endParaRPr lang="en-GB" sz="1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800" dirty="0">
                          <a:effectLst/>
                        </a:rPr>
                        <a:t>2/10</a:t>
                      </a:r>
                      <a:endParaRPr lang="en-GB" sz="1800" dirty="0">
                        <a:effectLst/>
                        <a:latin typeface="Calibri"/>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pPr>
              <a:defRPr/>
            </a:pPr>
            <a:r>
              <a:rPr lang="en-US" smtClean="0"/>
              <a:t>  </a:t>
            </a:r>
            <a:fld id="{62C930E1-8FDD-4BCD-8CFE-6AF45F506ABD}" type="slidenum">
              <a:rPr lang="en-US" smtClean="0"/>
              <a:pPr>
                <a:defRPr/>
              </a:pPr>
              <a:t>34</a:t>
            </a:fld>
            <a:endParaRPr lang="en-US"/>
          </a:p>
        </p:txBody>
      </p:sp>
      <p:sp>
        <p:nvSpPr>
          <p:cNvPr id="8"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404813"/>
            <a:ext cx="6551612" cy="647700"/>
          </a:xfrm>
        </p:spPr>
        <p:txBody>
          <a:bodyPr/>
          <a:lstStyle/>
          <a:p>
            <a:pPr>
              <a:defRPr/>
            </a:pPr>
            <a:r>
              <a:rPr lang="en-GB" dirty="0"/>
              <a:t>Betel </a:t>
            </a:r>
            <a:r>
              <a:rPr lang="en-GB" dirty="0" smtClean="0"/>
              <a:t>leaves: conclusions</a:t>
            </a:r>
            <a:endParaRPr lang="en-GB" dirty="0"/>
          </a:p>
        </p:txBody>
      </p:sp>
      <p:sp>
        <p:nvSpPr>
          <p:cNvPr id="3" name="Content Placeholder 2"/>
          <p:cNvSpPr>
            <a:spLocks noGrp="1"/>
          </p:cNvSpPr>
          <p:nvPr>
            <p:ph idx="1"/>
          </p:nvPr>
        </p:nvSpPr>
        <p:spPr>
          <a:xfrm>
            <a:off x="468313" y="1628775"/>
            <a:ext cx="8027987" cy="4464050"/>
          </a:xfrm>
        </p:spPr>
        <p:txBody>
          <a:bodyPr/>
          <a:lstStyle/>
          <a:p>
            <a:pPr>
              <a:buFont typeface="Arial" pitchFamily="34" charset="0"/>
              <a:buNone/>
              <a:defRPr/>
            </a:pPr>
            <a:r>
              <a:rPr lang="en-GB" sz="2000" dirty="0" smtClean="0"/>
              <a:t>Ongoing problem of contamination</a:t>
            </a:r>
          </a:p>
          <a:p>
            <a:pPr>
              <a:buFont typeface="Arial" pitchFamily="34" charset="0"/>
              <a:buNone/>
              <a:defRPr/>
            </a:pPr>
            <a:r>
              <a:rPr lang="en-GB" sz="2000" dirty="0" smtClean="0"/>
              <a:t>Contamination rates higher than other similar products</a:t>
            </a:r>
          </a:p>
          <a:p>
            <a:pPr marL="520700" lvl="1" indent="-342900">
              <a:buFont typeface="Arial" panose="020B0604020202020204" pitchFamily="34" charset="0"/>
              <a:buChar char="•"/>
              <a:defRPr/>
            </a:pPr>
            <a:r>
              <a:rPr lang="en-GB" sz="2000" i="1" dirty="0"/>
              <a:t>Salmonella</a:t>
            </a:r>
            <a:r>
              <a:rPr lang="en-GB" sz="2000" dirty="0"/>
              <a:t> detected in 9/774 (1.2%) of fresh herbs on retail sale in 2014 (Willis et al., 2015)</a:t>
            </a:r>
            <a:endParaRPr lang="en-GB" sz="2000" dirty="0" smtClean="0"/>
          </a:p>
          <a:p>
            <a:pPr>
              <a:buFont typeface="Arial" pitchFamily="34" charset="0"/>
              <a:buNone/>
              <a:defRPr/>
            </a:pPr>
            <a:r>
              <a:rPr lang="en-GB" sz="2000" dirty="0" smtClean="0"/>
              <a:t>Contamination occurs in multiple countries, </a:t>
            </a:r>
            <a:r>
              <a:rPr lang="en-GB" sz="2000" dirty="0"/>
              <a:t>application of </a:t>
            </a:r>
            <a:r>
              <a:rPr lang="en-GB" sz="2000" dirty="0" smtClean="0"/>
              <a:t>country specific controls unlikely </a:t>
            </a:r>
            <a:r>
              <a:rPr lang="en-GB" sz="2000" dirty="0"/>
              <a:t>to be </a:t>
            </a:r>
            <a:r>
              <a:rPr lang="en-GB" sz="2000" dirty="0" smtClean="0"/>
              <a:t>effective</a:t>
            </a:r>
          </a:p>
          <a:p>
            <a:pPr>
              <a:buFont typeface="Arial" pitchFamily="34" charset="0"/>
              <a:buNone/>
              <a:defRPr/>
            </a:pPr>
            <a:r>
              <a:rPr lang="en-GB" sz="2000" dirty="0" smtClean="0"/>
              <a:t>Substantial exposure </a:t>
            </a:r>
            <a:r>
              <a:rPr lang="en-GB" sz="2000" dirty="0"/>
              <a:t>for Salmonella to a specific ethnic </a:t>
            </a:r>
            <a:r>
              <a:rPr lang="en-GB" sz="2000" dirty="0" smtClean="0"/>
              <a:t>group</a:t>
            </a:r>
          </a:p>
          <a:p>
            <a:pPr>
              <a:buFont typeface="Arial" pitchFamily="34" charset="0"/>
              <a:buNone/>
              <a:defRPr/>
            </a:pPr>
            <a:r>
              <a:rPr lang="en-GB" sz="2000" dirty="0" smtClean="0"/>
              <a:t>Ongoing analysis of </a:t>
            </a:r>
            <a:r>
              <a:rPr lang="en-GB" sz="2000" dirty="0"/>
              <a:t>the </a:t>
            </a:r>
            <a:r>
              <a:rPr lang="en-GB" sz="2000" i="1" dirty="0"/>
              <a:t>Salmonella</a:t>
            </a:r>
            <a:r>
              <a:rPr lang="en-GB" sz="2000" dirty="0"/>
              <a:t> types and comparison of those causing disease in </a:t>
            </a:r>
            <a:r>
              <a:rPr lang="en-GB" sz="2000" dirty="0" smtClean="0"/>
              <a:t>England</a:t>
            </a:r>
          </a:p>
          <a:p>
            <a:pPr>
              <a:buFont typeface="Arial" pitchFamily="34" charset="0"/>
              <a:buNone/>
              <a:defRPr/>
            </a:pPr>
            <a:r>
              <a:rPr lang="en-GB" sz="2000" dirty="0" smtClean="0"/>
              <a:t>Consumption of betel leaves linked </a:t>
            </a:r>
            <a:r>
              <a:rPr lang="en-GB" sz="2000" dirty="0"/>
              <a:t>to cases of </a:t>
            </a:r>
            <a:r>
              <a:rPr lang="en-GB" sz="2000" dirty="0" smtClean="0"/>
              <a:t>typhoid in India </a:t>
            </a:r>
          </a:p>
          <a:p>
            <a:pPr marL="463550" lvl="1" indent="-285750">
              <a:buFont typeface="Arial" panose="020B0604020202020204" pitchFamily="34" charset="0"/>
              <a:buChar char="•"/>
              <a:defRPr/>
            </a:pPr>
            <a:r>
              <a:rPr lang="en-GB" dirty="0" smtClean="0"/>
              <a:t>Singh </a:t>
            </a:r>
            <a:r>
              <a:rPr lang="en-GB" dirty="0"/>
              <a:t>et al</a:t>
            </a:r>
            <a:r>
              <a:rPr lang="en-GB" dirty="0" smtClean="0"/>
              <a:t>., J Food </a:t>
            </a:r>
            <a:r>
              <a:rPr lang="en-GB" dirty="0" err="1" smtClean="0"/>
              <a:t>Prot</a:t>
            </a:r>
            <a:r>
              <a:rPr lang="en-GB" dirty="0" smtClean="0"/>
              <a:t> 2006;69:288-92</a:t>
            </a:r>
            <a:r>
              <a:rPr lang="en-GB" dirty="0"/>
              <a:t>. </a:t>
            </a:r>
          </a:p>
          <a:p>
            <a:pPr>
              <a:buFont typeface="Arial" pitchFamily="34" charset="0"/>
              <a:buNone/>
              <a:defRPr/>
            </a:pP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035E0ED2-CE0E-488C-AB4F-74B5924B8FDA}" type="slidenum">
              <a:rPr lang="en-US" smtClean="0"/>
              <a:pPr>
                <a:defRPr/>
              </a:pPr>
              <a:t>35</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333375"/>
            <a:ext cx="5832475" cy="1150938"/>
          </a:xfrm>
        </p:spPr>
        <p:txBody>
          <a:bodyPr>
            <a:normAutofit fontScale="90000"/>
          </a:bodyPr>
          <a:lstStyle/>
          <a:p>
            <a:pPr>
              <a:defRPr/>
            </a:pPr>
            <a:r>
              <a:rPr lang="en-GB" dirty="0" smtClean="0"/>
              <a:t>Examples of FW&amp;E working with Port Health Authorities</a:t>
            </a:r>
            <a:endParaRPr lang="en-GB" dirty="0"/>
          </a:p>
        </p:txBody>
      </p:sp>
      <p:sp>
        <p:nvSpPr>
          <p:cNvPr id="55298" name="Content Placeholder 2"/>
          <p:cNvSpPr>
            <a:spLocks noGrp="1"/>
          </p:cNvSpPr>
          <p:nvPr>
            <p:ph idx="1"/>
          </p:nvPr>
        </p:nvSpPr>
        <p:spPr>
          <a:xfrm>
            <a:off x="323850" y="1484313"/>
            <a:ext cx="8027988" cy="4608512"/>
          </a:xfrm>
        </p:spPr>
        <p:txBody>
          <a:bodyPr/>
          <a:lstStyle/>
          <a:p>
            <a:pPr>
              <a:lnSpc>
                <a:spcPct val="150000"/>
              </a:lnSpc>
              <a:buClr>
                <a:schemeClr val="hlink"/>
              </a:buClr>
              <a:buFont typeface="Arial" charset="0"/>
              <a:buChar char="•"/>
            </a:pPr>
            <a:r>
              <a:rPr lang="en-GB" altLang="en-US" sz="2000" smtClean="0"/>
              <a:t>Access to expert advice and laboratory services for food and water microbiology  to Port Health Authorities</a:t>
            </a:r>
          </a:p>
          <a:p>
            <a:pPr>
              <a:lnSpc>
                <a:spcPct val="150000"/>
              </a:lnSpc>
              <a:buClr>
                <a:schemeClr val="hlink"/>
              </a:buClr>
              <a:buFont typeface="Arial" charset="0"/>
              <a:buChar char="•"/>
            </a:pPr>
            <a:r>
              <a:rPr lang="en-GB" altLang="en-US" sz="2000" smtClean="0"/>
              <a:t>National microbiological surveys and surveillance data on vessels and imported foods </a:t>
            </a:r>
          </a:p>
          <a:p>
            <a:pPr>
              <a:lnSpc>
                <a:spcPct val="150000"/>
              </a:lnSpc>
              <a:buClr>
                <a:schemeClr val="hlink"/>
              </a:buClr>
              <a:buFont typeface="Arial" charset="0"/>
              <a:buChar char="•"/>
            </a:pPr>
            <a:r>
              <a:rPr lang="en-GB" altLang="en-US" sz="2000" smtClean="0"/>
              <a:t>Early recognition and notification of unusual events to allow investigation and control of outbreaks associated with imported food </a:t>
            </a:r>
          </a:p>
          <a:p>
            <a:pPr>
              <a:lnSpc>
                <a:spcPct val="150000"/>
              </a:lnSpc>
              <a:buClr>
                <a:schemeClr val="hlink"/>
              </a:buClr>
              <a:buFont typeface="Arial" charset="0"/>
              <a:buChar char="•"/>
            </a:pPr>
            <a:r>
              <a:rPr lang="en-GB" altLang="en-US" sz="2000" smtClean="0"/>
              <a:t>Evidence base to inform the actions of risk managers   </a:t>
            </a:r>
          </a:p>
          <a:p>
            <a:pPr>
              <a:lnSpc>
                <a:spcPct val="150000"/>
              </a:lnSpc>
              <a:buClr>
                <a:schemeClr val="hlink"/>
              </a:buClr>
              <a:buFont typeface="Arial" charset="0"/>
              <a:buChar char="•"/>
            </a:pPr>
            <a:r>
              <a:rPr lang="en-GB" altLang="en-US" sz="2000" smtClean="0"/>
              <a:t>Applied R&amp;D to support and progress all of the above </a:t>
            </a:r>
          </a:p>
        </p:txBody>
      </p:sp>
      <p:sp>
        <p:nvSpPr>
          <p:cNvPr id="4" name="Slide Number Placeholder 3"/>
          <p:cNvSpPr>
            <a:spLocks noGrp="1"/>
          </p:cNvSpPr>
          <p:nvPr>
            <p:ph type="sldNum" sz="quarter" idx="10"/>
          </p:nvPr>
        </p:nvSpPr>
        <p:spPr/>
        <p:txBody>
          <a:bodyPr/>
          <a:lstStyle/>
          <a:p>
            <a:pPr>
              <a:defRPr/>
            </a:pPr>
            <a:r>
              <a:rPr lang="en-US" smtClean="0"/>
              <a:t>  </a:t>
            </a:r>
            <a:fld id="{406F1AAF-CBFC-4158-9E81-72D590FD72B1}" type="slidenum">
              <a:rPr lang="en-US" smtClean="0"/>
              <a:pPr>
                <a:defRPr/>
              </a:pPr>
              <a:t>36</a:t>
            </a:fld>
            <a:endParaRPr lang="en-US"/>
          </a:p>
        </p:txBody>
      </p:sp>
      <p:sp>
        <p:nvSpPr>
          <p:cNvPr id="6"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2852738"/>
            <a:ext cx="7848600" cy="2808287"/>
          </a:xfrm>
        </p:spPr>
        <p:txBody>
          <a:bodyPr/>
          <a:lstStyle/>
          <a:p>
            <a:pPr>
              <a:defRPr/>
            </a:pPr>
            <a:r>
              <a:rPr lang="en-GB" sz="6000" dirty="0" smtClean="0">
                <a:solidFill>
                  <a:srgbClr val="00AE9E"/>
                </a:solidFill>
              </a:rPr>
              <a:t>Questions and comments?</a:t>
            </a:r>
            <a:endParaRPr lang="en-GB" sz="6000" dirty="0">
              <a:solidFill>
                <a:srgbClr val="00AE9E"/>
              </a:solidFill>
            </a:endParaRPr>
          </a:p>
        </p:txBody>
      </p:sp>
      <p:sp>
        <p:nvSpPr>
          <p:cNvPr id="5" name="Slide Number Placeholder 4"/>
          <p:cNvSpPr>
            <a:spLocks noGrp="1"/>
          </p:cNvSpPr>
          <p:nvPr>
            <p:ph type="sldNum" sz="quarter" idx="4294967295"/>
          </p:nvPr>
        </p:nvSpPr>
        <p:spPr/>
        <p:txBody>
          <a:bodyPr/>
          <a:lstStyle/>
          <a:p>
            <a:pPr marL="531813">
              <a:defRPr/>
            </a:pPr>
            <a:r>
              <a:rPr lang="en-US" smtClean="0"/>
              <a:t>  </a:t>
            </a:r>
            <a:fld id="{200E5090-7505-4F5E-AF55-DF1EF32C31CB}" type="slidenum">
              <a:rPr lang="en-US" smtClean="0"/>
              <a:pPr marL="531813">
                <a:defRPr/>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bwMode="auto">
          <a:xfrm>
            <a:off x="2195513" y="260350"/>
            <a:ext cx="6696075" cy="1143000"/>
          </a:xfrm>
        </p:spPr>
        <p:txBody>
          <a:bodyPr wrap="square" numCol="1" anchorCtr="0" compatLnSpc="1">
            <a:prstTxWarp prst="textNoShape">
              <a:avLst/>
            </a:prstTxWarp>
            <a:normAutofit fontScale="90000"/>
          </a:bodyPr>
          <a:lstStyle/>
          <a:p>
            <a:pPr>
              <a:defRPr/>
            </a:pPr>
            <a:r>
              <a:rPr lang="en-GB" dirty="0" smtClean="0"/>
              <a:t>Stakeholder and partner engagement</a:t>
            </a:r>
          </a:p>
        </p:txBody>
      </p:sp>
      <p:sp>
        <p:nvSpPr>
          <p:cNvPr id="18434" name="Rectangle 3"/>
          <p:cNvSpPr>
            <a:spLocks noGrp="1"/>
          </p:cNvSpPr>
          <p:nvPr>
            <p:ph type="body" idx="4294967295"/>
          </p:nvPr>
        </p:nvSpPr>
        <p:spPr>
          <a:xfrm>
            <a:off x="755650" y="1557338"/>
            <a:ext cx="7669213" cy="5040312"/>
          </a:xfrm>
          <a:noFill/>
        </p:spPr>
        <p:txBody>
          <a:bodyPr/>
          <a:lstStyle/>
          <a:p>
            <a:pPr lvl="1">
              <a:lnSpc>
                <a:spcPct val="150000"/>
              </a:lnSpc>
              <a:buClr>
                <a:schemeClr val="hlink"/>
              </a:buClr>
            </a:pPr>
            <a:r>
              <a:rPr lang="en-GB" altLang="en-US" sz="2400" smtClean="0"/>
              <a:t>Local Authorities, </a:t>
            </a:r>
            <a:r>
              <a:rPr lang="en-GB" altLang="en-US" sz="2400" smtClean="0">
                <a:solidFill>
                  <a:srgbClr val="00AE9E"/>
                </a:solidFill>
              </a:rPr>
              <a:t>Port Health Authorities, </a:t>
            </a:r>
          </a:p>
          <a:p>
            <a:pPr lvl="1">
              <a:lnSpc>
                <a:spcPct val="150000"/>
              </a:lnSpc>
              <a:buClr>
                <a:schemeClr val="hlink"/>
              </a:buClr>
              <a:buFont typeface="Wingdings" pitchFamily="2" charset="2"/>
              <a:buNone/>
            </a:pPr>
            <a:r>
              <a:rPr lang="en-GB" altLang="en-US" sz="2400" smtClean="0"/>
              <a:t>NHS</a:t>
            </a:r>
          </a:p>
          <a:p>
            <a:pPr lvl="1">
              <a:lnSpc>
                <a:spcPct val="150000"/>
              </a:lnSpc>
              <a:buClr>
                <a:schemeClr val="hlink"/>
              </a:buClr>
              <a:buFont typeface="Wingdings" pitchFamily="2" charset="2"/>
              <a:buNone/>
            </a:pPr>
            <a:r>
              <a:rPr lang="en-GB" altLang="en-US" sz="2400" smtClean="0"/>
              <a:t>Other Parts of PHE</a:t>
            </a:r>
          </a:p>
          <a:p>
            <a:pPr lvl="1">
              <a:lnSpc>
                <a:spcPct val="150000"/>
              </a:lnSpc>
              <a:buClr>
                <a:schemeClr val="hlink"/>
              </a:buClr>
              <a:buFont typeface="Wingdings" pitchFamily="2" charset="2"/>
              <a:buNone/>
            </a:pPr>
            <a:r>
              <a:rPr lang="en-GB" altLang="en-US" sz="2400" smtClean="0">
                <a:solidFill>
                  <a:srgbClr val="00AE9E"/>
                </a:solidFill>
              </a:rPr>
              <a:t>APHA,</a:t>
            </a:r>
            <a:r>
              <a:rPr lang="en-GB" altLang="en-US" sz="2400" smtClean="0"/>
              <a:t> CIEH, Food Standards Agency, Defra, DH, DWI, EA, EFSA, EU, ECDC</a:t>
            </a:r>
          </a:p>
          <a:p>
            <a:pPr lvl="1">
              <a:lnSpc>
                <a:spcPct val="150000"/>
              </a:lnSpc>
              <a:buClr>
                <a:schemeClr val="hlink"/>
              </a:buClr>
              <a:buFont typeface="Wingdings" pitchFamily="2" charset="2"/>
              <a:buNone/>
            </a:pPr>
            <a:r>
              <a:rPr lang="en-GB" altLang="en-US" sz="2400" smtClean="0"/>
              <a:t>Food Industry, Water Companies, Trade Associations,  others </a:t>
            </a:r>
            <a:r>
              <a:rPr lang="en-GB" altLang="en-US" smtClean="0"/>
              <a:t>…. </a:t>
            </a:r>
          </a:p>
        </p:txBody>
      </p:sp>
      <p:sp>
        <p:nvSpPr>
          <p:cNvPr id="18435"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r>
              <a:rPr lang="en-US" altLang="en-US" sz="1200">
                <a:solidFill>
                  <a:schemeClr val="bg1"/>
                </a:solidFill>
              </a:rPr>
              <a:t>  </a:t>
            </a:r>
            <a:fld id="{20BFE187-3E21-4C69-ACB7-D2923101A1CD}" type="slidenum">
              <a:rPr lang="en-US" altLang="en-US" sz="1200">
                <a:solidFill>
                  <a:schemeClr val="bg1"/>
                </a:solidFill>
              </a:rPr>
              <a:pPr/>
              <a:t>4</a:t>
            </a:fld>
            <a:endParaRPr lang="en-US" altLang="en-US" sz="1200">
              <a:solidFill>
                <a:schemeClr val="bg1"/>
              </a:solidFill>
            </a:endParaRPr>
          </a:p>
        </p:txBody>
      </p:sp>
      <p:sp>
        <p:nvSpPr>
          <p:cNvPr id="5"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a:xfrm>
            <a:off x="2268538" y="333375"/>
            <a:ext cx="6578600" cy="990600"/>
          </a:xfrm>
        </p:spPr>
        <p:txBody>
          <a:bodyPr wrap="square" numCol="1" anchorCtr="0" compatLnSpc="1">
            <a:prstTxWarp prst="textNoShape">
              <a:avLst/>
            </a:prstTxWarp>
            <a:normAutofit fontScale="90000"/>
          </a:bodyPr>
          <a:lstStyle/>
          <a:p>
            <a:pPr>
              <a:defRPr/>
            </a:pPr>
            <a:r>
              <a:rPr lang="en-GB" sz="4500" dirty="0" smtClean="0"/>
              <a:t>FW&amp;E Microbiology Services:</a:t>
            </a:r>
            <a:br>
              <a:rPr lang="en-GB" sz="4500" dirty="0" smtClean="0"/>
            </a:br>
            <a:r>
              <a:rPr lang="en-GB" sz="4500" dirty="0" smtClean="0"/>
              <a:t>Annual Workload</a:t>
            </a:r>
          </a:p>
        </p:txBody>
      </p:sp>
      <p:sp>
        <p:nvSpPr>
          <p:cNvPr id="19458" name="Rectangle 3"/>
          <p:cNvSpPr>
            <a:spLocks noGrp="1"/>
          </p:cNvSpPr>
          <p:nvPr>
            <p:ph type="body" idx="4294967295"/>
          </p:nvPr>
        </p:nvSpPr>
        <p:spPr>
          <a:xfrm>
            <a:off x="539750" y="1700213"/>
            <a:ext cx="7200900" cy="4249737"/>
          </a:xfrm>
          <a:noFill/>
        </p:spPr>
        <p:txBody>
          <a:bodyPr/>
          <a:lstStyle/>
          <a:p>
            <a:r>
              <a:rPr lang="en-GB" altLang="en-US" sz="2000" smtClean="0">
                <a:solidFill>
                  <a:schemeClr val="tx1"/>
                </a:solidFill>
                <a:cs typeface="Arial" charset="0"/>
              </a:rPr>
              <a:t>~</a:t>
            </a:r>
            <a:r>
              <a:rPr lang="en-GB" altLang="en-US" sz="2000" smtClean="0">
                <a:solidFill>
                  <a:schemeClr val="tx1"/>
                </a:solidFill>
              </a:rPr>
              <a:t>170,000 samples processed by five laboratories </a:t>
            </a:r>
          </a:p>
          <a:p>
            <a:pPr lvl="1"/>
            <a:r>
              <a:rPr lang="en-GB" altLang="en-US" sz="2000" smtClean="0">
                <a:cs typeface="Arial" charset="0"/>
              </a:rPr>
              <a:t>~50% for LAs and PHAs</a:t>
            </a:r>
          </a:p>
          <a:p>
            <a:pPr lvl="1"/>
            <a:r>
              <a:rPr lang="en-GB" altLang="en-US" sz="2000" smtClean="0">
                <a:cs typeface="Arial" charset="0"/>
              </a:rPr>
              <a:t>~45 </a:t>
            </a:r>
            <a:r>
              <a:rPr lang="en-GB" altLang="en-US" sz="2000" smtClean="0"/>
              <a:t>NHS Trusts and other healthcare settings</a:t>
            </a:r>
            <a:endParaRPr lang="en-GB" altLang="en-US" sz="2000" smtClean="0">
              <a:cs typeface="Arial" charset="0"/>
            </a:endParaRPr>
          </a:p>
          <a:p>
            <a:r>
              <a:rPr lang="en-GB" altLang="en-US" sz="2000" smtClean="0">
                <a:solidFill>
                  <a:schemeClr val="tx1"/>
                </a:solidFill>
              </a:rPr>
              <a:t>Workforce of </a:t>
            </a:r>
            <a:r>
              <a:rPr lang="en-GB" altLang="en-US" sz="2000" smtClean="0">
                <a:solidFill>
                  <a:schemeClr val="tx1"/>
                </a:solidFill>
                <a:cs typeface="Arial" charset="0"/>
              </a:rPr>
              <a:t>~130</a:t>
            </a:r>
            <a:endParaRPr lang="en-GB" altLang="en-US" sz="2000" smtClean="0">
              <a:solidFill>
                <a:schemeClr val="tx1"/>
              </a:solidFill>
            </a:endParaRPr>
          </a:p>
          <a:p>
            <a:pPr lvl="1"/>
            <a:r>
              <a:rPr lang="en-GB" altLang="en-US" sz="2000" smtClean="0"/>
              <a:t>Transport and logistics</a:t>
            </a:r>
          </a:p>
          <a:p>
            <a:pPr lvl="1"/>
            <a:r>
              <a:rPr lang="en-GB" altLang="en-US" sz="2000" smtClean="0"/>
              <a:t>Testing</a:t>
            </a:r>
          </a:p>
          <a:p>
            <a:pPr lvl="1"/>
            <a:r>
              <a:rPr lang="en-GB" altLang="en-US" sz="2000" smtClean="0"/>
              <a:t>Reporting and interpretation</a:t>
            </a:r>
          </a:p>
          <a:p>
            <a:pPr lvl="1"/>
            <a:r>
              <a:rPr lang="en-GB" altLang="en-US" sz="2000" smtClean="0"/>
              <a:t>Witness statements</a:t>
            </a:r>
          </a:p>
          <a:p>
            <a:pPr lvl="1"/>
            <a:r>
              <a:rPr lang="en-GB" altLang="en-US" sz="2000" smtClean="0"/>
              <a:t>Liaison and Training</a:t>
            </a:r>
          </a:p>
          <a:p>
            <a:pPr lvl="1"/>
            <a:r>
              <a:rPr lang="en-GB" altLang="en-US" sz="2000" smtClean="0"/>
              <a:t>Sampling support </a:t>
            </a:r>
          </a:p>
          <a:p>
            <a:endParaRPr lang="en-GB" altLang="en-US" smtClean="0">
              <a:solidFill>
                <a:schemeClr val="tx1"/>
              </a:solidFill>
            </a:endParaRPr>
          </a:p>
        </p:txBody>
      </p:sp>
      <p:pic>
        <p:nvPicPr>
          <p:cNvPr id="19459" name="Picture 8"/>
          <p:cNvPicPr>
            <a:picLocks noChangeAspect="1" noChangeArrowheads="1"/>
          </p:cNvPicPr>
          <p:nvPr/>
        </p:nvPicPr>
        <p:blipFill>
          <a:blip r:embed="rId2"/>
          <a:srcRect/>
          <a:stretch>
            <a:fillRect/>
          </a:stretch>
        </p:blipFill>
        <p:spPr bwMode="auto">
          <a:xfrm>
            <a:off x="5795963" y="3170238"/>
            <a:ext cx="2366962" cy="1712912"/>
          </a:xfrm>
          <a:prstGeom prst="rect">
            <a:avLst/>
          </a:prstGeom>
          <a:noFill/>
          <a:ln w="9525">
            <a:noFill/>
            <a:miter lim="800000"/>
            <a:headEnd/>
            <a:tailEnd/>
          </a:ln>
        </p:spPr>
      </p:pic>
      <p:sp>
        <p:nvSpPr>
          <p:cNvPr id="19460"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r>
              <a:rPr lang="en-US" altLang="en-US" sz="1200">
                <a:solidFill>
                  <a:schemeClr val="bg1"/>
                </a:solidFill>
              </a:rPr>
              <a:t>  </a:t>
            </a:r>
            <a:fld id="{4323333A-489D-494D-A3A2-C82A9D1420AC}" type="slidenum">
              <a:rPr lang="en-US" altLang="en-US" sz="1200">
                <a:solidFill>
                  <a:schemeClr val="bg1"/>
                </a:solidFill>
              </a:rPr>
              <a:pPr/>
              <a:t>5</a:t>
            </a:fld>
            <a:endParaRPr lang="en-US" altLang="en-US" sz="1200">
              <a:solidFill>
                <a:schemeClr val="bg1"/>
              </a:solidFill>
            </a:endParaRPr>
          </a:p>
        </p:txBody>
      </p:sp>
      <p:pic>
        <p:nvPicPr>
          <p:cNvPr id="19461" name="Picture 9"/>
          <p:cNvPicPr>
            <a:picLocks noChangeAspect="1" noChangeArrowheads="1"/>
          </p:cNvPicPr>
          <p:nvPr/>
        </p:nvPicPr>
        <p:blipFill>
          <a:blip r:embed="rId3"/>
          <a:srcRect/>
          <a:stretch>
            <a:fillRect/>
          </a:stretch>
        </p:blipFill>
        <p:spPr bwMode="auto">
          <a:xfrm>
            <a:off x="5356225" y="4854575"/>
            <a:ext cx="2314575" cy="1728788"/>
          </a:xfrm>
          <a:prstGeom prst="rect">
            <a:avLst/>
          </a:prstGeom>
          <a:noFill/>
          <a:ln w="9525">
            <a:noFill/>
            <a:miter lim="800000"/>
            <a:headEnd/>
            <a:tailEnd/>
          </a:ln>
        </p:spPr>
      </p:pic>
      <p:pic>
        <p:nvPicPr>
          <p:cNvPr id="19462" name="Picture 7"/>
          <p:cNvPicPr>
            <a:picLocks noChangeAspect="1" noChangeArrowheads="1"/>
          </p:cNvPicPr>
          <p:nvPr/>
        </p:nvPicPr>
        <p:blipFill>
          <a:blip r:embed="rId4"/>
          <a:srcRect/>
          <a:stretch>
            <a:fillRect/>
          </a:stretch>
        </p:blipFill>
        <p:spPr bwMode="auto">
          <a:xfrm>
            <a:off x="7472363" y="4437063"/>
            <a:ext cx="1671637" cy="2292350"/>
          </a:xfrm>
          <a:prstGeom prst="rect">
            <a:avLst/>
          </a:prstGeom>
          <a:noFill/>
          <a:ln w="9525">
            <a:noFill/>
            <a:miter lim="800000"/>
            <a:headEnd/>
            <a:tailEnd/>
          </a:ln>
        </p:spPr>
      </p:pic>
      <p:sp>
        <p:nvSpPr>
          <p:cNvPr id="8"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4294967295"/>
          </p:nvPr>
        </p:nvSpPr>
        <p:spPr>
          <a:xfrm>
            <a:off x="179388" y="1433513"/>
            <a:ext cx="4265612" cy="5149850"/>
          </a:xfrm>
          <a:noFill/>
        </p:spPr>
        <p:txBody>
          <a:bodyPr/>
          <a:lstStyle/>
          <a:p>
            <a:pPr>
              <a:lnSpc>
                <a:spcPct val="80000"/>
              </a:lnSpc>
            </a:pPr>
            <a:r>
              <a:rPr lang="en-GB" altLang="en-US" sz="2000" smtClean="0"/>
              <a:t>Network of Laboratories</a:t>
            </a:r>
          </a:p>
          <a:p>
            <a:pPr>
              <a:lnSpc>
                <a:spcPct val="80000"/>
              </a:lnSpc>
            </a:pPr>
            <a:r>
              <a:rPr lang="en-GB" altLang="en-US" sz="2000" smtClean="0"/>
              <a:t>All Official Control Laboratories</a:t>
            </a:r>
          </a:p>
          <a:p>
            <a:pPr>
              <a:lnSpc>
                <a:spcPct val="80000"/>
              </a:lnSpc>
            </a:pPr>
            <a:r>
              <a:rPr lang="en-GB" altLang="en-US" sz="2000" smtClean="0"/>
              <a:t>Accredited to ISO 17025</a:t>
            </a:r>
          </a:p>
          <a:p>
            <a:pPr>
              <a:lnSpc>
                <a:spcPct val="80000"/>
              </a:lnSpc>
            </a:pPr>
            <a:r>
              <a:rPr lang="en-GB" altLang="en-US" sz="2000" smtClean="0"/>
              <a:t>National specifications for:</a:t>
            </a:r>
          </a:p>
          <a:p>
            <a:pPr lvl="1">
              <a:lnSpc>
                <a:spcPct val="80000"/>
              </a:lnSpc>
            </a:pPr>
            <a:r>
              <a:rPr lang="en-GB" altLang="en-US" sz="2000" smtClean="0"/>
              <a:t>Service, transport, Interpretation of laboratory test results, Laboratory test methods, Microbiological Test Parameters</a:t>
            </a:r>
          </a:p>
          <a:p>
            <a:pPr lvl="1">
              <a:lnSpc>
                <a:spcPct val="80000"/>
              </a:lnSpc>
            </a:pPr>
            <a:r>
              <a:rPr lang="en-GB" altLang="en-US" sz="2000" smtClean="0"/>
              <a:t>National SOPs and standardised test methods</a:t>
            </a:r>
          </a:p>
          <a:p>
            <a:pPr>
              <a:lnSpc>
                <a:spcPct val="80000"/>
              </a:lnSpc>
            </a:pPr>
            <a:r>
              <a:rPr lang="en-GB" altLang="en-US" sz="2000" smtClean="0"/>
              <a:t>Single National LIMS system</a:t>
            </a:r>
          </a:p>
          <a:p>
            <a:pPr lvl="1">
              <a:lnSpc>
                <a:spcPct val="80000"/>
              </a:lnSpc>
            </a:pPr>
            <a:r>
              <a:rPr lang="en-GB" altLang="en-US" sz="2000" smtClean="0"/>
              <a:t>Various options for reporting and data outputs</a:t>
            </a:r>
          </a:p>
          <a:p>
            <a:pPr lvl="1">
              <a:lnSpc>
                <a:spcPct val="80000"/>
              </a:lnSpc>
            </a:pPr>
            <a:r>
              <a:rPr lang="en-GB" altLang="en-US" sz="2000" smtClean="0"/>
              <a:t>Fully compatible with UKFSS</a:t>
            </a:r>
          </a:p>
          <a:p>
            <a:pPr lvl="1">
              <a:lnSpc>
                <a:spcPct val="80000"/>
              </a:lnSpc>
            </a:pPr>
            <a:endParaRPr lang="en-GB" altLang="en-US" sz="1600" smtClean="0"/>
          </a:p>
          <a:p>
            <a:pPr>
              <a:lnSpc>
                <a:spcPct val="80000"/>
              </a:lnSpc>
            </a:pPr>
            <a:r>
              <a:rPr lang="en-GB" altLang="en-US" sz="1000" smtClean="0"/>
              <a:t>          </a:t>
            </a:r>
            <a:endParaRPr lang="en-GB" altLang="en-US" sz="1200" smtClean="0"/>
          </a:p>
        </p:txBody>
      </p:sp>
      <p:sp>
        <p:nvSpPr>
          <p:cNvPr id="20482"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r>
              <a:rPr lang="en-US" altLang="en-US" sz="1200">
                <a:solidFill>
                  <a:schemeClr val="bg1"/>
                </a:solidFill>
              </a:rPr>
              <a:t>  </a:t>
            </a:r>
            <a:fld id="{E55CF103-3F65-4004-86E7-E4456DFE4DA4}" type="slidenum">
              <a:rPr lang="en-US" altLang="en-US" sz="1200">
                <a:solidFill>
                  <a:schemeClr val="bg1"/>
                </a:solidFill>
              </a:rPr>
              <a:pPr/>
              <a:t>6</a:t>
            </a:fld>
            <a:endParaRPr lang="en-US" altLang="en-US" sz="1200">
              <a:solidFill>
                <a:schemeClr val="bg1"/>
              </a:solidFill>
            </a:endParaRPr>
          </a:p>
        </p:txBody>
      </p:sp>
      <p:pic>
        <p:nvPicPr>
          <p:cNvPr id="20483" name="Picture 4"/>
          <p:cNvPicPr>
            <a:picLocks noChangeAspect="1" noChangeArrowheads="1"/>
          </p:cNvPicPr>
          <p:nvPr/>
        </p:nvPicPr>
        <p:blipFill>
          <a:blip r:embed="rId2"/>
          <a:srcRect/>
          <a:stretch>
            <a:fillRect/>
          </a:stretch>
        </p:blipFill>
        <p:spPr bwMode="auto">
          <a:xfrm>
            <a:off x="4445000" y="0"/>
            <a:ext cx="4699000" cy="6858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2411413" y="333375"/>
            <a:ext cx="6337300" cy="1582738"/>
          </a:xfrm>
        </p:spPr>
        <p:txBody>
          <a:bodyPr>
            <a:normAutofit fontScale="90000"/>
          </a:bodyPr>
          <a:lstStyle/>
          <a:p>
            <a:pPr>
              <a:defRPr/>
            </a:pPr>
            <a:r>
              <a:rPr lang="en-GB" altLang="en-US" dirty="0" smtClean="0">
                <a:solidFill>
                  <a:srgbClr val="0F9F9F"/>
                </a:solidFill>
              </a:rPr>
              <a:t>Front line laboratories: food water and environmental samples </a:t>
            </a:r>
            <a:endParaRPr lang="en-GB" altLang="en-US" dirty="0">
              <a:solidFill>
                <a:srgbClr val="0F9F9F"/>
              </a:solidFill>
            </a:endParaRPr>
          </a:p>
        </p:txBody>
      </p:sp>
      <p:sp>
        <p:nvSpPr>
          <p:cNvPr id="21506" name="Rectangle 3"/>
          <p:cNvSpPr>
            <a:spLocks noGrp="1" noChangeArrowheads="1"/>
          </p:cNvSpPr>
          <p:nvPr>
            <p:ph type="body" idx="1"/>
          </p:nvPr>
        </p:nvSpPr>
        <p:spPr>
          <a:xfrm>
            <a:off x="573088" y="1844675"/>
            <a:ext cx="8027987" cy="4064000"/>
          </a:xfrm>
        </p:spPr>
        <p:txBody>
          <a:bodyPr/>
          <a:lstStyle/>
          <a:p>
            <a:pPr>
              <a:lnSpc>
                <a:spcPct val="80000"/>
              </a:lnSpc>
            </a:pPr>
            <a:r>
              <a:rPr lang="en-GB" altLang="en-US" sz="3200" smtClean="0">
                <a:solidFill>
                  <a:srgbClr val="00AE9E"/>
                </a:solidFill>
              </a:rPr>
              <a:t>Reasons for sampling and testing:</a:t>
            </a:r>
          </a:p>
          <a:p>
            <a:pPr>
              <a:lnSpc>
                <a:spcPct val="80000"/>
              </a:lnSpc>
            </a:pPr>
            <a:endParaRPr lang="en-GB" altLang="en-US" sz="3200" smtClean="0">
              <a:solidFill>
                <a:srgbClr val="00AE9E"/>
              </a:solidFill>
            </a:endParaRPr>
          </a:p>
          <a:p>
            <a:pPr marL="520700" lvl="1" indent="-342900">
              <a:lnSpc>
                <a:spcPct val="80000"/>
              </a:lnSpc>
              <a:buFont typeface="Arial" charset="0"/>
              <a:buChar char="•"/>
            </a:pPr>
            <a:r>
              <a:rPr lang="en-GB" altLang="en-US" sz="2400" smtClean="0"/>
              <a:t>Surveys and monitoring</a:t>
            </a:r>
          </a:p>
          <a:p>
            <a:pPr marL="520700" lvl="1" indent="-342900">
              <a:lnSpc>
                <a:spcPct val="80000"/>
              </a:lnSpc>
              <a:buFont typeface="Arial" charset="0"/>
              <a:buChar char="•"/>
            </a:pPr>
            <a:r>
              <a:rPr lang="en-GB" altLang="en-US" sz="2400" smtClean="0"/>
              <a:t>Part of inspections by Local Authority or Port Health Authority </a:t>
            </a:r>
          </a:p>
          <a:p>
            <a:pPr marL="520700" lvl="1" indent="-342900">
              <a:lnSpc>
                <a:spcPct val="80000"/>
              </a:lnSpc>
              <a:buFont typeface="Arial" charset="0"/>
              <a:buChar char="•"/>
            </a:pPr>
            <a:r>
              <a:rPr lang="en-GB" altLang="en-US" sz="2400" smtClean="0"/>
              <a:t>Complaints</a:t>
            </a:r>
          </a:p>
          <a:p>
            <a:pPr marL="520700" lvl="1" indent="-342900">
              <a:lnSpc>
                <a:spcPct val="80000"/>
              </a:lnSpc>
              <a:buFont typeface="Arial" charset="0"/>
              <a:buChar char="•"/>
            </a:pPr>
            <a:r>
              <a:rPr lang="en-GB" altLang="en-US" sz="2400" smtClean="0"/>
              <a:t>Outbreak investigation</a:t>
            </a:r>
          </a:p>
          <a:p>
            <a:pPr marL="520700" lvl="1" indent="-342900">
              <a:lnSpc>
                <a:spcPct val="80000"/>
              </a:lnSpc>
              <a:buFont typeface="Arial" charset="0"/>
              <a:buChar char="•"/>
            </a:pPr>
            <a:r>
              <a:rPr lang="en-GB" altLang="en-US" sz="2400" smtClean="0"/>
              <a:t>Monitoring and surveillance</a:t>
            </a:r>
          </a:p>
          <a:p>
            <a:pPr marL="520700" lvl="1" indent="-342900">
              <a:lnSpc>
                <a:spcPct val="80000"/>
              </a:lnSpc>
              <a:buFont typeface="Arial" charset="0"/>
              <a:buChar char="•"/>
            </a:pPr>
            <a:r>
              <a:rPr lang="en-GB" altLang="en-US" sz="2400" smtClean="0"/>
              <a:t>Statutory testing (designation of shellfish harvesting sites, Food Control)</a:t>
            </a:r>
          </a:p>
          <a:p>
            <a:pPr>
              <a:lnSpc>
                <a:spcPct val="80000"/>
              </a:lnSpc>
            </a:pPr>
            <a:endParaRPr lang="en-GB" altLang="en-US" sz="3200" smtClean="0"/>
          </a:p>
        </p:txBody>
      </p:sp>
      <p:sp>
        <p:nvSpPr>
          <p:cNvPr id="4" name="Slide Number Placeholder 3"/>
          <p:cNvSpPr>
            <a:spLocks noGrp="1"/>
          </p:cNvSpPr>
          <p:nvPr>
            <p:ph type="sldNum" sz="quarter" idx="10"/>
          </p:nvPr>
        </p:nvSpPr>
        <p:spPr bwMode="auto">
          <a:extLst/>
        </p:spPr>
        <p:txBody>
          <a:bodyPr/>
          <a:lstStyle>
            <a:lvl1pPr marL="539750"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108AC763-D44A-44B0-AFEA-0A1F354E050E}" type="slidenum">
              <a:rPr lang="en-US">
                <a:solidFill>
                  <a:schemeClr val="bg1"/>
                </a:solidFill>
              </a:rPr>
              <a:pPr>
                <a:defRPr/>
              </a:pPr>
              <a:t>7</a:t>
            </a:fld>
            <a:endParaRPr lang="en-US">
              <a:solidFill>
                <a:schemeClr val="bg1"/>
              </a:solidFill>
            </a:endParaRPr>
          </a:p>
        </p:txBody>
      </p:sp>
      <p:sp>
        <p:nvSpPr>
          <p:cNvPr id="5"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04813"/>
            <a:ext cx="6408738" cy="1008062"/>
          </a:xfrm>
        </p:spPr>
        <p:txBody>
          <a:bodyPr>
            <a:noAutofit/>
          </a:bodyPr>
          <a:lstStyle/>
          <a:p>
            <a:pPr>
              <a:defRPr/>
            </a:pPr>
            <a:r>
              <a:rPr lang="en-GB" sz="3600" b="1" dirty="0" smtClean="0"/>
              <a:t>FW&amp;E Position  in 2015</a:t>
            </a:r>
            <a:endParaRPr lang="en-GB" sz="3600" b="1" dirty="0"/>
          </a:p>
        </p:txBody>
      </p:sp>
      <p:sp>
        <p:nvSpPr>
          <p:cNvPr id="22530" name="Content Placeholder 2"/>
          <p:cNvSpPr>
            <a:spLocks noGrp="1"/>
          </p:cNvSpPr>
          <p:nvPr>
            <p:ph idx="1"/>
          </p:nvPr>
        </p:nvSpPr>
        <p:spPr>
          <a:xfrm>
            <a:off x="539750" y="1557338"/>
            <a:ext cx="7343775" cy="4392612"/>
          </a:xfrm>
        </p:spPr>
        <p:txBody>
          <a:bodyPr/>
          <a:lstStyle/>
          <a:p>
            <a:r>
              <a:rPr lang="en-GB" altLang="en-US" sz="2400" smtClean="0"/>
              <a:t>2015-2017, significant reductions in central funding and a continuing need for efficiency savings</a:t>
            </a:r>
          </a:p>
          <a:p>
            <a:r>
              <a:rPr lang="en-GB" altLang="en-US" sz="2400" b="1" smtClean="0">
                <a:solidFill>
                  <a:srgbClr val="00AE9E"/>
                </a:solidFill>
              </a:rPr>
              <a:t>Configuration not affordable within central funding</a:t>
            </a:r>
          </a:p>
          <a:p>
            <a:r>
              <a:rPr lang="en-GB" altLang="en-US" sz="2400" smtClean="0"/>
              <a:t>After a consultation process, PHE announced on 14</a:t>
            </a:r>
            <a:r>
              <a:rPr lang="en-GB" altLang="en-US" sz="2400" baseline="30000" smtClean="0"/>
              <a:t>th</a:t>
            </a:r>
            <a:r>
              <a:rPr lang="en-GB" altLang="en-US" sz="2400" smtClean="0"/>
              <a:t> April 2016 to reconfigure the Services onto three sites and retaining FW&amp;E laboratories at;</a:t>
            </a:r>
          </a:p>
          <a:p>
            <a:pPr marL="1187450" lvl="4" indent="-457200"/>
            <a:r>
              <a:rPr lang="en-GB" altLang="en-US" sz="2500" b="1" smtClean="0">
                <a:solidFill>
                  <a:srgbClr val="00AE9E"/>
                </a:solidFill>
              </a:rPr>
              <a:t>London </a:t>
            </a:r>
          </a:p>
          <a:p>
            <a:pPr marL="1187450" lvl="4" indent="-457200"/>
            <a:r>
              <a:rPr lang="en-GB" altLang="en-US" sz="2500" b="1" smtClean="0">
                <a:solidFill>
                  <a:srgbClr val="00AE9E"/>
                </a:solidFill>
              </a:rPr>
              <a:t>Porton </a:t>
            </a:r>
          </a:p>
          <a:p>
            <a:pPr marL="1187450" lvl="4" indent="-457200"/>
            <a:r>
              <a:rPr lang="en-GB" altLang="en-US" sz="2500" b="1" smtClean="0">
                <a:solidFill>
                  <a:srgbClr val="00AE9E"/>
                </a:solidFill>
              </a:rPr>
              <a:t>York </a:t>
            </a:r>
          </a:p>
          <a:p>
            <a:r>
              <a:rPr lang="en-GB" altLang="en-US" sz="2400" b="1" smtClean="0">
                <a:solidFill>
                  <a:schemeClr val="bg2"/>
                </a:solidFill>
              </a:rPr>
              <a:t>  </a:t>
            </a:r>
          </a:p>
          <a:p>
            <a:endParaRPr lang="en-GB" altLang="en-US" sz="800" smtClean="0"/>
          </a:p>
          <a:p>
            <a:endParaRPr lang="en-GB" altLang="en-US" sz="2400" smtClean="0"/>
          </a:p>
          <a:p>
            <a:endParaRPr lang="en-GB" altLang="en-US" sz="2400" smtClean="0"/>
          </a:p>
          <a:p>
            <a:endParaRPr lang="en-GB" altLang="en-US" smtClean="0"/>
          </a:p>
        </p:txBody>
      </p:sp>
      <p:sp>
        <p:nvSpPr>
          <p:cNvPr id="22531" name="Slide Number Placeholder 3"/>
          <p:cNvSpPr txBox="1">
            <a:spLocks noGrp="1"/>
          </p:cNvSpPr>
          <p:nvPr/>
        </p:nvSpPr>
        <p:spPr bwMode="auto">
          <a:xfrm>
            <a:off x="0" y="6308725"/>
            <a:ext cx="9144000" cy="549275"/>
          </a:xfrm>
          <a:prstGeom prst="rect">
            <a:avLst/>
          </a:prstGeom>
          <a:solidFill>
            <a:schemeClr val="bg2"/>
          </a:solidFill>
          <a:ln w="9525">
            <a:noFill/>
            <a:miter lim="800000"/>
            <a:headEnd/>
            <a:tailEnd/>
          </a:ln>
        </p:spPr>
        <p:txBody>
          <a:bodyPr lIns="0" tIns="0" bIns="0" anchor="ctr"/>
          <a:lstStyle/>
          <a:p>
            <a:r>
              <a:rPr lang="en-US" altLang="en-US" sz="1200">
                <a:solidFill>
                  <a:schemeClr val="bg1"/>
                </a:solidFill>
              </a:rPr>
              <a:t>  </a:t>
            </a:r>
            <a:fld id="{6DB95DBE-51C3-4591-9A78-C33897699B15}" type="slidenum">
              <a:rPr lang="en-US" altLang="en-US" sz="1200">
                <a:solidFill>
                  <a:schemeClr val="bg1"/>
                </a:solidFill>
              </a:rPr>
              <a:pPr/>
              <a:t>8</a:t>
            </a:fld>
            <a:endParaRPr lang="en-US" altLang="en-US" sz="1200">
              <a:solidFill>
                <a:schemeClr val="bg1"/>
              </a:solidFill>
            </a:endParaRPr>
          </a:p>
        </p:txBody>
      </p:sp>
      <p:sp>
        <p:nvSpPr>
          <p:cNvPr id="5"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260350"/>
            <a:ext cx="5616575" cy="935038"/>
          </a:xfrm>
        </p:spPr>
        <p:txBody>
          <a:bodyPr>
            <a:noAutofit/>
          </a:bodyPr>
          <a:lstStyle/>
          <a:p>
            <a:pPr>
              <a:defRPr/>
            </a:pPr>
            <a:r>
              <a:rPr lang="en-GB" b="1" dirty="0" smtClean="0"/>
              <a:t>Option agreed with PHE Senior Management </a:t>
            </a:r>
            <a:endParaRPr lang="en-GB" b="1" dirty="0"/>
          </a:p>
        </p:txBody>
      </p:sp>
      <p:sp>
        <p:nvSpPr>
          <p:cNvPr id="23554" name="Content Placeholder 2"/>
          <p:cNvSpPr>
            <a:spLocks noGrp="1"/>
          </p:cNvSpPr>
          <p:nvPr>
            <p:ph idx="1"/>
          </p:nvPr>
        </p:nvSpPr>
        <p:spPr>
          <a:xfrm>
            <a:off x="468313" y="1557338"/>
            <a:ext cx="8280400" cy="4749800"/>
          </a:xfrm>
        </p:spPr>
        <p:txBody>
          <a:bodyPr/>
          <a:lstStyle/>
          <a:p>
            <a:endParaRPr lang="en-GB" altLang="en-US" sz="800" smtClean="0"/>
          </a:p>
          <a:p>
            <a:pPr>
              <a:buFont typeface="Arial" charset="0"/>
              <a:buChar char="•"/>
            </a:pPr>
            <a:r>
              <a:rPr lang="en-GB" altLang="en-US" sz="2400" smtClean="0"/>
              <a:t>The preferred option will provide an affordable service for the future with: </a:t>
            </a:r>
          </a:p>
          <a:p>
            <a:pPr>
              <a:buFont typeface="Arial" charset="0"/>
              <a:buChar char="•"/>
            </a:pPr>
            <a:r>
              <a:rPr lang="en-GB" altLang="en-US" sz="2400" smtClean="0"/>
              <a:t>No change in Local Authority or Port Health Authority allocation to continue at the same level for 2016-17</a:t>
            </a:r>
          </a:p>
          <a:p>
            <a:pPr>
              <a:buFont typeface="Arial" charset="0"/>
              <a:buChar char="•"/>
            </a:pPr>
            <a:r>
              <a:rPr lang="en-GB" altLang="en-US" sz="2400" smtClean="0"/>
              <a:t>Appropriate response to outbreaks or public health incidents</a:t>
            </a:r>
          </a:p>
          <a:p>
            <a:pPr>
              <a:buFont typeface="Arial" charset="0"/>
              <a:buChar char="•"/>
            </a:pPr>
            <a:r>
              <a:rPr lang="en-GB" altLang="en-US" sz="2400" smtClean="0"/>
              <a:t>Distributing the work previously sent to the Preston and Birmingham laboratories to an alternative site</a:t>
            </a:r>
          </a:p>
          <a:p>
            <a:pPr>
              <a:buFont typeface="Arial" charset="0"/>
              <a:buChar char="•"/>
            </a:pPr>
            <a:endParaRPr lang="en-GB" altLang="en-US" sz="2400" smtClean="0"/>
          </a:p>
          <a:p>
            <a:pPr>
              <a:buFont typeface="Arial" charset="0"/>
              <a:buChar char="•"/>
            </a:pPr>
            <a:endParaRPr lang="en-GB" altLang="en-US" sz="2400" smtClean="0"/>
          </a:p>
          <a:p>
            <a:pPr>
              <a:buClr>
                <a:schemeClr val="bg2"/>
              </a:buClr>
              <a:buFont typeface="Wingdings" pitchFamily="2" charset="2"/>
              <a:buChar char="Ø"/>
            </a:pPr>
            <a:endParaRPr lang="en-GB" altLang="en-US" sz="2400" smtClean="0"/>
          </a:p>
          <a:p>
            <a:endParaRPr lang="en-GB" altLang="en-US" smtClean="0"/>
          </a:p>
        </p:txBody>
      </p:sp>
      <p:sp>
        <p:nvSpPr>
          <p:cNvPr id="4" name="Slide Number Placeholder 3"/>
          <p:cNvSpPr>
            <a:spLocks noGrp="1"/>
          </p:cNvSpPr>
          <p:nvPr>
            <p:ph type="sldNum" sz="quarter" idx="10"/>
          </p:nvPr>
        </p:nvSpPr>
        <p:spPr/>
        <p:txBody>
          <a:bodyPr/>
          <a:lstStyle/>
          <a:p>
            <a:pPr>
              <a:defRPr/>
            </a:pPr>
            <a:r>
              <a:rPr lang="en-US" smtClean="0"/>
              <a:t>  </a:t>
            </a:r>
            <a:fld id="{65F4A098-63CF-47DC-8677-D6706B62BFA4}"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dirty="0" smtClean="0"/>
              <a:t>APHA Training Day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1_Office Theme">
      <a:majorFont>
        <a:latin typeface=""/>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3244</TotalTime>
  <Words>2023</Words>
  <Application>Microsoft Office PowerPoint</Application>
  <PresentationFormat>On-screen Show (4:3)</PresentationFormat>
  <Paragraphs>447</Paragraphs>
  <Slides>37</Slides>
  <Notes>2</Notes>
  <HiddenSlides>0</HiddenSlides>
  <MMClips>0</MMClips>
  <ScaleCrop>false</ScaleCrop>
  <HeadingPairs>
    <vt:vector size="8" baseType="variant">
      <vt:variant>
        <vt:lpstr>Fonts Used</vt:lpstr>
      </vt:variant>
      <vt:variant>
        <vt:i4>5</vt:i4>
      </vt:variant>
      <vt:variant>
        <vt:lpstr>Design Template</vt:lpstr>
      </vt:variant>
      <vt:variant>
        <vt:i4>9</vt:i4>
      </vt:variant>
      <vt:variant>
        <vt:lpstr>Embedded OLE Servers</vt:lpstr>
      </vt:variant>
      <vt:variant>
        <vt:i4>1</vt:i4>
      </vt:variant>
      <vt:variant>
        <vt:lpstr>Slide Titles</vt:lpstr>
      </vt:variant>
      <vt:variant>
        <vt:i4>37</vt:i4>
      </vt:variant>
    </vt:vector>
  </HeadingPairs>
  <TitlesOfParts>
    <vt:vector size="52" baseType="lpstr">
      <vt:lpstr>Arial</vt:lpstr>
      <vt:lpstr>ヒラギノ角ゴ Pro W3</vt:lpstr>
      <vt:lpstr>Calibri</vt:lpstr>
      <vt:lpstr>Wingdings</vt:lpstr>
      <vt:lpstr>Times New Roman</vt:lpstr>
      <vt:lpstr>1_Office Theme</vt:lpstr>
      <vt:lpstr>1_Office Theme</vt:lpstr>
      <vt:lpstr>1_Office Theme</vt:lpstr>
      <vt:lpstr>1_Office Theme</vt:lpstr>
      <vt:lpstr>1_Office Theme</vt:lpstr>
      <vt:lpstr>1_Office Theme</vt:lpstr>
      <vt:lpstr>1_Office Theme</vt:lpstr>
      <vt:lpstr>1_Office Theme</vt:lpstr>
      <vt:lpstr>1_Office Theme</vt:lpstr>
      <vt:lpstr>Document</vt:lpstr>
      <vt:lpstr>Port Health Work by the PHE Food, Water and Environmental Microbiology Services   Jim McLauchlin                30th November 2016</vt:lpstr>
      <vt:lpstr>Slide 2</vt:lpstr>
      <vt:lpstr>Slide 3</vt:lpstr>
      <vt:lpstr>Stakeholder and partner engagement</vt:lpstr>
      <vt:lpstr>FW&amp;E Microbiology Services: Annual Workload</vt:lpstr>
      <vt:lpstr>Slide 6</vt:lpstr>
      <vt:lpstr>Front line laboratories: food water and environmental samples </vt:lpstr>
      <vt:lpstr>FW&amp;E Position  in 2015</vt:lpstr>
      <vt:lpstr>Option agreed with PHE Senior Management </vt:lpstr>
      <vt:lpstr>Slide 10</vt:lpstr>
      <vt:lpstr>Key messages</vt:lpstr>
      <vt:lpstr>Infrastructure: increased laboratory  space at York and London</vt:lpstr>
      <vt:lpstr>FW&amp;E working with Port Health Authorities</vt:lpstr>
      <vt:lpstr>PHA workload by PHE 2015-16</vt:lpstr>
      <vt:lpstr>PHA work-types 2015-16</vt:lpstr>
      <vt:lpstr>Co-ordinated survey:  Hygiene in Ship Galleys </vt:lpstr>
      <vt:lpstr>FW&amp;E working with Port Health Authorities: Public health responses to an outbreak associated with an imported food</vt:lpstr>
      <vt:lpstr>Salmonella Newport outbreak:  Initial observations</vt:lpstr>
      <vt:lpstr>Co-ordinated international surveillance response</vt:lpstr>
      <vt:lpstr>December 2011</vt:lpstr>
      <vt:lpstr>Combing results of phenotypic analysis of  bacteria with reported numbers of cases  January 2012   </vt:lpstr>
      <vt:lpstr>Initial actions</vt:lpstr>
      <vt:lpstr>First OCT outcomes</vt:lpstr>
      <vt:lpstr>Subsequent OCT outcomes</vt:lpstr>
      <vt:lpstr>Molecular typing results</vt:lpstr>
      <vt:lpstr>Epidemiological results</vt:lpstr>
      <vt:lpstr>Outcomes</vt:lpstr>
      <vt:lpstr>Testing at BIPs of consignments of watermelons originating from Brazil: January – Sept 2013</vt:lpstr>
      <vt:lpstr>FW&amp;E working with Port Health Authorities: Supporting food regulation of an imported food</vt:lpstr>
      <vt:lpstr>Betel leaves, initial observations</vt:lpstr>
      <vt:lpstr>Betel leaves, 2011 HPA testing</vt:lpstr>
      <vt:lpstr>  Actions by Risk Managers</vt:lpstr>
      <vt:lpstr>Betel leaves, 2012-16 results of FW&amp;E testing in PHE:</vt:lpstr>
      <vt:lpstr>Betel leaves,  results of FW&amp;E testing: 2012-16</vt:lpstr>
      <vt:lpstr>Betel leaves: conclusions</vt:lpstr>
      <vt:lpstr>Examples of FW&amp;E working with Port Health Authorities</vt:lpstr>
      <vt:lpstr>Questions and comments?</vt:lpstr>
    </vt:vector>
  </TitlesOfParts>
  <Company>Cabinet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McLauchlin</dc:creator>
  <cp:lastModifiedBy>Swansea PHA</cp:lastModifiedBy>
  <cp:revision>285</cp:revision>
  <cp:lastPrinted>2016-11-25T07:12:16Z</cp:lastPrinted>
  <dcterms:created xsi:type="dcterms:W3CDTF">2012-10-10T09:02:29Z</dcterms:created>
  <dcterms:modified xsi:type="dcterms:W3CDTF">2016-12-01T16:09:18Z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PublishingExpirationDate">
    <vt:lpwstr/>
  </property>
  <property fmtid="{D5CDD505-2E9C-101B-9397-08002B2CF9AE}" pid="8" name="PublishingStartDate">
    <vt:lpwstr/>
  </property>
</Properties>
</file>