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6"/>
  </p:notesMasterIdLst>
  <p:sldIdLst>
    <p:sldId id="256" r:id="rId2"/>
    <p:sldId id="258" r:id="rId3"/>
    <p:sldId id="257" r:id="rId4"/>
    <p:sldId id="260" r:id="rId5"/>
    <p:sldId id="263" r:id="rId6"/>
    <p:sldId id="264" r:id="rId7"/>
    <p:sldId id="265" r:id="rId8"/>
    <p:sldId id="267" r:id="rId9"/>
    <p:sldId id="268" r:id="rId10"/>
    <p:sldId id="269" r:id="rId11"/>
    <p:sldId id="270" r:id="rId12"/>
    <p:sldId id="271" r:id="rId13"/>
    <p:sldId id="259" r:id="rId14"/>
    <p:sldId id="275" r:id="rId15"/>
    <p:sldId id="276" r:id="rId16"/>
    <p:sldId id="273" r:id="rId17"/>
    <p:sldId id="277" r:id="rId18"/>
    <p:sldId id="278" r:id="rId19"/>
    <p:sldId id="261" r:id="rId20"/>
    <p:sldId id="279" r:id="rId21"/>
    <p:sldId id="280" r:id="rId22"/>
    <p:sldId id="262" r:id="rId23"/>
    <p:sldId id="283"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6" autoAdjust="0"/>
    <p:restoredTop sz="87479" autoAdjust="0"/>
  </p:normalViewPr>
  <p:slideViewPr>
    <p:cSldViewPr>
      <p:cViewPr varScale="1">
        <p:scale>
          <a:sx n="74" d="100"/>
          <a:sy n="74" d="100"/>
        </p:scale>
        <p:origin x="12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E43C7E-F5B7-4980-B219-937DC40FE8BD}" type="datetimeFigureOut">
              <a:rPr lang="en-GB" smtClean="0"/>
              <a:t>21/11/2017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591C5E-61E8-4FD2-A1C0-B63C13BFF75F}" type="slidenum">
              <a:rPr lang="en-GB" smtClean="0"/>
              <a:t>‹#›</a:t>
            </a:fld>
            <a:endParaRPr lang="en-GB"/>
          </a:p>
        </p:txBody>
      </p:sp>
    </p:spTree>
    <p:extLst>
      <p:ext uri="{BB962C8B-B14F-4D97-AF65-F5344CB8AC3E}">
        <p14:creationId xmlns:p14="http://schemas.microsoft.com/office/powerpoint/2010/main" val="174125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Funded by a levy on Seafood</a:t>
            </a:r>
          </a:p>
          <a:p>
            <a:r>
              <a:rPr lang="en-GB" dirty="0" smtClean="0"/>
              <a:t>Run by an independent</a:t>
            </a:r>
            <a:r>
              <a:rPr lang="en-GB" baseline="0" dirty="0" smtClean="0"/>
              <a:t> Board appointed by Defra</a:t>
            </a:r>
          </a:p>
          <a:p>
            <a:r>
              <a:rPr lang="en-GB" baseline="0" dirty="0" smtClean="0"/>
              <a:t>Draw upon recommendations from 3 Sector Panels: Domestic and Export, Processing and Import, Supply Chain and Consumers</a:t>
            </a:r>
            <a:endParaRPr lang="en-GB" dirty="0"/>
          </a:p>
        </p:txBody>
      </p:sp>
      <p:sp>
        <p:nvSpPr>
          <p:cNvPr id="4" name="Slide Number Placeholder 3"/>
          <p:cNvSpPr>
            <a:spLocks noGrp="1"/>
          </p:cNvSpPr>
          <p:nvPr>
            <p:ph type="sldNum" sz="quarter" idx="10"/>
          </p:nvPr>
        </p:nvSpPr>
        <p:spPr/>
        <p:txBody>
          <a:bodyPr/>
          <a:lstStyle/>
          <a:p>
            <a:fld id="{B5591C5E-61E8-4FD2-A1C0-B63C13BFF75F}" type="slidenum">
              <a:rPr lang="en-GB" smtClean="0"/>
              <a:t>2</a:t>
            </a:fld>
            <a:endParaRPr lang="en-GB"/>
          </a:p>
        </p:txBody>
      </p:sp>
    </p:spTree>
    <p:extLst>
      <p:ext uri="{BB962C8B-B14F-4D97-AF65-F5344CB8AC3E}">
        <p14:creationId xmlns:p14="http://schemas.microsoft.com/office/powerpoint/2010/main" val="1444636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time we needed to </a:t>
            </a:r>
          </a:p>
          <a:p>
            <a:endParaRPr lang="en-GB" dirty="0" smtClean="0"/>
          </a:p>
          <a:p>
            <a:r>
              <a:rPr lang="en-GB" dirty="0" smtClean="0"/>
              <a:t>Confirm that transforming colour by any means is fraud. The use of vegetable extract was confirmed as not permitted but this did not stop modified</a:t>
            </a:r>
            <a:r>
              <a:rPr lang="en-GB" baseline="0" dirty="0" smtClean="0"/>
              <a:t> treatments being used for the same purpose. Vegetable extracts were substituted with other sources of nitrates. As buyers became aware of this treatment the processors found new ways to describe the same process making it hard for the buyers to know what they were buying and protect their businesses. </a:t>
            </a:r>
            <a:endParaRPr lang="en-GB" dirty="0" smtClean="0"/>
          </a:p>
          <a:p>
            <a:endParaRPr lang="en-GB" dirty="0" smtClean="0"/>
          </a:p>
          <a:p>
            <a:r>
              <a:rPr lang="en-GB" dirty="0" smtClean="0"/>
              <a:t>Consistency</a:t>
            </a:r>
            <a:r>
              <a:rPr lang="en-GB" baseline="0" dirty="0" smtClean="0"/>
              <a:t> between member states on interpretation of regulation. Antioxidant use is permitted at Quantum </a:t>
            </a:r>
            <a:r>
              <a:rPr lang="en-GB" baseline="0" dirty="0" err="1" smtClean="0"/>
              <a:t>satis</a:t>
            </a:r>
            <a:r>
              <a:rPr lang="en-GB" baseline="0" dirty="0" smtClean="0"/>
              <a:t> or the levels needed to achieve the purpose. There is no maximum. The levels considered necessary vary greatly between member states. We asked for antioxidants to be prohibited in all tuna or maximum limits set below that needed in the transformation reaction. </a:t>
            </a:r>
          </a:p>
          <a:p>
            <a:endParaRPr lang="en-GB" baseline="0" dirty="0" smtClean="0"/>
          </a:p>
          <a:p>
            <a:r>
              <a:rPr lang="en-GB" baseline="0" dirty="0" smtClean="0"/>
              <a:t>Traceability. Only a very limited number of </a:t>
            </a:r>
            <a:r>
              <a:rPr lang="en-GB" baseline="0" dirty="0" err="1" smtClean="0"/>
              <a:t>purseiners</a:t>
            </a:r>
            <a:r>
              <a:rPr lang="en-GB" baseline="0" dirty="0" smtClean="0"/>
              <a:t> can do non brine tuna suitable for selling as fresh tuna.</a:t>
            </a:r>
          </a:p>
          <a:p>
            <a:r>
              <a:rPr lang="en-GB" baseline="0" dirty="0" smtClean="0"/>
              <a:t>Approx. 40 boats and only around 20 are EU approved. Tuna from any other boats must go to a cannery </a:t>
            </a:r>
          </a:p>
          <a:p>
            <a:endParaRPr lang="en-GB" baseline="0" dirty="0" smtClean="0"/>
          </a:p>
          <a:p>
            <a:r>
              <a:rPr lang="en-GB" baseline="0" dirty="0" smtClean="0"/>
              <a:t>Take action against the food additive companies selling non authorised additves or selling additives for fraudulent purposes to reduce the availability of necessary additives. </a:t>
            </a:r>
          </a:p>
          <a:p>
            <a:endParaRPr lang="en-GB" baseline="0" dirty="0" smtClean="0"/>
          </a:p>
          <a:p>
            <a:r>
              <a:rPr lang="en-GB" baseline="0" dirty="0" smtClean="0"/>
              <a:t>A follow up letter was sent by DG SANTE to confirm it was the transformation of tuna that was the fraudulent activity. and they are looking at regulating the use of antioxidants, traceability and the supply of chemicals. </a:t>
            </a:r>
          </a:p>
          <a:p>
            <a:endParaRPr lang="en-GB" baseline="0" dirty="0" smtClean="0"/>
          </a:p>
          <a:p>
            <a:r>
              <a:rPr lang="en-GB" baseline="0" dirty="0" smtClean="0"/>
              <a:t>Enforcement action is being taken in countries known to be permitting this treatment. </a:t>
            </a:r>
          </a:p>
        </p:txBody>
      </p:sp>
      <p:sp>
        <p:nvSpPr>
          <p:cNvPr id="4" name="Slide Number Placeholder 3"/>
          <p:cNvSpPr>
            <a:spLocks noGrp="1"/>
          </p:cNvSpPr>
          <p:nvPr>
            <p:ph type="sldNum" sz="quarter" idx="10"/>
          </p:nvPr>
        </p:nvSpPr>
        <p:spPr/>
        <p:txBody>
          <a:bodyPr/>
          <a:lstStyle/>
          <a:p>
            <a:fld id="{7201D05E-9B53-4023-B12E-3889D3D38E8A}" type="slidenum">
              <a:rPr lang="en-GB" smtClean="0"/>
              <a:t>14</a:t>
            </a:fld>
            <a:endParaRPr lang="en-GB"/>
          </a:p>
        </p:txBody>
      </p:sp>
    </p:spTree>
    <p:extLst>
      <p:ext uri="{BB962C8B-B14F-4D97-AF65-F5344CB8AC3E}">
        <p14:creationId xmlns:p14="http://schemas.microsoft.com/office/powerpoint/2010/main" val="1027356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time we needed to </a:t>
            </a:r>
          </a:p>
          <a:p>
            <a:endParaRPr lang="en-GB" dirty="0" smtClean="0"/>
          </a:p>
          <a:p>
            <a:r>
              <a:rPr lang="en-GB" dirty="0" smtClean="0"/>
              <a:t>Confirm that transforming colour by any means is fraud. The use of vegetable extract was confirmed as not permitted but this did not stop modified</a:t>
            </a:r>
            <a:r>
              <a:rPr lang="en-GB" baseline="0" dirty="0" smtClean="0"/>
              <a:t> treatments being used for the same purpose. Vegetable extracts were substituted with other sources of nitrates. As buyers became aware of this treatment the processors found new ways to describe the same process making it hard for the buyers to know what they were buying and protect their businesses. </a:t>
            </a:r>
            <a:endParaRPr lang="en-GB" dirty="0" smtClean="0"/>
          </a:p>
          <a:p>
            <a:endParaRPr lang="en-GB" dirty="0" smtClean="0"/>
          </a:p>
          <a:p>
            <a:r>
              <a:rPr lang="en-GB" dirty="0" smtClean="0"/>
              <a:t>Consistency</a:t>
            </a:r>
            <a:r>
              <a:rPr lang="en-GB" baseline="0" dirty="0" smtClean="0"/>
              <a:t> between member states on interpretation of regulation. Antioxidant use is permitted at Quantum </a:t>
            </a:r>
            <a:r>
              <a:rPr lang="en-GB" baseline="0" dirty="0" err="1" smtClean="0"/>
              <a:t>satis</a:t>
            </a:r>
            <a:r>
              <a:rPr lang="en-GB" baseline="0" dirty="0" smtClean="0"/>
              <a:t> or the levels needed to achieve the purpose. There is no maximum. The levels considered necessary vary greatly between member states. We asked for antioxidants to be prohibited in all tuna or maximum limits set below that needed in the transformation reaction. </a:t>
            </a:r>
          </a:p>
          <a:p>
            <a:endParaRPr lang="en-GB" baseline="0" dirty="0" smtClean="0"/>
          </a:p>
          <a:p>
            <a:r>
              <a:rPr lang="en-GB" baseline="0" dirty="0" smtClean="0"/>
              <a:t>Traceability. Only a very limited number of </a:t>
            </a:r>
            <a:r>
              <a:rPr lang="en-GB" baseline="0" dirty="0" err="1" smtClean="0"/>
              <a:t>purseiners</a:t>
            </a:r>
            <a:r>
              <a:rPr lang="en-GB" baseline="0" dirty="0" smtClean="0"/>
              <a:t> can do non brine tuna suitable for selling as fresh tuna.</a:t>
            </a:r>
          </a:p>
          <a:p>
            <a:r>
              <a:rPr lang="en-GB" baseline="0" dirty="0" smtClean="0"/>
              <a:t>Approx. 40 boats and only around 20 are EU approved. Tuna from any other boats must go to a cannery </a:t>
            </a:r>
          </a:p>
          <a:p>
            <a:endParaRPr lang="en-GB" baseline="0" dirty="0" smtClean="0"/>
          </a:p>
          <a:p>
            <a:r>
              <a:rPr lang="en-GB" baseline="0" dirty="0" smtClean="0"/>
              <a:t>Take action against the food additive companies selling non authorised additves or selling additives for fraudulent purposes to reduce the availability of necessary additives. </a:t>
            </a:r>
          </a:p>
          <a:p>
            <a:endParaRPr lang="en-GB" baseline="0" dirty="0" smtClean="0"/>
          </a:p>
          <a:p>
            <a:r>
              <a:rPr lang="en-GB" baseline="0" dirty="0" smtClean="0"/>
              <a:t>A follow up letter was sent by DG SANTE to confirm it was the transformation of tuna that was the fraudulent activity. and they are looking at regulating the use of antioxidants, traceability and the supply of chemicals. </a:t>
            </a:r>
          </a:p>
          <a:p>
            <a:endParaRPr lang="en-GB" baseline="0" dirty="0" smtClean="0"/>
          </a:p>
          <a:p>
            <a:r>
              <a:rPr lang="en-GB" baseline="0" dirty="0" smtClean="0"/>
              <a:t>Enforcement action is being taken in countries known to be permitting this treatment. </a:t>
            </a:r>
          </a:p>
        </p:txBody>
      </p:sp>
      <p:sp>
        <p:nvSpPr>
          <p:cNvPr id="4" name="Slide Number Placeholder 3"/>
          <p:cNvSpPr>
            <a:spLocks noGrp="1"/>
          </p:cNvSpPr>
          <p:nvPr>
            <p:ph type="sldNum" sz="quarter" idx="10"/>
          </p:nvPr>
        </p:nvSpPr>
        <p:spPr/>
        <p:txBody>
          <a:bodyPr/>
          <a:lstStyle/>
          <a:p>
            <a:fld id="{7201D05E-9B53-4023-B12E-3889D3D38E8A}" type="slidenum">
              <a:rPr lang="en-GB" smtClean="0"/>
              <a:t>15</a:t>
            </a:fld>
            <a:endParaRPr lang="en-GB"/>
          </a:p>
        </p:txBody>
      </p:sp>
    </p:spTree>
    <p:extLst>
      <p:ext uri="{BB962C8B-B14F-4D97-AF65-F5344CB8AC3E}">
        <p14:creationId xmlns:p14="http://schemas.microsoft.com/office/powerpoint/2010/main" val="1027356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OxyMb</a:t>
            </a:r>
            <a:r>
              <a:rPr lang="en-GB" baseline="0" dirty="0" smtClean="0"/>
              <a:t> (cherry red) </a:t>
            </a:r>
            <a:r>
              <a:rPr lang="en-GB" baseline="0" dirty="0" smtClean="0">
                <a:sym typeface="Wingdings" panose="05000000000000000000" pitchFamily="2" charset="2"/>
              </a:rPr>
              <a:t> </a:t>
            </a:r>
            <a:r>
              <a:rPr lang="en-GB" baseline="0" dirty="0" err="1" smtClean="0">
                <a:sym typeface="Wingdings" panose="05000000000000000000" pitchFamily="2" charset="2"/>
              </a:rPr>
              <a:t>deoxyMb</a:t>
            </a:r>
            <a:r>
              <a:rPr lang="en-GB" baseline="0" dirty="0" smtClean="0">
                <a:sym typeface="Wingdings" panose="05000000000000000000" pitchFamily="2" charset="2"/>
              </a:rPr>
              <a:t> (purplish red) and as Fe2+Fe3+ it becomes </a:t>
            </a:r>
            <a:r>
              <a:rPr lang="en-GB" baseline="0" dirty="0" err="1" smtClean="0">
                <a:sym typeface="Wingdings" panose="05000000000000000000" pitchFamily="2" charset="2"/>
              </a:rPr>
              <a:t>MetMb</a:t>
            </a:r>
            <a:r>
              <a:rPr lang="en-GB" baseline="0" dirty="0" smtClean="0">
                <a:sym typeface="Wingdings" panose="05000000000000000000" pitchFamily="2" charset="2"/>
              </a:rPr>
              <a:t> (brown). </a:t>
            </a:r>
            <a:r>
              <a:rPr lang="en-GB" baseline="0" dirty="0" err="1" smtClean="0">
                <a:sym typeface="Wingdings" panose="05000000000000000000" pitchFamily="2" charset="2"/>
              </a:rPr>
              <a:t>MetMb+NONitrosylMb</a:t>
            </a:r>
            <a:r>
              <a:rPr lang="en-GB" baseline="0" dirty="0" smtClean="0">
                <a:sym typeface="Wingdings" panose="05000000000000000000" pitchFamily="2" charset="2"/>
              </a:rPr>
              <a:t> (red). You need ascorbic acid/</a:t>
            </a:r>
            <a:r>
              <a:rPr lang="en-GB" baseline="0" dirty="0" err="1" smtClean="0">
                <a:sym typeface="Wingdings" panose="05000000000000000000" pitchFamily="2" charset="2"/>
              </a:rPr>
              <a:t>Vit</a:t>
            </a:r>
            <a:r>
              <a:rPr lang="en-GB" baseline="0" dirty="0" smtClean="0">
                <a:sym typeface="Wingdings" panose="05000000000000000000" pitchFamily="2" charset="2"/>
              </a:rPr>
              <a:t> C or </a:t>
            </a:r>
            <a:r>
              <a:rPr lang="en-GB" baseline="0" dirty="0" err="1" smtClean="0">
                <a:sym typeface="Wingdings" panose="05000000000000000000" pitchFamily="2" charset="2"/>
              </a:rPr>
              <a:t>erythorbate</a:t>
            </a:r>
            <a:r>
              <a:rPr lang="en-GB" baseline="0" dirty="0" smtClean="0">
                <a:sym typeface="Wingdings" panose="05000000000000000000" pitchFamily="2" charset="2"/>
              </a:rPr>
              <a:t> to fix.</a:t>
            </a:r>
            <a:endParaRPr lang="en-GB" dirty="0" smtClean="0"/>
          </a:p>
          <a:p>
            <a:endParaRPr lang="en-GB" dirty="0" smtClean="0"/>
          </a:p>
          <a:p>
            <a:r>
              <a:rPr lang="en-GB" dirty="0" smtClean="0"/>
              <a:t>Tuna</a:t>
            </a:r>
            <a:r>
              <a:rPr lang="en-GB" baseline="0" dirty="0" smtClean="0"/>
              <a:t> intended for canning only need be frozen at -9 degrees. This does not preserve the red colour of fresh tuna and causes the brown colour seen in the top photo. In canning this is not an issue as the colour changes during canning. To maintain the fresh red colour it must be super frozen which is much more expensive. </a:t>
            </a:r>
          </a:p>
          <a:p>
            <a:endParaRPr lang="en-GB" baseline="0" dirty="0" smtClean="0"/>
          </a:p>
          <a:p>
            <a:r>
              <a:rPr lang="en-GB" baseline="0" dirty="0" smtClean="0"/>
              <a:t>Treating the brown tuna with nitrates creates a permanent change of colour from brown to red and it can be sold as high quality fresh red tuna. This was seen previously where CO gas was used for the same purpose. CO gas only preserves the colour it could not reverse the reaction from deterioration. Red tuna could be kept red but brown tuna could not be restored to red. Making this new development with nitrates more harmful. Both processes mask the signs of deterioration. It is these signs that alert the consumer to possible histamine contamination and food safety risks. CO treatment was prohibited as it was considered a food safety risk and this process needed to be prohibited as well. </a:t>
            </a:r>
            <a:endParaRPr lang="en-GB" dirty="0" smtClean="0"/>
          </a:p>
          <a:p>
            <a:endParaRPr lang="en-GB" dirty="0" smtClean="0"/>
          </a:p>
          <a:p>
            <a:r>
              <a:rPr lang="en-GB" dirty="0" smtClean="0"/>
              <a:t>The issue had been raised by the UK at the Commission working group on additves, Member states agreed it should not be permitted, but kept on approving the process and the treatment chemicals were openly promoted at trade shows.  </a:t>
            </a:r>
          </a:p>
          <a:p>
            <a:endParaRPr lang="en-GB" dirty="0" smtClean="0"/>
          </a:p>
          <a:p>
            <a:r>
              <a:rPr lang="en-GB" dirty="0" smtClean="0"/>
              <a:t>This was a bit confusing to us with national</a:t>
            </a:r>
            <a:r>
              <a:rPr lang="en-GB" baseline="0" dirty="0" smtClean="0"/>
              <a:t> </a:t>
            </a:r>
            <a:r>
              <a:rPr lang="en-GB" dirty="0" smtClean="0"/>
              <a:t>authorities saying it wasn’t permitted but approving premises carrying out the treatment.  With free movement of goods the products were widely available throughout Europe. It is currently estimated to be around 85% of the ‘fresh’ tuna on the market. </a:t>
            </a:r>
          </a:p>
          <a:p>
            <a:endParaRPr lang="en-GB" dirty="0" smtClean="0"/>
          </a:p>
          <a:p>
            <a:r>
              <a:rPr lang="en-GB" dirty="0" smtClean="0"/>
              <a:t>It</a:t>
            </a:r>
            <a:r>
              <a:rPr lang="en-GB" baseline="0" dirty="0" smtClean="0"/>
              <a:t> was </a:t>
            </a:r>
            <a:r>
              <a:rPr lang="en-GB" dirty="0" smtClean="0"/>
              <a:t>decided to go directly to the Commission, they were aware of the issue through the working group on additves and had previously</a:t>
            </a:r>
            <a:r>
              <a:rPr lang="en-GB" baseline="0" dirty="0" smtClean="0"/>
              <a:t> confirmed that vegetable extracts as an additive were not permitted </a:t>
            </a:r>
            <a:r>
              <a:rPr lang="en-GB" dirty="0" smtClean="0"/>
              <a:t>but no further action had been taken by the Commission or member states</a:t>
            </a:r>
            <a:r>
              <a:rPr lang="en-GB" baseline="0" dirty="0" smtClean="0"/>
              <a:t> to communicate or enforce this. </a:t>
            </a:r>
          </a:p>
          <a:p>
            <a:endParaRPr lang="en-GB" baseline="0" dirty="0" smtClean="0"/>
          </a:p>
          <a:p>
            <a:r>
              <a:rPr lang="en-GB" dirty="0" smtClean="0"/>
              <a:t>We arranged meeting with DG</a:t>
            </a:r>
            <a:r>
              <a:rPr lang="en-GB" baseline="0" dirty="0" smtClean="0"/>
              <a:t> SANTE </a:t>
            </a:r>
            <a:r>
              <a:rPr lang="en-GB" dirty="0" smtClean="0"/>
              <a:t> to present a </a:t>
            </a:r>
            <a:r>
              <a:rPr lang="en-GB" baseline="0" dirty="0" smtClean="0"/>
              <a:t> </a:t>
            </a:r>
            <a:r>
              <a:rPr lang="en-GB" dirty="0" smtClean="0"/>
              <a:t>dossier of facts to them. They were pleased we had brought this to them and said it was the first time business had come to them with a food fraud case. They had been unaware of the scale of the problem and the other associated fraud such as tax and IUU </a:t>
            </a:r>
          </a:p>
          <a:p>
            <a:endParaRPr lang="en-GB" dirty="0" smtClean="0"/>
          </a:p>
          <a:p>
            <a:r>
              <a:rPr lang="en-GB" dirty="0" smtClean="0"/>
              <a:t>We then needed to draft a letter based on discussions</a:t>
            </a:r>
            <a:r>
              <a:rPr lang="en-GB" baseline="0" dirty="0" smtClean="0"/>
              <a:t> to get official confirmation of discussions. We did this is the format used by MEPs in their written questions. </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7201D05E-9B53-4023-B12E-3889D3D38E8A}" type="slidenum">
              <a:rPr lang="en-GB" smtClean="0"/>
              <a:t>4</a:t>
            </a:fld>
            <a:endParaRPr lang="en-GB"/>
          </a:p>
        </p:txBody>
      </p:sp>
    </p:spTree>
    <p:extLst>
      <p:ext uri="{BB962C8B-B14F-4D97-AF65-F5344CB8AC3E}">
        <p14:creationId xmlns:p14="http://schemas.microsoft.com/office/powerpoint/2010/main" val="2770190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next slides give some detail of those elements although</a:t>
            </a:r>
            <a:r>
              <a:rPr lang="en-GB" baseline="0" dirty="0" smtClean="0"/>
              <a:t> some are self explanatory </a:t>
            </a:r>
          </a:p>
          <a:p>
            <a:endParaRPr lang="en-GB" baseline="0" dirty="0" smtClean="0"/>
          </a:p>
          <a:p>
            <a:r>
              <a:rPr lang="en-GB" dirty="0" smtClean="0"/>
              <a:t>This shows the</a:t>
            </a:r>
            <a:r>
              <a:rPr lang="en-GB" baseline="0" dirty="0" smtClean="0"/>
              <a:t> financial gain from the treatment and the scale of the problem and therefore the potential loss to the consumer. The important part to demonstrate is the financial loss to the consumer. This was considered worse than horse meat because of the financial value </a:t>
            </a:r>
            <a:endParaRPr lang="en-GB" dirty="0"/>
          </a:p>
        </p:txBody>
      </p:sp>
      <p:sp>
        <p:nvSpPr>
          <p:cNvPr id="4" name="Slide Number Placeholder 3"/>
          <p:cNvSpPr>
            <a:spLocks noGrp="1"/>
          </p:cNvSpPr>
          <p:nvPr>
            <p:ph type="sldNum" sz="quarter" idx="10"/>
          </p:nvPr>
        </p:nvSpPr>
        <p:spPr/>
        <p:txBody>
          <a:bodyPr/>
          <a:lstStyle/>
          <a:p>
            <a:fld id="{7201D05E-9B53-4023-B12E-3889D3D38E8A}" type="slidenum">
              <a:rPr lang="en-GB" smtClean="0"/>
              <a:t>5</a:t>
            </a:fld>
            <a:endParaRPr lang="en-GB"/>
          </a:p>
        </p:txBody>
      </p:sp>
    </p:spTree>
    <p:extLst>
      <p:ext uri="{BB962C8B-B14F-4D97-AF65-F5344CB8AC3E}">
        <p14:creationId xmlns:p14="http://schemas.microsoft.com/office/powerpoint/2010/main" val="27575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initial points</a:t>
            </a:r>
            <a:r>
              <a:rPr lang="en-GB" baseline="0" dirty="0" smtClean="0"/>
              <a:t> of non compliance we focussed on </a:t>
            </a:r>
          </a:p>
          <a:p>
            <a:endParaRPr lang="en-GB" baseline="0" dirty="0" smtClean="0"/>
          </a:p>
          <a:p>
            <a:r>
              <a:rPr lang="en-GB" dirty="0" smtClean="0"/>
              <a:t>Hygiene</a:t>
            </a:r>
            <a:r>
              <a:rPr lang="en-GB" baseline="0" dirty="0" smtClean="0"/>
              <a:t> rules state that fish should be frozen below -18 degrees. There is an exemption for t</a:t>
            </a:r>
            <a:r>
              <a:rPr lang="en-GB" dirty="0" smtClean="0"/>
              <a:t>una intended for canning which can be stored at</a:t>
            </a:r>
            <a:r>
              <a:rPr lang="en-GB" baseline="0" dirty="0" smtClean="0"/>
              <a:t> -9 degrees. This means tuna using this exemption must go for canning. Not thawed or frozen or any other use. </a:t>
            </a:r>
          </a:p>
          <a:p>
            <a:endParaRPr lang="en-GB" baseline="0" dirty="0" smtClean="0"/>
          </a:p>
          <a:p>
            <a:r>
              <a:rPr lang="en-GB" baseline="0" dirty="0" smtClean="0"/>
              <a:t>Clarify that marinated tuna is still unprocessed under food law and therefore some additives used are not permitted. By arguing the act of treating tuna makes it ‘processed’, more additives are permitted. This was dismissed as the tuna is sold as an unprocessed product.  </a:t>
            </a:r>
          </a:p>
          <a:p>
            <a:endParaRPr lang="en-GB" baseline="0" dirty="0" smtClean="0"/>
          </a:p>
          <a:p>
            <a:r>
              <a:rPr lang="en-GB" baseline="0" dirty="0" smtClean="0"/>
              <a:t>Ensure consistent interpretation of the rules in all member states. Some member states allowed vegetable extract as a flavouring , despite it having no flavour.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201D05E-9B53-4023-B12E-3889D3D38E8A}" type="slidenum">
              <a:rPr lang="en-GB" smtClean="0"/>
              <a:t>6</a:t>
            </a:fld>
            <a:endParaRPr lang="en-GB"/>
          </a:p>
        </p:txBody>
      </p:sp>
    </p:spTree>
    <p:extLst>
      <p:ext uri="{BB962C8B-B14F-4D97-AF65-F5344CB8AC3E}">
        <p14:creationId xmlns:p14="http://schemas.microsoft.com/office/powerpoint/2010/main" val="1351855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letter to the Commission was set out in the way MEPs ask</a:t>
            </a:r>
            <a:r>
              <a:rPr lang="en-GB" baseline="0" dirty="0" smtClean="0"/>
              <a:t> written questions. The applicable legislation is set out and then the commission asked if they agree with our interpretation. This leaves less room for ambiguity. </a:t>
            </a:r>
          </a:p>
          <a:p>
            <a:endParaRPr lang="en-GB" baseline="0" dirty="0" smtClean="0"/>
          </a:p>
          <a:p>
            <a:r>
              <a:rPr lang="en-GB" dirty="0" smtClean="0"/>
              <a:t>This was just one point made in the letter to the</a:t>
            </a:r>
            <a:r>
              <a:rPr lang="en-GB" baseline="0" dirty="0" smtClean="0"/>
              <a:t> Commission. This relates to the issue of vegetable extract being used as a flavouring and therefore being permitted. The full letter and response can be circulated in necessary</a:t>
            </a:r>
            <a:endParaRPr lang="en-GB" dirty="0"/>
          </a:p>
        </p:txBody>
      </p:sp>
      <p:sp>
        <p:nvSpPr>
          <p:cNvPr id="4" name="Slide Number Placeholder 3"/>
          <p:cNvSpPr>
            <a:spLocks noGrp="1"/>
          </p:cNvSpPr>
          <p:nvPr>
            <p:ph type="sldNum" sz="quarter" idx="10"/>
          </p:nvPr>
        </p:nvSpPr>
        <p:spPr/>
        <p:txBody>
          <a:bodyPr/>
          <a:lstStyle/>
          <a:p>
            <a:fld id="{7201D05E-9B53-4023-B12E-3889D3D38E8A}" type="slidenum">
              <a:rPr lang="en-GB" smtClean="0"/>
              <a:t>7</a:t>
            </a:fld>
            <a:endParaRPr lang="en-GB"/>
          </a:p>
        </p:txBody>
      </p:sp>
    </p:spTree>
    <p:extLst>
      <p:ext uri="{BB962C8B-B14F-4D97-AF65-F5344CB8AC3E}">
        <p14:creationId xmlns:p14="http://schemas.microsoft.com/office/powerpoint/2010/main" val="1790575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Then the question we asked of does it meet the criteria?</a:t>
            </a:r>
            <a:endParaRPr lang="en-GB" baseline="0" dirty="0" smtClean="0"/>
          </a:p>
          <a:p>
            <a:endParaRPr lang="en-GB" baseline="0" dirty="0" smtClean="0"/>
          </a:p>
          <a:p>
            <a:r>
              <a:rPr lang="en-GB" baseline="0" dirty="0" smtClean="0"/>
              <a:t>Every potential non compliance was covered in this way in the letter. </a:t>
            </a:r>
            <a:endParaRPr lang="en-GB" dirty="0"/>
          </a:p>
        </p:txBody>
      </p:sp>
      <p:sp>
        <p:nvSpPr>
          <p:cNvPr id="4" name="Slide Number Placeholder 3"/>
          <p:cNvSpPr>
            <a:spLocks noGrp="1"/>
          </p:cNvSpPr>
          <p:nvPr>
            <p:ph type="sldNum" sz="quarter" idx="10"/>
          </p:nvPr>
        </p:nvSpPr>
        <p:spPr/>
        <p:txBody>
          <a:bodyPr/>
          <a:lstStyle/>
          <a:p>
            <a:fld id="{7201D05E-9B53-4023-B12E-3889D3D38E8A}" type="slidenum">
              <a:rPr lang="en-GB" smtClean="0"/>
              <a:t>8</a:t>
            </a:fld>
            <a:endParaRPr lang="en-GB"/>
          </a:p>
        </p:txBody>
      </p:sp>
    </p:spTree>
    <p:extLst>
      <p:ext uri="{BB962C8B-B14F-4D97-AF65-F5344CB8AC3E}">
        <p14:creationId xmlns:p14="http://schemas.microsoft.com/office/powerpoint/2010/main" val="3495181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Commission issued a letter answering our questions and confirming that</a:t>
            </a:r>
            <a:r>
              <a:rPr lang="en-GB" baseline="0" dirty="0" smtClean="0"/>
              <a:t> the process should not be permitted. This was sent to individual member states. </a:t>
            </a:r>
          </a:p>
          <a:p>
            <a:r>
              <a:rPr lang="en-GB" baseline="0" dirty="0" smtClean="0"/>
              <a:t>DG SANTE made presentations around the EU. The FVO were also informed to include in their inspection program. </a:t>
            </a:r>
          </a:p>
          <a:p>
            <a:endParaRPr lang="en-GB" baseline="0" dirty="0" smtClean="0"/>
          </a:p>
          <a:p>
            <a:endParaRPr lang="en-GB" baseline="0" dirty="0" smtClean="0"/>
          </a:p>
          <a:p>
            <a:r>
              <a:rPr lang="en-GB" baseline="0" dirty="0" smtClean="0"/>
              <a:t>This was successful and production stopped briefly, but the process was modified slightly as we had focussed on the method and not the activity. So we had to go back to DG SANTE for further clarity.</a:t>
            </a:r>
            <a:endParaRPr lang="en-GB" dirty="0"/>
          </a:p>
        </p:txBody>
      </p:sp>
      <p:sp>
        <p:nvSpPr>
          <p:cNvPr id="4" name="Slide Number Placeholder 3"/>
          <p:cNvSpPr>
            <a:spLocks noGrp="1"/>
          </p:cNvSpPr>
          <p:nvPr>
            <p:ph type="sldNum" sz="quarter" idx="10"/>
          </p:nvPr>
        </p:nvSpPr>
        <p:spPr/>
        <p:txBody>
          <a:bodyPr/>
          <a:lstStyle/>
          <a:p>
            <a:fld id="{7201D05E-9B53-4023-B12E-3889D3D38E8A}" type="slidenum">
              <a:rPr lang="en-GB" smtClean="0"/>
              <a:t>9</a:t>
            </a:fld>
            <a:endParaRPr lang="en-GB"/>
          </a:p>
        </p:txBody>
      </p:sp>
    </p:spTree>
    <p:extLst>
      <p:ext uri="{BB962C8B-B14F-4D97-AF65-F5344CB8AC3E}">
        <p14:creationId xmlns:p14="http://schemas.microsoft.com/office/powerpoint/2010/main" val="3850607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time we needed to </a:t>
            </a:r>
          </a:p>
          <a:p>
            <a:endParaRPr lang="en-GB" dirty="0" smtClean="0"/>
          </a:p>
          <a:p>
            <a:r>
              <a:rPr lang="en-GB" dirty="0" smtClean="0"/>
              <a:t>Confirm that transforming colour by any means is fraud. The use of vegetable extract was confirmed as not permitted but this did not stop modified</a:t>
            </a:r>
            <a:r>
              <a:rPr lang="en-GB" baseline="0" dirty="0" smtClean="0"/>
              <a:t> treatments being used for the same purpose. Vegetable extracts were substituted with other sources of nitrates. As buyers became aware of this treatment the processors found new ways to describe the same process making it hard for the buyers to know what they were buying and protect their businesses. </a:t>
            </a:r>
            <a:endParaRPr lang="en-GB" dirty="0" smtClean="0"/>
          </a:p>
          <a:p>
            <a:endParaRPr lang="en-GB" dirty="0" smtClean="0"/>
          </a:p>
          <a:p>
            <a:r>
              <a:rPr lang="en-GB" dirty="0" smtClean="0"/>
              <a:t>Consistency</a:t>
            </a:r>
            <a:r>
              <a:rPr lang="en-GB" baseline="0" dirty="0" smtClean="0"/>
              <a:t> between member states on interpretation of regulation. Antioxidant use is permitted at Quantum </a:t>
            </a:r>
            <a:r>
              <a:rPr lang="en-GB" baseline="0" dirty="0" err="1" smtClean="0"/>
              <a:t>satis</a:t>
            </a:r>
            <a:r>
              <a:rPr lang="en-GB" baseline="0" dirty="0" smtClean="0"/>
              <a:t> or the levels needed to achieve the purpose. There is no maximum. The levels considered necessary vary greatly between member states. We asked for antioxidants to be prohibited in all tuna or maximum limits set below that needed in the transformation reaction. </a:t>
            </a:r>
          </a:p>
          <a:p>
            <a:endParaRPr lang="en-GB" baseline="0" dirty="0" smtClean="0"/>
          </a:p>
          <a:p>
            <a:r>
              <a:rPr lang="en-GB" baseline="0" dirty="0" smtClean="0"/>
              <a:t>Traceability. Only a very limited number of </a:t>
            </a:r>
            <a:r>
              <a:rPr lang="en-GB" baseline="0" dirty="0" err="1" smtClean="0"/>
              <a:t>purseiners</a:t>
            </a:r>
            <a:r>
              <a:rPr lang="en-GB" baseline="0" dirty="0" smtClean="0"/>
              <a:t> can do non brine tuna suitable for selling as fresh tuna.</a:t>
            </a:r>
          </a:p>
          <a:p>
            <a:r>
              <a:rPr lang="en-GB" baseline="0" dirty="0" smtClean="0"/>
              <a:t>Approx. 40 boats and only around 20 are EU approved. Tuna from any other boats must go to a cannery </a:t>
            </a:r>
          </a:p>
          <a:p>
            <a:endParaRPr lang="en-GB" baseline="0" dirty="0" smtClean="0"/>
          </a:p>
          <a:p>
            <a:r>
              <a:rPr lang="en-GB" baseline="0" dirty="0" smtClean="0"/>
              <a:t>Take action against the food additive companies selling non authorised additves or selling additives for fraudulent purposes to reduce the availability of necessary additives. </a:t>
            </a:r>
          </a:p>
          <a:p>
            <a:endParaRPr lang="en-GB" baseline="0" dirty="0" smtClean="0"/>
          </a:p>
          <a:p>
            <a:r>
              <a:rPr lang="en-GB" baseline="0" dirty="0" smtClean="0"/>
              <a:t>A follow up letter was sent by DG SANTE to confirm it was the transformation of tuna that was the fraudulent activity. and they are looking at regulating the use of antioxidants, traceability and the supply of chemicals. </a:t>
            </a:r>
          </a:p>
          <a:p>
            <a:endParaRPr lang="en-GB" baseline="0" dirty="0" smtClean="0"/>
          </a:p>
          <a:p>
            <a:r>
              <a:rPr lang="en-GB" baseline="0" dirty="0" smtClean="0"/>
              <a:t>Enforcement action is being taken in countries known to be permitting this treatment. </a:t>
            </a:r>
          </a:p>
        </p:txBody>
      </p:sp>
      <p:sp>
        <p:nvSpPr>
          <p:cNvPr id="4" name="Slide Number Placeholder 3"/>
          <p:cNvSpPr>
            <a:spLocks noGrp="1"/>
          </p:cNvSpPr>
          <p:nvPr>
            <p:ph type="sldNum" sz="quarter" idx="10"/>
          </p:nvPr>
        </p:nvSpPr>
        <p:spPr/>
        <p:txBody>
          <a:bodyPr/>
          <a:lstStyle/>
          <a:p>
            <a:fld id="{7201D05E-9B53-4023-B12E-3889D3D38E8A}" type="slidenum">
              <a:rPr lang="en-GB" smtClean="0"/>
              <a:t>10</a:t>
            </a:fld>
            <a:endParaRPr lang="en-GB"/>
          </a:p>
        </p:txBody>
      </p:sp>
    </p:spTree>
    <p:extLst>
      <p:ext uri="{BB962C8B-B14F-4D97-AF65-F5344CB8AC3E}">
        <p14:creationId xmlns:p14="http://schemas.microsoft.com/office/powerpoint/2010/main" val="1027356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we learnt was important</a:t>
            </a:r>
            <a:r>
              <a:rPr lang="en-GB" baseline="0" dirty="0" smtClean="0"/>
              <a:t> when taking an issue to the Commission </a:t>
            </a:r>
            <a:endParaRPr lang="en-GB" dirty="0" smtClean="0"/>
          </a:p>
          <a:p>
            <a:endParaRPr lang="en-GB" dirty="0" smtClean="0"/>
          </a:p>
          <a:p>
            <a:r>
              <a:rPr lang="en-GB" dirty="0" smtClean="0"/>
              <a:t>More than one member state need to be involved but did not need to be an official organisation, This was a</a:t>
            </a:r>
            <a:r>
              <a:rPr lang="en-GB" baseline="0" dirty="0" smtClean="0"/>
              <a:t> group of individual businesses with the technical knowledge of the problem, with one person acting as the point of contact. </a:t>
            </a:r>
          </a:p>
          <a:p>
            <a:endParaRPr lang="en-GB" baseline="0" dirty="0" smtClean="0"/>
          </a:p>
          <a:p>
            <a:r>
              <a:rPr lang="en-GB" dirty="0" smtClean="0"/>
              <a:t>The businesses must have tried to resolve the issue with their own national competent authorities. The commission were pleased that the businesses had come directly to them to highlight fraudulent practices</a:t>
            </a:r>
            <a:r>
              <a:rPr lang="en-GB" baseline="0" dirty="0" smtClean="0"/>
              <a:t> but also that they had tried to resolve it at a national level first. </a:t>
            </a:r>
          </a:p>
          <a:p>
            <a:endParaRPr lang="en-GB" dirty="0" smtClean="0"/>
          </a:p>
          <a:p>
            <a:r>
              <a:rPr lang="en-GB" dirty="0" smtClean="0"/>
              <a:t>The fraud and financial loss to the consumer should be of a significant size  , they were aware of this issue as the UK had raised it previously, but not concerned until made aware of the scale of production.</a:t>
            </a:r>
          </a:p>
          <a:p>
            <a:endParaRPr lang="en-GB" dirty="0" smtClean="0"/>
          </a:p>
          <a:p>
            <a:r>
              <a:rPr lang="en-GB" dirty="0" smtClean="0"/>
              <a:t>Point out where there are non compliances with EU regulation. The Commission need direct questions related to the regulations. We modelled</a:t>
            </a:r>
            <a:r>
              <a:rPr lang="en-GB" baseline="0" dirty="0" smtClean="0"/>
              <a:t> our letter on MEPs questions to the Commission.  This is a format of setting out the problem and the answer and asking if they agree. </a:t>
            </a:r>
            <a:endParaRPr lang="en-GB" dirty="0" smtClean="0"/>
          </a:p>
          <a:p>
            <a:endParaRPr lang="en-GB" dirty="0" smtClean="0"/>
          </a:p>
          <a:p>
            <a:r>
              <a:rPr lang="en-GB" dirty="0" smtClean="0"/>
              <a:t>It is important</a:t>
            </a:r>
            <a:r>
              <a:rPr lang="en-GB" baseline="0" dirty="0" smtClean="0"/>
              <a:t> to target the actual fraudulent activity and not the method. Initially we targeted the treatment and not the intention. This made it easy to find new ways to continue the fraud. Initially we focused on the use of vegetable extract as a source of nitrates. The Commission issued a letter clarifying this was not permitted and production stopped for a week or so. However the process was modified to use high levels of antioxidant and salt of nitrates. This is permitted and labelled as salt and antioxidants but the result of transforming the tuna is the same. </a:t>
            </a:r>
          </a:p>
          <a:p>
            <a:endParaRPr lang="en-GB" baseline="0" dirty="0" smtClean="0"/>
          </a:p>
          <a:p>
            <a:r>
              <a:rPr lang="en-GB" dirty="0" smtClean="0"/>
              <a:t>Any other fraud, in this case, tuna destined for canning is exempt from duty when imported into the EU, so there was tax avoidance and significant</a:t>
            </a:r>
            <a:r>
              <a:rPr lang="en-GB" baseline="0" dirty="0" smtClean="0"/>
              <a:t> loss to the EU. There was also a link to IUU fishing with illegally caught tuna being used. While not used in the dossier presented any other areas of fraud are useful in getting the Commission to take action. </a:t>
            </a:r>
            <a:endParaRPr lang="en-GB" dirty="0" smtClean="0"/>
          </a:p>
          <a:p>
            <a:r>
              <a:rPr lang="en-GB" dirty="0" smtClean="0"/>
              <a:t>	</a:t>
            </a:r>
          </a:p>
          <a:p>
            <a:endParaRPr lang="en-GB" dirty="0"/>
          </a:p>
        </p:txBody>
      </p:sp>
      <p:sp>
        <p:nvSpPr>
          <p:cNvPr id="4" name="Slide Number Placeholder 3"/>
          <p:cNvSpPr>
            <a:spLocks noGrp="1"/>
          </p:cNvSpPr>
          <p:nvPr>
            <p:ph type="sldNum" sz="quarter" idx="10"/>
          </p:nvPr>
        </p:nvSpPr>
        <p:spPr/>
        <p:txBody>
          <a:bodyPr/>
          <a:lstStyle/>
          <a:p>
            <a:fld id="{7201D05E-9B53-4023-B12E-3889D3D38E8A}" type="slidenum">
              <a:rPr lang="en-GB" smtClean="0"/>
              <a:t>11</a:t>
            </a:fld>
            <a:endParaRPr lang="en-GB"/>
          </a:p>
        </p:txBody>
      </p:sp>
    </p:spTree>
    <p:extLst>
      <p:ext uri="{BB962C8B-B14F-4D97-AF65-F5344CB8AC3E}">
        <p14:creationId xmlns:p14="http://schemas.microsoft.com/office/powerpoint/2010/main" val="684164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Front Page">
    <p:spTree>
      <p:nvGrpSpPr>
        <p:cNvPr id="1" name=""/>
        <p:cNvGrpSpPr/>
        <p:nvPr/>
      </p:nvGrpSpPr>
      <p:grpSpPr>
        <a:xfrm>
          <a:off x="0" y="0"/>
          <a:ext cx="0" cy="0"/>
          <a:chOff x="0" y="0"/>
          <a:chExt cx="0" cy="0"/>
        </a:xfrm>
      </p:grpSpPr>
      <p:sp>
        <p:nvSpPr>
          <p:cNvPr id="9" name="Rectangle 8"/>
          <p:cNvSpPr/>
          <p:nvPr/>
        </p:nvSpPr>
        <p:spPr>
          <a:xfrm>
            <a:off x="0" y="0"/>
            <a:ext cx="9144000" cy="86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17AB1"/>
              </a:solidFill>
            </a:endParaRPr>
          </a:p>
        </p:txBody>
      </p:sp>
      <p:sp>
        <p:nvSpPr>
          <p:cNvPr id="11" name="Rectangle 10"/>
          <p:cNvSpPr/>
          <p:nvPr/>
        </p:nvSpPr>
        <p:spPr>
          <a:xfrm>
            <a:off x="0" y="2703546"/>
            <a:ext cx="9144000" cy="4154454"/>
          </a:xfrm>
          <a:prstGeom prst="rect">
            <a:avLst/>
          </a:prstGeom>
          <a:solidFill>
            <a:srgbClr val="5185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17AB1"/>
              </a:solidFill>
            </a:endParaRPr>
          </a:p>
        </p:txBody>
      </p:sp>
      <p:sp>
        <p:nvSpPr>
          <p:cNvPr id="5" name="TextBox 4"/>
          <p:cNvSpPr txBox="1"/>
          <p:nvPr/>
        </p:nvSpPr>
        <p:spPr>
          <a:xfrm>
            <a:off x="5354320" y="3078480"/>
            <a:ext cx="914400" cy="914400"/>
          </a:xfrm>
          <a:prstGeom prst="rect">
            <a:avLst/>
          </a:prstGeom>
        </p:spPr>
        <p:txBody>
          <a:bodyPr vert="horz" wrap="none" lIns="91440" tIns="45720" rIns="91440" bIns="45720" rtlCol="0" anchor="t">
            <a:normAutofit/>
          </a:bodyPr>
          <a:lstStyle/>
          <a:p>
            <a:endParaRPr lang="en-US" sz="2800" dirty="0" smtClean="0">
              <a:solidFill>
                <a:srgbClr val="18A2FF"/>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06" y="286042"/>
            <a:ext cx="1592708" cy="316930"/>
          </a:xfrm>
          <a:prstGeom prst="rect">
            <a:avLst/>
          </a:prstGeom>
        </p:spPr>
      </p:pic>
      <p:sp>
        <p:nvSpPr>
          <p:cNvPr id="13" name="Subtitle 2"/>
          <p:cNvSpPr>
            <a:spLocks noGrp="1"/>
          </p:cNvSpPr>
          <p:nvPr>
            <p:ph type="subTitle" idx="1" hasCustomPrompt="1"/>
          </p:nvPr>
        </p:nvSpPr>
        <p:spPr>
          <a:xfrm>
            <a:off x="399906" y="1789477"/>
            <a:ext cx="6400800" cy="548973"/>
          </a:xfrm>
        </p:spPr>
        <p:txBody>
          <a:bodyPr>
            <a:normAutofit/>
          </a:bodyPr>
          <a:lstStyle>
            <a:lvl1pPr marL="0" indent="0" algn="l">
              <a:buNone/>
              <a:defRPr sz="1600" b="1" i="0">
                <a:solidFill>
                  <a:srgbClr val="4D4D4C"/>
                </a:solidFill>
                <a:latin typeface="Helvetica" charset="0"/>
                <a:ea typeface="Helvetica" charset="0"/>
                <a:cs typeface="Helvetic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4" name="Title Placeholder 1"/>
          <p:cNvSpPr>
            <a:spLocks noGrp="1"/>
          </p:cNvSpPr>
          <p:nvPr>
            <p:ph type="title"/>
          </p:nvPr>
        </p:nvSpPr>
        <p:spPr>
          <a:xfrm>
            <a:off x="399906" y="644999"/>
            <a:ext cx="8394376" cy="1143000"/>
          </a:xfrm>
          <a:prstGeom prst="rect">
            <a:avLst/>
          </a:prstGeom>
        </p:spPr>
        <p:txBody>
          <a:bodyPr vert="horz" lIns="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18843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9906" y="2245001"/>
            <a:ext cx="7772400" cy="1182803"/>
          </a:xfrm>
        </p:spPr>
        <p:txBody>
          <a:bodyPr>
            <a:normAutofit/>
          </a:bodyPr>
          <a:lstStyle>
            <a:lvl1pPr>
              <a:defRPr sz="2800" b="1" i="0">
                <a:solidFill>
                  <a:srgbClr val="5185BC"/>
                </a:solidFill>
                <a:latin typeface="Helvetica" charset="0"/>
                <a:ea typeface="Helvetica" charset="0"/>
                <a:cs typeface="Helvetica"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399906" y="3438134"/>
            <a:ext cx="6400800" cy="1752600"/>
          </a:xfrm>
        </p:spPr>
        <p:txBody>
          <a:bodyPr>
            <a:normAutofit/>
          </a:bodyPr>
          <a:lstStyle>
            <a:lvl1pPr marL="0" indent="0" algn="l">
              <a:buNone/>
              <a:defRPr sz="1600" b="1" i="0">
                <a:solidFill>
                  <a:srgbClr val="4D4D4C"/>
                </a:solidFill>
                <a:latin typeface="Helvetica" charset="0"/>
                <a:ea typeface="Helvetica" charset="0"/>
                <a:cs typeface="Helvetic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37056181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9906" y="862644"/>
            <a:ext cx="8394376"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399906" y="2005645"/>
            <a:ext cx="8394376" cy="44586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04295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9906" y="2005644"/>
            <a:ext cx="4038600" cy="4420556"/>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5682" y="2005644"/>
            <a:ext cx="4038600" cy="4420556"/>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99906" y="862644"/>
            <a:ext cx="8394376"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7398780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9906" y="849944"/>
            <a:ext cx="8394376" cy="11430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8423108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850900"/>
            <a:ext cx="9144000" cy="6007100"/>
          </a:xfrm>
          <a:solidFill>
            <a:srgbClr val="5185BC"/>
          </a:solidFill>
        </p:spPr>
        <p:txBody>
          <a:bodyPr anchor="ctr"/>
          <a:lstStyle>
            <a:lvl1pPr marL="0" indent="0" algn="ctr">
              <a:buNone/>
              <a:defRPr>
                <a:solidFill>
                  <a:schemeClr val="bg1"/>
                </a:solidFill>
              </a:defRPr>
            </a:lvl1pPr>
          </a:lstStyle>
          <a:p>
            <a:r>
              <a:rPr lang="en-US" dirty="0" smtClean="0"/>
              <a:t>Add Picture for divider page </a:t>
            </a:r>
            <a:br>
              <a:rPr lang="en-US" dirty="0" smtClean="0"/>
            </a:br>
            <a:r>
              <a:rPr lang="en-US" dirty="0" smtClean="0"/>
              <a:t>or page stays blue</a:t>
            </a:r>
            <a:endParaRPr lang="en-US" dirty="0"/>
          </a:p>
        </p:txBody>
      </p:sp>
      <p:sp>
        <p:nvSpPr>
          <p:cNvPr id="2" name="Title 1"/>
          <p:cNvSpPr>
            <a:spLocks noGrp="1"/>
          </p:cNvSpPr>
          <p:nvPr>
            <p:ph type="title" hasCustomPrompt="1"/>
          </p:nvPr>
        </p:nvSpPr>
        <p:spPr>
          <a:xfrm>
            <a:off x="390360" y="5172563"/>
            <a:ext cx="7772400" cy="749868"/>
          </a:xfrm>
        </p:spPr>
        <p:txBody>
          <a:bodyPr anchor="t">
            <a:normAutofit/>
          </a:bodyPr>
          <a:lstStyle>
            <a:lvl1pPr algn="l">
              <a:defRPr sz="2800" b="1" cap="none">
                <a:solidFill>
                  <a:schemeClr val="bg1"/>
                </a:solidFill>
                <a:latin typeface="Apercu" charset="0"/>
                <a:ea typeface="Apercu" charset="0"/>
                <a:cs typeface="Apercu" charset="0"/>
              </a:defRPr>
            </a:lvl1pPr>
          </a:lstStyle>
          <a:p>
            <a:r>
              <a:rPr lang="en-GB" dirty="0" smtClean="0"/>
              <a:t>Click To Edit Master Title Style</a:t>
            </a:r>
            <a:endParaRPr lang="en-US" dirty="0"/>
          </a:p>
        </p:txBody>
      </p:sp>
      <p:sp>
        <p:nvSpPr>
          <p:cNvPr id="10" name="Text Placeholder 9"/>
          <p:cNvSpPr>
            <a:spLocks noGrp="1"/>
          </p:cNvSpPr>
          <p:nvPr>
            <p:ph type="body" sz="quarter" idx="10" hasCustomPrompt="1"/>
          </p:nvPr>
        </p:nvSpPr>
        <p:spPr>
          <a:xfrm>
            <a:off x="390360" y="5922430"/>
            <a:ext cx="6894512" cy="656285"/>
          </a:xfrm>
        </p:spPr>
        <p:txBody>
          <a:bodyPr>
            <a:normAutofit/>
          </a:bodyPr>
          <a:lstStyle>
            <a:lvl1pPr marL="0" indent="0">
              <a:buFontTx/>
              <a:buNone/>
              <a:defRPr sz="1600" b="1" i="0">
                <a:solidFill>
                  <a:schemeClr val="bg1"/>
                </a:solidFill>
                <a:latin typeface="Helvetica" charset="0"/>
                <a:ea typeface="Helvetica" charset="0"/>
                <a:cs typeface="Helvetica" charset="0"/>
              </a:defRPr>
            </a:lvl1pPr>
          </a:lstStyle>
          <a:p>
            <a:pPr lvl="0"/>
            <a:r>
              <a:rPr lang="en-GB" dirty="0" smtClean="0"/>
              <a:t>CLICK TO EDIT MASTER TEXT STYLES</a:t>
            </a:r>
          </a:p>
        </p:txBody>
      </p:sp>
    </p:spTree>
    <p:extLst>
      <p:ext uri="{BB962C8B-B14F-4D97-AF65-F5344CB8AC3E}">
        <p14:creationId xmlns:p14="http://schemas.microsoft.com/office/powerpoint/2010/main" val="18357997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Page White">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863600"/>
            <a:ext cx="9144000" cy="5994400"/>
          </a:xfrm>
        </p:spPr>
        <p:txBody>
          <a:bodyPr anchor="ctr"/>
          <a:lstStyle>
            <a:lvl1pPr marL="0" indent="0" algn="ctr">
              <a:buNone/>
              <a:defRPr/>
            </a:lvl1pPr>
          </a:lstStyle>
          <a:p>
            <a:r>
              <a:rPr lang="en-US" dirty="0" smtClean="0"/>
              <a:t>Add Picture for divider page </a:t>
            </a:r>
            <a:br>
              <a:rPr lang="en-US" dirty="0" smtClean="0"/>
            </a:br>
            <a:r>
              <a:rPr lang="en-US" dirty="0" smtClean="0"/>
              <a:t>or page stays white</a:t>
            </a:r>
            <a:endParaRPr lang="en-US" dirty="0"/>
          </a:p>
        </p:txBody>
      </p:sp>
      <p:sp>
        <p:nvSpPr>
          <p:cNvPr id="7" name="Title 1"/>
          <p:cNvSpPr>
            <a:spLocks noGrp="1"/>
          </p:cNvSpPr>
          <p:nvPr>
            <p:ph type="title" hasCustomPrompt="1"/>
          </p:nvPr>
        </p:nvSpPr>
        <p:spPr>
          <a:xfrm>
            <a:off x="390360" y="5172563"/>
            <a:ext cx="7772400" cy="749868"/>
          </a:xfrm>
        </p:spPr>
        <p:txBody>
          <a:bodyPr anchor="t">
            <a:normAutofit/>
          </a:bodyPr>
          <a:lstStyle>
            <a:lvl1pPr algn="l">
              <a:defRPr sz="2800" b="1" i="0" cap="none">
                <a:solidFill>
                  <a:srgbClr val="417AB1"/>
                </a:solidFill>
                <a:latin typeface="Helvetica" charset="0"/>
                <a:ea typeface="Helvetica" charset="0"/>
                <a:cs typeface="Helvetica" charset="0"/>
              </a:defRPr>
            </a:lvl1pPr>
          </a:lstStyle>
          <a:p>
            <a:r>
              <a:rPr lang="en-GB" dirty="0" smtClean="0"/>
              <a:t>Click To Edit Master Title Style</a:t>
            </a:r>
            <a:endParaRPr lang="en-US" dirty="0"/>
          </a:p>
        </p:txBody>
      </p:sp>
      <p:sp>
        <p:nvSpPr>
          <p:cNvPr id="9" name="Subtitle 2"/>
          <p:cNvSpPr>
            <a:spLocks noGrp="1"/>
          </p:cNvSpPr>
          <p:nvPr>
            <p:ph type="subTitle" idx="1" hasCustomPrompt="1"/>
          </p:nvPr>
        </p:nvSpPr>
        <p:spPr>
          <a:xfrm>
            <a:off x="399906" y="5922431"/>
            <a:ext cx="6400800" cy="548973"/>
          </a:xfrm>
        </p:spPr>
        <p:txBody>
          <a:bodyPr>
            <a:normAutofit/>
          </a:bodyPr>
          <a:lstStyle>
            <a:lvl1pPr marL="0" indent="0" algn="l">
              <a:buNone/>
              <a:defRPr sz="1600" b="1" i="0">
                <a:solidFill>
                  <a:srgbClr val="4D4D4C"/>
                </a:solidFill>
                <a:latin typeface="Helvetica" charset="0"/>
                <a:ea typeface="Helvetica" charset="0"/>
                <a:cs typeface="Helvetic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35453537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ack Page">
    <p:spTree>
      <p:nvGrpSpPr>
        <p:cNvPr id="1" name=""/>
        <p:cNvGrpSpPr/>
        <p:nvPr/>
      </p:nvGrpSpPr>
      <p:grpSpPr>
        <a:xfrm>
          <a:off x="0" y="0"/>
          <a:ext cx="0" cy="0"/>
          <a:chOff x="0" y="0"/>
          <a:chExt cx="0" cy="0"/>
        </a:xfrm>
      </p:grpSpPr>
      <p:sp>
        <p:nvSpPr>
          <p:cNvPr id="9" name="Rectangle 8"/>
          <p:cNvSpPr/>
          <p:nvPr/>
        </p:nvSpPr>
        <p:spPr>
          <a:xfrm>
            <a:off x="0" y="0"/>
            <a:ext cx="9144000" cy="86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17AB1"/>
              </a:solidFill>
            </a:endParaRPr>
          </a:p>
        </p:txBody>
      </p:sp>
      <p:sp>
        <p:nvSpPr>
          <p:cNvPr id="11" name="Rectangle 10"/>
          <p:cNvSpPr/>
          <p:nvPr/>
        </p:nvSpPr>
        <p:spPr>
          <a:xfrm>
            <a:off x="0" y="2703546"/>
            <a:ext cx="9144000" cy="4154454"/>
          </a:xfrm>
          <a:prstGeom prst="rect">
            <a:avLst/>
          </a:prstGeom>
          <a:solidFill>
            <a:srgbClr val="5185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17AB1"/>
              </a:solidFill>
            </a:endParaRPr>
          </a:p>
        </p:txBody>
      </p:sp>
      <p:sp>
        <p:nvSpPr>
          <p:cNvPr id="5" name="TextBox 4"/>
          <p:cNvSpPr txBox="1"/>
          <p:nvPr/>
        </p:nvSpPr>
        <p:spPr>
          <a:xfrm>
            <a:off x="5354320" y="3078480"/>
            <a:ext cx="914400" cy="914400"/>
          </a:xfrm>
          <a:prstGeom prst="rect">
            <a:avLst/>
          </a:prstGeom>
        </p:spPr>
        <p:txBody>
          <a:bodyPr vert="horz" wrap="none" lIns="91440" tIns="45720" rIns="91440" bIns="45720" rtlCol="0" anchor="t">
            <a:normAutofit/>
          </a:bodyPr>
          <a:lstStyle/>
          <a:p>
            <a:endParaRPr lang="en-US" sz="2800" dirty="0" smtClean="0">
              <a:solidFill>
                <a:srgbClr val="18A2FF"/>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06" y="286042"/>
            <a:ext cx="1592708" cy="316930"/>
          </a:xfrm>
          <a:prstGeom prst="rect">
            <a:avLst/>
          </a:prstGeom>
        </p:spPr>
      </p:pic>
      <p:sp>
        <p:nvSpPr>
          <p:cNvPr id="13" name="Subtitle 2"/>
          <p:cNvSpPr>
            <a:spLocks noGrp="1"/>
          </p:cNvSpPr>
          <p:nvPr>
            <p:ph type="subTitle" idx="1" hasCustomPrompt="1"/>
          </p:nvPr>
        </p:nvSpPr>
        <p:spPr>
          <a:xfrm>
            <a:off x="399906" y="1789477"/>
            <a:ext cx="6400800" cy="548973"/>
          </a:xfrm>
        </p:spPr>
        <p:txBody>
          <a:bodyPr>
            <a:normAutofit/>
          </a:bodyPr>
          <a:lstStyle>
            <a:lvl1pPr marL="0" indent="0" algn="l">
              <a:buNone/>
              <a:defRPr sz="1600" b="0" i="0" baseline="0">
                <a:solidFill>
                  <a:srgbClr val="4D4D4C"/>
                </a:solidFill>
                <a:latin typeface="Helvetica" charset="0"/>
                <a:ea typeface="Helvetica" charset="0"/>
                <a:cs typeface="Helvetica"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Please visit </a:t>
            </a:r>
            <a:r>
              <a:rPr lang="en-GB" dirty="0" err="1" smtClean="0"/>
              <a:t>www.seafish.org</a:t>
            </a:r>
            <a:r>
              <a:rPr lang="en-GB" dirty="0" smtClean="0"/>
              <a:t> for more information</a:t>
            </a:r>
            <a:endParaRPr lang="en-US" dirty="0"/>
          </a:p>
        </p:txBody>
      </p:sp>
      <p:sp>
        <p:nvSpPr>
          <p:cNvPr id="14" name="Title Placeholder 1"/>
          <p:cNvSpPr>
            <a:spLocks noGrp="1"/>
          </p:cNvSpPr>
          <p:nvPr>
            <p:ph type="title" hasCustomPrompt="1"/>
          </p:nvPr>
        </p:nvSpPr>
        <p:spPr>
          <a:xfrm>
            <a:off x="399906" y="644999"/>
            <a:ext cx="6400800" cy="1143000"/>
          </a:xfrm>
          <a:prstGeom prst="rect">
            <a:avLst/>
          </a:prstGeom>
        </p:spPr>
        <p:txBody>
          <a:bodyPr vert="horz" lIns="0" tIns="45720" rIns="91440" bIns="45720" rtlCol="0" anchor="ctr">
            <a:normAutofit/>
          </a:bodyPr>
          <a:lstStyle>
            <a:lvl1pPr>
              <a:defRPr baseline="0"/>
            </a:lvl1pPr>
          </a:lstStyle>
          <a:p>
            <a:r>
              <a:rPr lang="en-GB" dirty="0" smtClean="0"/>
              <a:t>Thank you</a:t>
            </a:r>
            <a:endParaRPr lang="en-US" dirty="0"/>
          </a:p>
        </p:txBody>
      </p:sp>
    </p:spTree>
    <p:extLst>
      <p:ext uri="{BB962C8B-B14F-4D97-AF65-F5344CB8AC3E}">
        <p14:creationId xmlns:p14="http://schemas.microsoft.com/office/powerpoint/2010/main" val="10646198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9906" y="697544"/>
            <a:ext cx="8394376" cy="1143000"/>
          </a:xfrm>
          <a:prstGeom prst="rect">
            <a:avLst/>
          </a:prstGeom>
        </p:spPr>
        <p:txBody>
          <a:bodyPr vert="horz" lIns="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99906" y="1840544"/>
            <a:ext cx="8394376" cy="4719075"/>
          </a:xfrm>
          <a:prstGeom prst="rect">
            <a:avLst/>
          </a:prstGeom>
        </p:spPr>
        <p:txBody>
          <a:bodyPr vert="horz" lIns="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p:nvSpPr>
        <p:spPr>
          <a:xfrm>
            <a:off x="0" y="0"/>
            <a:ext cx="9144000" cy="863600"/>
          </a:xfrm>
          <a:prstGeom prst="rect">
            <a:avLst/>
          </a:prstGeom>
          <a:solidFill>
            <a:srgbClr val="5185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17AB1"/>
              </a:solidFill>
            </a:endParaRPr>
          </a:p>
        </p:txBody>
      </p:sp>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9906" y="286042"/>
            <a:ext cx="1592708" cy="316930"/>
          </a:xfrm>
          <a:prstGeom prst="rect">
            <a:avLst/>
          </a:prstGeom>
        </p:spPr>
      </p:pic>
    </p:spTree>
    <p:extLst>
      <p:ext uri="{BB962C8B-B14F-4D97-AF65-F5344CB8AC3E}">
        <p14:creationId xmlns:p14="http://schemas.microsoft.com/office/powerpoint/2010/main" val="268907865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timing>
    <p:tnLst>
      <p:par>
        <p:cTn id="1" dur="indefinite" restart="never" nodeType="tmRoot"/>
      </p:par>
    </p:tnLst>
  </p:timing>
  <p:txStyles>
    <p:titleStyle>
      <a:lvl1pPr algn="l" defTabSz="457200" rtl="0" eaLnBrk="1" latinLnBrk="0" hangingPunct="1">
        <a:spcBef>
          <a:spcPct val="0"/>
        </a:spcBef>
        <a:buNone/>
        <a:defRPr sz="2800" b="1" i="0" kern="1200">
          <a:solidFill>
            <a:srgbClr val="5185BC"/>
          </a:solidFill>
          <a:latin typeface="Helvetica" charset="0"/>
          <a:ea typeface="Helvetica" charset="0"/>
          <a:cs typeface="Helvetica" charset="0"/>
        </a:defRPr>
      </a:lvl1pPr>
    </p:titleStyle>
    <p:bodyStyle>
      <a:lvl1pPr marL="342900" indent="-342900" algn="l" defTabSz="457200" rtl="0" eaLnBrk="1" latinLnBrk="0" hangingPunct="1">
        <a:spcBef>
          <a:spcPct val="20000"/>
        </a:spcBef>
        <a:buFont typeface="Arial"/>
        <a:buChar char="•"/>
        <a:defRPr sz="2000" b="0" i="0" kern="1200">
          <a:solidFill>
            <a:srgbClr val="4D4D4C"/>
          </a:solidFill>
          <a:latin typeface="Helvetica" charset="0"/>
          <a:ea typeface="Helvetica" charset="0"/>
          <a:cs typeface="Helvetica" charset="0"/>
        </a:defRPr>
      </a:lvl1pPr>
      <a:lvl2pPr marL="742950" indent="-285750" algn="l" defTabSz="457200" rtl="0" eaLnBrk="1" latinLnBrk="0" hangingPunct="1">
        <a:spcBef>
          <a:spcPct val="20000"/>
        </a:spcBef>
        <a:buFont typeface="Arial"/>
        <a:buChar char="–"/>
        <a:defRPr sz="1800" b="0" i="0" kern="1200">
          <a:solidFill>
            <a:srgbClr val="4D4D4C"/>
          </a:solidFill>
          <a:latin typeface="Helvetica" charset="0"/>
          <a:ea typeface="Helvetica" charset="0"/>
          <a:cs typeface="Helvetica" charset="0"/>
        </a:defRPr>
      </a:lvl2pPr>
      <a:lvl3pPr marL="1143000" indent="-228600" algn="l" defTabSz="457200" rtl="0" eaLnBrk="1" latinLnBrk="0" hangingPunct="1">
        <a:spcBef>
          <a:spcPct val="20000"/>
        </a:spcBef>
        <a:buFont typeface="Arial"/>
        <a:buChar char="•"/>
        <a:defRPr sz="1600" b="0" i="0" kern="1200">
          <a:solidFill>
            <a:srgbClr val="4D4D4C"/>
          </a:solidFill>
          <a:latin typeface="Helvetica" charset="0"/>
          <a:ea typeface="Helvetica" charset="0"/>
          <a:cs typeface="Helvetica" charset="0"/>
        </a:defRPr>
      </a:lvl3pPr>
      <a:lvl4pPr marL="1600200" indent="-228600" algn="l" defTabSz="457200" rtl="0" eaLnBrk="1" latinLnBrk="0" hangingPunct="1">
        <a:spcBef>
          <a:spcPct val="20000"/>
        </a:spcBef>
        <a:buFont typeface="Arial"/>
        <a:buChar char="–"/>
        <a:defRPr sz="1600" b="0" i="0" kern="1200">
          <a:solidFill>
            <a:srgbClr val="4D4D4C"/>
          </a:solidFill>
          <a:latin typeface="Helvetica" charset="0"/>
          <a:ea typeface="Helvetica" charset="0"/>
          <a:cs typeface="Helvetica" charset="0"/>
        </a:defRPr>
      </a:lvl4pPr>
      <a:lvl5pPr marL="2057400" indent="-228600" algn="l" defTabSz="457200" rtl="0" eaLnBrk="1" latinLnBrk="0" hangingPunct="1">
        <a:spcBef>
          <a:spcPct val="20000"/>
        </a:spcBef>
        <a:buFont typeface="Arial"/>
        <a:buChar char="»"/>
        <a:defRPr sz="1600" b="0" i="0" kern="1200">
          <a:solidFill>
            <a:srgbClr val="4D4D4C"/>
          </a:solidFill>
          <a:latin typeface="Helvetica" charset="0"/>
          <a:ea typeface="Helvetica" charset="0"/>
          <a:cs typeface="Helvetic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906" y="989856"/>
            <a:ext cx="8394376" cy="1143000"/>
          </a:xfrm>
        </p:spPr>
        <p:txBody>
          <a:bodyPr/>
          <a:lstStyle/>
          <a:p>
            <a:r>
              <a:rPr lang="en-GB" dirty="0" smtClean="0"/>
              <a:t>Seafish activities: tuna fraud, </a:t>
            </a:r>
            <a:r>
              <a:rPr lang="en-GB" dirty="0" err="1" smtClean="0"/>
              <a:t>superchilling</a:t>
            </a:r>
            <a:r>
              <a:rPr lang="en-GB" dirty="0" smtClean="0"/>
              <a:t>, crystal violet</a:t>
            </a:r>
            <a:endParaRPr lang="en-GB" dirty="0"/>
          </a:p>
        </p:txBody>
      </p:sp>
      <p:sp>
        <p:nvSpPr>
          <p:cNvPr id="4" name="TextBox 3"/>
          <p:cNvSpPr txBox="1"/>
          <p:nvPr/>
        </p:nvSpPr>
        <p:spPr>
          <a:xfrm>
            <a:off x="539552" y="5805264"/>
            <a:ext cx="914400" cy="914400"/>
          </a:xfrm>
          <a:prstGeom prst="rect">
            <a:avLst/>
          </a:prstGeom>
        </p:spPr>
        <p:txBody>
          <a:bodyPr vert="horz" wrap="none" lIns="91440" tIns="45720" rIns="91440" bIns="45720" rtlCol="0" anchor="t">
            <a:normAutofit/>
          </a:bodyPr>
          <a:lstStyle/>
          <a:p>
            <a:r>
              <a:rPr lang="en-GB" sz="2000" dirty="0" smtClean="0"/>
              <a:t>Ivan Bartolo</a:t>
            </a:r>
          </a:p>
          <a:p>
            <a:r>
              <a:rPr lang="en-GB" sz="2000" dirty="0" smtClean="0"/>
              <a:t>Regulatory Affairs Advisor</a:t>
            </a:r>
          </a:p>
        </p:txBody>
      </p:sp>
    </p:spTree>
    <p:extLst>
      <p:ext uri="{BB962C8B-B14F-4D97-AF65-F5344CB8AC3E}">
        <p14:creationId xmlns:p14="http://schemas.microsoft.com/office/powerpoint/2010/main" val="1477050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Additional Clarity </a:t>
            </a:r>
          </a:p>
        </p:txBody>
      </p:sp>
      <p:sp>
        <p:nvSpPr>
          <p:cNvPr id="4" name="Espace réservé du contenu 2"/>
          <p:cNvSpPr>
            <a:spLocks noGrp="1"/>
          </p:cNvSpPr>
          <p:nvPr>
            <p:ph idx="1"/>
          </p:nvPr>
        </p:nvSpPr>
        <p:spPr/>
        <p:txBody>
          <a:bodyPr>
            <a:normAutofit fontScale="92500" lnSpcReduction="20000"/>
          </a:bodyPr>
          <a:lstStyle/>
          <a:p>
            <a:r>
              <a:rPr lang="en-GB" sz="2800" b="1" dirty="0"/>
              <a:t>Confirm that transforming colour of tuna by any means is fraud</a:t>
            </a:r>
          </a:p>
          <a:p>
            <a:endParaRPr lang="en-GB" sz="2800" b="1" dirty="0"/>
          </a:p>
          <a:p>
            <a:r>
              <a:rPr lang="en-GB" sz="2800" b="1" dirty="0"/>
              <a:t>Consistency between member states on interpretation of regulation </a:t>
            </a:r>
          </a:p>
          <a:p>
            <a:endParaRPr lang="en-GB" sz="2800" b="1" dirty="0"/>
          </a:p>
          <a:p>
            <a:r>
              <a:rPr lang="en-GB" sz="2800" b="1" dirty="0"/>
              <a:t>Use traceability as a control measure </a:t>
            </a:r>
          </a:p>
          <a:p>
            <a:endParaRPr lang="en-GB" sz="2800" b="1" dirty="0"/>
          </a:p>
          <a:p>
            <a:r>
              <a:rPr lang="en-GB" sz="2800" b="1" dirty="0"/>
              <a:t>Take action against the food additive companies selling non-authorised additives or selling additives for fraudulent purposes</a:t>
            </a:r>
          </a:p>
          <a:p>
            <a:pPr marL="0" indent="0">
              <a:buNone/>
            </a:pPr>
            <a:endParaRPr lang="fr-FR" sz="3000" dirty="0">
              <a:solidFill>
                <a:schemeClr val="tx1"/>
              </a:solidFill>
            </a:endParaRPr>
          </a:p>
        </p:txBody>
      </p:sp>
    </p:spTree>
    <p:extLst>
      <p:ext uri="{BB962C8B-B14F-4D97-AF65-F5344CB8AC3E}">
        <p14:creationId xmlns:p14="http://schemas.microsoft.com/office/powerpoint/2010/main" val="3314780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a:t>
            </a:r>
            <a:r>
              <a:rPr lang="en-GB" dirty="0" smtClean="0">
                <a:solidFill>
                  <a:schemeClr val="tx1"/>
                </a:solidFill>
              </a:rPr>
              <a:t> </a:t>
            </a:r>
            <a:endParaRPr lang="en-GB" dirty="0">
              <a:solidFill>
                <a:schemeClr val="tx1"/>
              </a:solidFill>
            </a:endParaRPr>
          </a:p>
        </p:txBody>
      </p:sp>
      <p:sp>
        <p:nvSpPr>
          <p:cNvPr id="3" name="Content Placeholder 2"/>
          <p:cNvSpPr>
            <a:spLocks noGrp="1"/>
          </p:cNvSpPr>
          <p:nvPr>
            <p:ph idx="1"/>
          </p:nvPr>
        </p:nvSpPr>
        <p:spPr>
          <a:xfrm>
            <a:off x="323528" y="1772816"/>
            <a:ext cx="8394376" cy="4458656"/>
          </a:xfrm>
        </p:spPr>
        <p:txBody>
          <a:bodyPr>
            <a:normAutofit fontScale="70000" lnSpcReduction="20000"/>
          </a:bodyPr>
          <a:lstStyle/>
          <a:p>
            <a:pPr marL="0" indent="0">
              <a:buNone/>
            </a:pPr>
            <a:endParaRPr lang="en-GB" dirty="0">
              <a:solidFill>
                <a:schemeClr val="tx1"/>
              </a:solidFill>
            </a:endParaRPr>
          </a:p>
          <a:p>
            <a:pPr>
              <a:lnSpc>
                <a:spcPct val="120000"/>
              </a:lnSpc>
            </a:pPr>
            <a:r>
              <a:rPr lang="en-GB" sz="3400" b="1" dirty="0"/>
              <a:t>More than one member state needs to be involved </a:t>
            </a:r>
          </a:p>
          <a:p>
            <a:pPr>
              <a:lnSpc>
                <a:spcPct val="120000"/>
              </a:lnSpc>
            </a:pPr>
            <a:r>
              <a:rPr lang="en-GB" sz="3400" b="1" dirty="0"/>
              <a:t>But does not need to be an official organisation</a:t>
            </a:r>
          </a:p>
          <a:p>
            <a:pPr>
              <a:lnSpc>
                <a:spcPct val="120000"/>
              </a:lnSpc>
            </a:pPr>
            <a:r>
              <a:rPr lang="en-GB" sz="3400" b="1" dirty="0"/>
              <a:t>The businesses must have tried to resolve the issue with their national competent authorities</a:t>
            </a:r>
          </a:p>
          <a:p>
            <a:pPr>
              <a:lnSpc>
                <a:spcPct val="120000"/>
              </a:lnSpc>
            </a:pPr>
            <a:r>
              <a:rPr lang="en-GB" sz="3400" b="1" dirty="0"/>
              <a:t>The fraud and financial loss to the consumer should be significant</a:t>
            </a:r>
          </a:p>
          <a:p>
            <a:pPr>
              <a:lnSpc>
                <a:spcPct val="120000"/>
              </a:lnSpc>
            </a:pPr>
            <a:r>
              <a:rPr lang="en-GB" sz="3400" b="1" dirty="0"/>
              <a:t>Identify where there are non-compliances with EU regulation.</a:t>
            </a:r>
          </a:p>
          <a:p>
            <a:pPr>
              <a:lnSpc>
                <a:spcPct val="120000"/>
              </a:lnSpc>
            </a:pPr>
            <a:r>
              <a:rPr lang="en-GB" sz="3400" b="1" dirty="0"/>
              <a:t>Target the fraudulent activity not the method </a:t>
            </a:r>
          </a:p>
          <a:p>
            <a:pPr>
              <a:lnSpc>
                <a:spcPct val="120000"/>
              </a:lnSpc>
            </a:pPr>
            <a:r>
              <a:rPr lang="en-GB" sz="3400" b="1" dirty="0"/>
              <a:t>Any other areas of fraud</a:t>
            </a:r>
          </a:p>
        </p:txBody>
      </p:sp>
    </p:spTree>
    <p:extLst>
      <p:ext uri="{BB962C8B-B14F-4D97-AF65-F5344CB8AC3E}">
        <p14:creationId xmlns:p14="http://schemas.microsoft.com/office/powerpoint/2010/main" val="1864375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906" y="1094069"/>
            <a:ext cx="7988518" cy="1182803"/>
          </a:xfrm>
        </p:spPr>
        <p:txBody>
          <a:bodyPr/>
          <a:lstStyle/>
          <a:p>
            <a:r>
              <a:rPr lang="en-GB" dirty="0" err="1" smtClean="0"/>
              <a:t>Superchilling</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75" y="2708920"/>
            <a:ext cx="4513192" cy="2520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8397" y="2708920"/>
            <a:ext cx="3560067" cy="2520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9814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99906" y="862644"/>
            <a:ext cx="8394376" cy="1143000"/>
          </a:xfrm>
          <a:prstGeom prst="rect">
            <a:avLst/>
          </a:prstGeom>
        </p:spPr>
        <p:txBody>
          <a:bodyPr vert="horz" lIns="0" tIns="45720" rIns="91440" bIns="45720" rtlCol="0" anchor="ctr">
            <a:normAutofit/>
          </a:bodyPr>
          <a:lstStyle>
            <a:lvl1pPr algn="l" defTabSz="457200" rtl="0" eaLnBrk="1" latinLnBrk="0" hangingPunct="1">
              <a:spcBef>
                <a:spcPct val="0"/>
              </a:spcBef>
              <a:buNone/>
              <a:defRPr sz="2800" b="1" i="0" kern="1200">
                <a:solidFill>
                  <a:srgbClr val="5185BC"/>
                </a:solidFill>
                <a:latin typeface="Helvetica" charset="0"/>
                <a:ea typeface="Helvetica" charset="0"/>
                <a:cs typeface="Helvetica" charset="0"/>
              </a:defRPr>
            </a:lvl1pPr>
          </a:lstStyle>
          <a:p>
            <a:r>
              <a:rPr lang="en-GB" dirty="0"/>
              <a:t>The </a:t>
            </a:r>
            <a:r>
              <a:rPr lang="en-GB" dirty="0" err="1"/>
              <a:t>superchilling</a:t>
            </a:r>
            <a:r>
              <a:rPr lang="en-GB" dirty="0"/>
              <a:t> issue: chronology</a:t>
            </a:r>
          </a:p>
        </p:txBody>
      </p:sp>
      <p:sp>
        <p:nvSpPr>
          <p:cNvPr id="5" name="Content Placeholder 2"/>
          <p:cNvSpPr txBox="1">
            <a:spLocks/>
          </p:cNvSpPr>
          <p:nvPr/>
        </p:nvSpPr>
        <p:spPr>
          <a:xfrm>
            <a:off x="323528" y="1772816"/>
            <a:ext cx="8394376" cy="4968552"/>
          </a:xfrm>
          <a:prstGeom prst="rect">
            <a:avLst/>
          </a:prstGeom>
        </p:spPr>
        <p:txBody>
          <a:bodyPr vert="horz" lIns="0" tIns="45720" rIns="91440" bIns="45720" rtlCol="0">
            <a:normAutofit fontScale="32500" lnSpcReduction="20000"/>
          </a:bodyPr>
          <a:lstStyle>
            <a:lvl1pPr marL="0" indent="0" algn="l" defTabSz="457200" rtl="0" eaLnBrk="1" latinLnBrk="0" hangingPunct="1">
              <a:spcBef>
                <a:spcPct val="20000"/>
              </a:spcBef>
              <a:buFont typeface="Arial"/>
              <a:buNone/>
              <a:defRPr sz="1600" b="1" i="0" kern="1200">
                <a:solidFill>
                  <a:srgbClr val="4D4D4C"/>
                </a:solidFill>
                <a:latin typeface="Helvetica" charset="0"/>
                <a:ea typeface="Helvetica" charset="0"/>
                <a:cs typeface="Helvetica" charset="0"/>
              </a:defRPr>
            </a:lvl1pPr>
            <a:lvl2pPr marL="457200" indent="0" algn="ctr" defTabSz="457200" rtl="0" eaLnBrk="1" latinLnBrk="0" hangingPunct="1">
              <a:spcBef>
                <a:spcPct val="20000"/>
              </a:spcBef>
              <a:buFont typeface="Arial"/>
              <a:buNone/>
              <a:defRPr sz="1800" b="0" i="0" kern="1200">
                <a:solidFill>
                  <a:schemeClr val="tx1">
                    <a:tint val="75000"/>
                  </a:schemeClr>
                </a:solidFill>
                <a:latin typeface="Helvetica" charset="0"/>
                <a:ea typeface="Helvetica" charset="0"/>
                <a:cs typeface="Helvetica" charset="0"/>
              </a:defRPr>
            </a:lvl2pPr>
            <a:lvl3pPr marL="914400" indent="0" algn="ctr" defTabSz="457200" rtl="0" eaLnBrk="1" latinLnBrk="0" hangingPunct="1">
              <a:spcBef>
                <a:spcPct val="20000"/>
              </a:spcBef>
              <a:buFont typeface="Arial"/>
              <a:buNone/>
              <a:defRPr sz="1600" b="0" i="0" kern="1200">
                <a:solidFill>
                  <a:schemeClr val="tx1">
                    <a:tint val="75000"/>
                  </a:schemeClr>
                </a:solidFill>
                <a:latin typeface="Helvetica" charset="0"/>
                <a:ea typeface="Helvetica" charset="0"/>
                <a:cs typeface="Helvetica" charset="0"/>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Helvetica" charset="0"/>
                <a:ea typeface="Helvetica" charset="0"/>
                <a:cs typeface="Helvetica" charset="0"/>
              </a:defRPr>
            </a:lvl4pPr>
            <a:lvl5pPr marL="1828800" indent="0" algn="ctr" defTabSz="457200" rtl="0" eaLnBrk="1" latinLnBrk="0" hangingPunct="1">
              <a:spcBef>
                <a:spcPct val="20000"/>
              </a:spcBef>
              <a:buFont typeface="Arial"/>
              <a:buNone/>
              <a:defRPr sz="1600" b="0" i="0" kern="1200">
                <a:solidFill>
                  <a:schemeClr val="tx1">
                    <a:tint val="75000"/>
                  </a:schemeClr>
                </a:solidFill>
                <a:latin typeface="Helvetica" charset="0"/>
                <a:ea typeface="Helvetica" charset="0"/>
                <a:cs typeface="Helvetica"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GB" dirty="0" smtClean="0">
              <a:solidFill>
                <a:schemeClr val="tx1"/>
              </a:solidFill>
            </a:endParaRPr>
          </a:p>
          <a:p>
            <a:pPr marL="457200" indent="-457200">
              <a:lnSpc>
                <a:spcPct val="120000"/>
              </a:lnSpc>
              <a:spcBef>
                <a:spcPts val="0"/>
              </a:spcBef>
              <a:spcAft>
                <a:spcPts val="900"/>
              </a:spcAft>
              <a:buFont typeface="Arial" panose="020B0604020202020204" pitchFamily="34" charset="0"/>
              <a:buChar char="•"/>
            </a:pPr>
            <a:r>
              <a:rPr lang="en-GB" sz="5800" dirty="0">
                <a:solidFill>
                  <a:schemeClr val="bg1">
                    <a:lumMod val="85000"/>
                  </a:schemeClr>
                </a:solidFill>
              </a:rPr>
              <a:t>6/2013 SCOFCAH: France, “melting ice” </a:t>
            </a:r>
          </a:p>
          <a:p>
            <a:pPr marL="457200" indent="-457200">
              <a:lnSpc>
                <a:spcPct val="120000"/>
              </a:lnSpc>
              <a:spcBef>
                <a:spcPts val="0"/>
              </a:spcBef>
              <a:spcAft>
                <a:spcPts val="900"/>
              </a:spcAft>
              <a:buFont typeface="Arial" panose="020B0604020202020204" pitchFamily="34" charset="0"/>
              <a:buChar char="•"/>
            </a:pPr>
            <a:r>
              <a:rPr lang="en-GB" sz="5800" dirty="0">
                <a:solidFill>
                  <a:schemeClr val="bg1">
                    <a:lumMod val="85000"/>
                  </a:schemeClr>
                </a:solidFill>
              </a:rPr>
              <a:t>4/2014 SCOFCAH: general reluctance to define in terms of °C</a:t>
            </a:r>
          </a:p>
          <a:p>
            <a:pPr marL="457200" indent="-457200">
              <a:lnSpc>
                <a:spcPct val="120000"/>
              </a:lnSpc>
              <a:spcBef>
                <a:spcPts val="0"/>
              </a:spcBef>
              <a:spcAft>
                <a:spcPts val="900"/>
              </a:spcAft>
              <a:buFont typeface="Arial" panose="020B0604020202020204" pitchFamily="34" charset="0"/>
              <a:buChar char="•"/>
            </a:pPr>
            <a:r>
              <a:rPr lang="en-GB" sz="5800" dirty="0">
                <a:solidFill>
                  <a:schemeClr val="bg1">
                    <a:lumMod val="85000"/>
                  </a:schemeClr>
                </a:solidFill>
              </a:rPr>
              <a:t>10/2015 </a:t>
            </a:r>
            <a:r>
              <a:rPr lang="en-GB" sz="5800" dirty="0" err="1">
                <a:solidFill>
                  <a:schemeClr val="bg1">
                    <a:lumMod val="85000"/>
                  </a:schemeClr>
                </a:solidFill>
              </a:rPr>
              <a:t>Exp</a:t>
            </a:r>
            <a:r>
              <a:rPr lang="en-GB" sz="5800" dirty="0">
                <a:solidFill>
                  <a:schemeClr val="bg1">
                    <a:lumMod val="85000"/>
                  </a:schemeClr>
                </a:solidFill>
              </a:rPr>
              <a:t> </a:t>
            </a:r>
            <a:r>
              <a:rPr lang="en-GB" sz="5800" dirty="0" err="1">
                <a:solidFill>
                  <a:schemeClr val="bg1">
                    <a:lumMod val="85000"/>
                  </a:schemeClr>
                </a:solidFill>
              </a:rPr>
              <a:t>Gp</a:t>
            </a:r>
            <a:r>
              <a:rPr lang="en-GB" sz="5800" dirty="0">
                <a:solidFill>
                  <a:schemeClr val="bg1">
                    <a:lumMod val="85000"/>
                  </a:schemeClr>
                </a:solidFill>
              </a:rPr>
              <a:t>: </a:t>
            </a:r>
            <a:r>
              <a:rPr lang="en-GB" sz="5800" dirty="0" err="1">
                <a:solidFill>
                  <a:schemeClr val="bg1">
                    <a:lumMod val="85000"/>
                  </a:schemeClr>
                </a:solidFill>
              </a:rPr>
              <a:t>Roissy</a:t>
            </a:r>
            <a:r>
              <a:rPr lang="en-GB" sz="5800" dirty="0">
                <a:solidFill>
                  <a:schemeClr val="bg1">
                    <a:lumMod val="85000"/>
                  </a:schemeClr>
                </a:solidFill>
              </a:rPr>
              <a:t> Airport loses Nile perch trade. It has been rejecting Nile perch from Kenya Uganda Tanzania because arriving at -2.5/-1°C. COM describes that the perch is frozen to -20°C and allowed to thaw </a:t>
            </a:r>
            <a:r>
              <a:rPr lang="en-GB" sz="5800" dirty="0" err="1">
                <a:solidFill>
                  <a:schemeClr val="bg1">
                    <a:lumMod val="85000"/>
                  </a:schemeClr>
                </a:solidFill>
              </a:rPr>
              <a:t>en</a:t>
            </a:r>
            <a:r>
              <a:rPr lang="en-GB" sz="5800" dirty="0">
                <a:solidFill>
                  <a:schemeClr val="bg1">
                    <a:lumMod val="85000"/>
                  </a:schemeClr>
                </a:solidFill>
              </a:rPr>
              <a:t> route, a practice known as </a:t>
            </a:r>
            <a:r>
              <a:rPr lang="en-GB" sz="5800" dirty="0" err="1">
                <a:solidFill>
                  <a:schemeClr val="bg1">
                    <a:lumMod val="85000"/>
                  </a:schemeClr>
                </a:solidFill>
              </a:rPr>
              <a:t>superchilling</a:t>
            </a:r>
            <a:endParaRPr lang="en-GB" sz="5800" dirty="0">
              <a:solidFill>
                <a:schemeClr val="bg1">
                  <a:lumMod val="85000"/>
                </a:schemeClr>
              </a:solidFill>
            </a:endParaRPr>
          </a:p>
          <a:p>
            <a:pPr marL="457200" indent="-457200">
              <a:lnSpc>
                <a:spcPct val="120000"/>
              </a:lnSpc>
              <a:spcBef>
                <a:spcPts val="0"/>
              </a:spcBef>
              <a:spcAft>
                <a:spcPts val="900"/>
              </a:spcAft>
              <a:buFont typeface="Arial" panose="020B0604020202020204" pitchFamily="34" charset="0"/>
              <a:buChar char="•"/>
            </a:pPr>
            <a:r>
              <a:rPr lang="en-GB" sz="5800" dirty="0">
                <a:solidFill>
                  <a:schemeClr val="bg1">
                    <a:lumMod val="85000"/>
                  </a:schemeClr>
                </a:solidFill>
              </a:rPr>
              <a:t>12/2016 </a:t>
            </a:r>
            <a:r>
              <a:rPr lang="en-GB" sz="5800" dirty="0" err="1">
                <a:solidFill>
                  <a:schemeClr val="bg1">
                    <a:lumMod val="85000"/>
                  </a:schemeClr>
                </a:solidFill>
              </a:rPr>
              <a:t>Exp</a:t>
            </a:r>
            <a:r>
              <a:rPr lang="en-GB" sz="5800" dirty="0">
                <a:solidFill>
                  <a:schemeClr val="bg1">
                    <a:lumMod val="85000"/>
                  </a:schemeClr>
                </a:solidFill>
              </a:rPr>
              <a:t> </a:t>
            </a:r>
            <a:r>
              <a:rPr lang="en-GB" sz="5800" dirty="0" err="1">
                <a:solidFill>
                  <a:schemeClr val="bg1">
                    <a:lumMod val="85000"/>
                  </a:schemeClr>
                </a:solidFill>
              </a:rPr>
              <a:t>Gp</a:t>
            </a:r>
            <a:r>
              <a:rPr lang="en-GB" sz="5800" dirty="0">
                <a:solidFill>
                  <a:schemeClr val="bg1">
                    <a:lumMod val="85000"/>
                  </a:schemeClr>
                </a:solidFill>
              </a:rPr>
              <a:t>: German representative comments that properly applied </a:t>
            </a:r>
            <a:r>
              <a:rPr lang="en-GB" sz="5800" dirty="0" err="1">
                <a:solidFill>
                  <a:schemeClr val="bg1">
                    <a:lumMod val="85000"/>
                  </a:schemeClr>
                </a:solidFill>
              </a:rPr>
              <a:t>superchilling</a:t>
            </a:r>
            <a:r>
              <a:rPr lang="en-GB" sz="5800" dirty="0">
                <a:solidFill>
                  <a:schemeClr val="bg1">
                    <a:lumMod val="85000"/>
                  </a:schemeClr>
                </a:solidFill>
              </a:rPr>
              <a:t> is different and in compliance with hygiene package</a:t>
            </a:r>
          </a:p>
          <a:p>
            <a:pPr marL="457200" indent="-457200">
              <a:lnSpc>
                <a:spcPct val="120000"/>
              </a:lnSpc>
              <a:spcBef>
                <a:spcPts val="0"/>
              </a:spcBef>
              <a:spcAft>
                <a:spcPts val="900"/>
              </a:spcAft>
              <a:buFont typeface="Arial" panose="020B0604020202020204" pitchFamily="34" charset="0"/>
              <a:buChar char="•"/>
            </a:pPr>
            <a:r>
              <a:rPr lang="en-GB" sz="5800" dirty="0"/>
              <a:t>4/2017 </a:t>
            </a:r>
            <a:r>
              <a:rPr lang="en-GB" sz="5800" dirty="0" err="1"/>
              <a:t>Exp</a:t>
            </a:r>
            <a:r>
              <a:rPr lang="en-GB" sz="5800" dirty="0"/>
              <a:t> </a:t>
            </a:r>
            <a:r>
              <a:rPr lang="en-GB" sz="5800" dirty="0" err="1"/>
              <a:t>Gp</a:t>
            </a:r>
            <a:r>
              <a:rPr lang="en-GB" sz="5800" dirty="0"/>
              <a:t>: Italian representative had earlier raised the issue of Nile perch from Uganda arriving as “superchilled” although evidently thawed </a:t>
            </a:r>
            <a:r>
              <a:rPr lang="en-GB" sz="5800" dirty="0" err="1"/>
              <a:t>en</a:t>
            </a:r>
            <a:r>
              <a:rPr lang="en-GB" sz="5800" dirty="0"/>
              <a:t> route. COM explained that this was “</a:t>
            </a:r>
            <a:r>
              <a:rPr lang="en-GB" sz="5800" dirty="0" err="1"/>
              <a:t>superchilling</a:t>
            </a:r>
            <a:r>
              <a:rPr lang="en-GB" sz="5800" dirty="0"/>
              <a:t>” and therefore illegal. </a:t>
            </a:r>
          </a:p>
          <a:p>
            <a:pPr marL="457200" indent="-457200">
              <a:lnSpc>
                <a:spcPct val="120000"/>
              </a:lnSpc>
              <a:spcBef>
                <a:spcPts val="0"/>
              </a:spcBef>
              <a:spcAft>
                <a:spcPts val="900"/>
              </a:spcAft>
              <a:buFont typeface="Arial" panose="020B0604020202020204" pitchFamily="34" charset="0"/>
              <a:buChar char="•"/>
            </a:pPr>
            <a:r>
              <a:rPr lang="en-GB" sz="5800" dirty="0"/>
              <a:t>6/2017 Italian authorities share information with Seafish</a:t>
            </a:r>
          </a:p>
          <a:p>
            <a:pPr marL="457200" indent="-457200">
              <a:lnSpc>
                <a:spcPct val="120000"/>
              </a:lnSpc>
              <a:buFont typeface="Arial" panose="020B0604020202020204" pitchFamily="34" charset="0"/>
              <a:buChar char="•"/>
            </a:pPr>
            <a:endParaRPr lang="en-GB" sz="3100" b="0" dirty="0" smtClean="0">
              <a:solidFill>
                <a:schemeClr val="tx1"/>
              </a:solidFill>
            </a:endParaRPr>
          </a:p>
          <a:p>
            <a:pPr marL="457200" indent="-457200">
              <a:lnSpc>
                <a:spcPct val="120000"/>
              </a:lnSpc>
              <a:buFont typeface="Arial" panose="020B0604020202020204" pitchFamily="34" charset="0"/>
              <a:buChar char="•"/>
            </a:pPr>
            <a:endParaRPr lang="en-GB" sz="3100" b="0" dirty="0">
              <a:solidFill>
                <a:schemeClr val="tx1"/>
              </a:solidFill>
            </a:endParaRPr>
          </a:p>
        </p:txBody>
      </p:sp>
    </p:spTree>
    <p:extLst>
      <p:ext uri="{BB962C8B-B14F-4D97-AF65-F5344CB8AC3E}">
        <p14:creationId xmlns:p14="http://schemas.microsoft.com/office/powerpoint/2010/main" val="3506533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is </a:t>
            </a:r>
            <a:r>
              <a:rPr lang="en-GB" dirty="0" err="1"/>
              <a:t>superchilling</a:t>
            </a:r>
            <a:r>
              <a:rPr lang="en-GB" dirty="0"/>
              <a:t>? </a:t>
            </a:r>
          </a:p>
        </p:txBody>
      </p:sp>
      <p:sp>
        <p:nvSpPr>
          <p:cNvPr id="4" name="Espace réservé du contenu 2"/>
          <p:cNvSpPr>
            <a:spLocks noGrp="1"/>
          </p:cNvSpPr>
          <p:nvPr>
            <p:ph idx="1"/>
          </p:nvPr>
        </p:nvSpPr>
        <p:spPr/>
        <p:txBody>
          <a:bodyPr>
            <a:normAutofit fontScale="70000" lnSpcReduction="20000"/>
          </a:bodyPr>
          <a:lstStyle/>
          <a:p>
            <a:pPr>
              <a:lnSpc>
                <a:spcPct val="120000"/>
              </a:lnSpc>
              <a:spcBef>
                <a:spcPts val="0"/>
              </a:spcBef>
              <a:spcAft>
                <a:spcPts val="1200"/>
              </a:spcAft>
            </a:pPr>
            <a:r>
              <a:rPr lang="en-GB" sz="3400" b="1" dirty="0"/>
              <a:t>Reducing the temperature of fish uniformly to a point slightly below that obtained in melting ice (Torry Research </a:t>
            </a:r>
            <a:r>
              <a:rPr lang="en-GB" sz="3400" b="1" dirty="0" smtClean="0"/>
              <a:t>Station, </a:t>
            </a:r>
            <a:r>
              <a:rPr lang="en-GB" sz="3400" b="1" dirty="0"/>
              <a:t>1967).</a:t>
            </a:r>
          </a:p>
          <a:p>
            <a:pPr>
              <a:lnSpc>
                <a:spcPct val="120000"/>
              </a:lnSpc>
              <a:spcBef>
                <a:spcPts val="0"/>
              </a:spcBef>
              <a:spcAft>
                <a:spcPts val="1200"/>
              </a:spcAft>
            </a:pPr>
            <a:r>
              <a:rPr lang="en-GB" sz="3400" b="1" dirty="0"/>
              <a:t>Storage of fish at temperatures at 0°C to -4°C is called </a:t>
            </a:r>
            <a:r>
              <a:rPr lang="en-GB" sz="3400" b="1" dirty="0" err="1"/>
              <a:t>superchilling</a:t>
            </a:r>
            <a:r>
              <a:rPr lang="en-GB" sz="3400" b="1" dirty="0"/>
              <a:t> or partial freezing (Huss, FAO, 1995).</a:t>
            </a:r>
          </a:p>
          <a:p>
            <a:pPr>
              <a:lnSpc>
                <a:spcPct val="120000"/>
              </a:lnSpc>
              <a:spcBef>
                <a:spcPts val="0"/>
              </a:spcBef>
              <a:spcAft>
                <a:spcPts val="1200"/>
              </a:spcAft>
            </a:pPr>
            <a:r>
              <a:rPr lang="en-GB" sz="3400" b="1" dirty="0"/>
              <a:t>Storage between the freezing point of the products and 1–2°C below this (Dunn &amp; </a:t>
            </a:r>
            <a:r>
              <a:rPr lang="en-GB" sz="3400" b="1" dirty="0" err="1" smtClean="0"/>
              <a:t>Rustad</a:t>
            </a:r>
            <a:r>
              <a:rPr lang="en-GB" sz="3400" b="1" dirty="0" smtClean="0"/>
              <a:t>, </a:t>
            </a:r>
            <a:r>
              <a:rPr lang="en-GB" sz="3400" b="1" dirty="0"/>
              <a:t>2008)</a:t>
            </a:r>
          </a:p>
          <a:p>
            <a:pPr>
              <a:lnSpc>
                <a:spcPct val="120000"/>
              </a:lnSpc>
              <a:spcBef>
                <a:spcPts val="0"/>
              </a:spcBef>
              <a:spcAft>
                <a:spcPts val="1200"/>
              </a:spcAft>
            </a:pPr>
            <a:r>
              <a:rPr lang="en-GB" sz="3400" b="1" dirty="0"/>
              <a:t>A method of preserving food by partial ice-crystallization (</a:t>
            </a:r>
            <a:r>
              <a:rPr lang="en-GB" sz="3400" b="1" dirty="0" err="1"/>
              <a:t>Kaale</a:t>
            </a:r>
            <a:r>
              <a:rPr lang="en-GB" sz="3400" b="1" dirty="0"/>
              <a:t> &amp; </a:t>
            </a:r>
            <a:r>
              <a:rPr lang="en-GB" sz="3400" b="1" dirty="0" err="1" smtClean="0"/>
              <a:t>Eikevik</a:t>
            </a:r>
            <a:r>
              <a:rPr lang="en-GB" sz="3400" b="1" dirty="0" smtClean="0"/>
              <a:t>, </a:t>
            </a:r>
            <a:r>
              <a:rPr lang="en-GB" sz="3400" b="1" dirty="0"/>
              <a:t>2014)</a:t>
            </a:r>
            <a:endParaRPr lang="fr-FR" sz="3400" b="1" dirty="0"/>
          </a:p>
          <a:p>
            <a:endParaRPr lang="en-GB" sz="3000" dirty="0" smtClean="0">
              <a:solidFill>
                <a:schemeClr val="tx1"/>
              </a:solidFill>
            </a:endParaRPr>
          </a:p>
        </p:txBody>
      </p:sp>
    </p:spTree>
    <p:extLst>
      <p:ext uri="{BB962C8B-B14F-4D97-AF65-F5344CB8AC3E}">
        <p14:creationId xmlns:p14="http://schemas.microsoft.com/office/powerpoint/2010/main" val="3438710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Some </a:t>
            </a:r>
            <a:r>
              <a:rPr lang="en-GB" dirty="0" err="1"/>
              <a:t>superchill</a:t>
            </a:r>
            <a:r>
              <a:rPr lang="en-GB" dirty="0"/>
              <a:t> considerations </a:t>
            </a:r>
          </a:p>
        </p:txBody>
      </p:sp>
      <p:sp>
        <p:nvSpPr>
          <p:cNvPr id="4" name="Espace réservé du contenu 2"/>
          <p:cNvSpPr>
            <a:spLocks noGrp="1"/>
          </p:cNvSpPr>
          <p:nvPr>
            <p:ph idx="1"/>
          </p:nvPr>
        </p:nvSpPr>
        <p:spPr>
          <a:xfrm>
            <a:off x="399906" y="1916832"/>
            <a:ext cx="8564582" cy="3151547"/>
          </a:xfrm>
        </p:spPr>
        <p:txBody>
          <a:bodyPr>
            <a:normAutofit/>
          </a:bodyPr>
          <a:lstStyle/>
          <a:p>
            <a:pPr>
              <a:spcBef>
                <a:spcPts val="1200"/>
              </a:spcBef>
            </a:pPr>
            <a:r>
              <a:rPr lang="en-GB" sz="2800" b="1" dirty="0"/>
              <a:t>Shelf life extension</a:t>
            </a:r>
          </a:p>
          <a:p>
            <a:pPr>
              <a:spcBef>
                <a:spcPts val="1200"/>
              </a:spcBef>
            </a:pPr>
            <a:r>
              <a:rPr lang="en-GB" sz="2800" b="1" dirty="0"/>
              <a:t>Quality preservation</a:t>
            </a:r>
          </a:p>
          <a:p>
            <a:pPr marL="0" indent="0">
              <a:spcBef>
                <a:spcPts val="1200"/>
              </a:spcBef>
              <a:buNone/>
            </a:pPr>
            <a:r>
              <a:rPr lang="en-GB" sz="2800" b="1" dirty="0"/>
              <a:t>but</a:t>
            </a:r>
          </a:p>
          <a:p>
            <a:pPr>
              <a:spcBef>
                <a:spcPts val="0"/>
              </a:spcBef>
            </a:pPr>
            <a:r>
              <a:rPr lang="en-GB" sz="2800" b="1" dirty="0"/>
              <a:t>Ice crystal size and growth have to be carefully controlled</a:t>
            </a:r>
          </a:p>
          <a:p>
            <a:pPr>
              <a:spcBef>
                <a:spcPts val="1200"/>
              </a:spcBef>
            </a:pPr>
            <a:endParaRPr lang="fr-FR" sz="3000" dirty="0">
              <a:solidFill>
                <a:schemeClr val="tx1"/>
              </a:solidFill>
            </a:endParaRPr>
          </a:p>
          <a:p>
            <a:endParaRPr lang="en-GB" sz="3000" dirty="0" smtClean="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789" y="4509120"/>
            <a:ext cx="6001539"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0342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99906" y="862644"/>
            <a:ext cx="8394376" cy="1143000"/>
          </a:xfrm>
          <a:prstGeom prst="rect">
            <a:avLst/>
          </a:prstGeom>
        </p:spPr>
        <p:txBody>
          <a:bodyPr vert="horz" lIns="0" tIns="45720" rIns="91440" bIns="45720" rtlCol="0" anchor="ctr">
            <a:normAutofit/>
          </a:bodyPr>
          <a:lstStyle>
            <a:lvl1pPr algn="l" defTabSz="457200" rtl="0" eaLnBrk="1" latinLnBrk="0" hangingPunct="1">
              <a:spcBef>
                <a:spcPct val="0"/>
              </a:spcBef>
              <a:buNone/>
              <a:defRPr sz="2800" b="1" i="0" kern="1200">
                <a:solidFill>
                  <a:srgbClr val="5185BC"/>
                </a:solidFill>
                <a:latin typeface="Helvetica" charset="0"/>
                <a:ea typeface="Helvetica" charset="0"/>
                <a:cs typeface="Helvetica" charset="0"/>
              </a:defRPr>
            </a:lvl1pPr>
          </a:lstStyle>
          <a:p>
            <a:r>
              <a:rPr lang="en-GB" dirty="0"/>
              <a:t>The </a:t>
            </a:r>
            <a:r>
              <a:rPr lang="en-GB" dirty="0" err="1"/>
              <a:t>superchilling</a:t>
            </a:r>
            <a:r>
              <a:rPr lang="en-GB" dirty="0"/>
              <a:t> issue: chronology</a:t>
            </a:r>
          </a:p>
        </p:txBody>
      </p:sp>
      <p:sp>
        <p:nvSpPr>
          <p:cNvPr id="7" name="Content Placeholder 2"/>
          <p:cNvSpPr txBox="1">
            <a:spLocks/>
          </p:cNvSpPr>
          <p:nvPr/>
        </p:nvSpPr>
        <p:spPr>
          <a:xfrm>
            <a:off x="323528" y="1772816"/>
            <a:ext cx="8394376" cy="4968552"/>
          </a:xfrm>
          <a:prstGeom prst="rect">
            <a:avLst/>
          </a:prstGeom>
        </p:spPr>
        <p:txBody>
          <a:bodyPr vert="horz" lIns="0" tIns="45720" rIns="91440" bIns="45720" rtlCol="0">
            <a:normAutofit fontScale="32500" lnSpcReduction="20000"/>
          </a:bodyPr>
          <a:lstStyle>
            <a:lvl1pPr marL="0" indent="0" algn="l" defTabSz="457200" rtl="0" eaLnBrk="1" latinLnBrk="0" hangingPunct="1">
              <a:spcBef>
                <a:spcPct val="20000"/>
              </a:spcBef>
              <a:buFont typeface="Arial"/>
              <a:buNone/>
              <a:defRPr sz="1600" b="1" i="0" kern="1200">
                <a:solidFill>
                  <a:srgbClr val="4D4D4C"/>
                </a:solidFill>
                <a:latin typeface="Helvetica" charset="0"/>
                <a:ea typeface="Helvetica" charset="0"/>
                <a:cs typeface="Helvetica" charset="0"/>
              </a:defRPr>
            </a:lvl1pPr>
            <a:lvl2pPr marL="457200" indent="0" algn="ctr" defTabSz="457200" rtl="0" eaLnBrk="1" latinLnBrk="0" hangingPunct="1">
              <a:spcBef>
                <a:spcPct val="20000"/>
              </a:spcBef>
              <a:buFont typeface="Arial"/>
              <a:buNone/>
              <a:defRPr sz="1800" b="0" i="0" kern="1200">
                <a:solidFill>
                  <a:schemeClr val="tx1">
                    <a:tint val="75000"/>
                  </a:schemeClr>
                </a:solidFill>
                <a:latin typeface="Helvetica" charset="0"/>
                <a:ea typeface="Helvetica" charset="0"/>
                <a:cs typeface="Helvetica" charset="0"/>
              </a:defRPr>
            </a:lvl2pPr>
            <a:lvl3pPr marL="914400" indent="0" algn="ctr" defTabSz="457200" rtl="0" eaLnBrk="1" latinLnBrk="0" hangingPunct="1">
              <a:spcBef>
                <a:spcPct val="20000"/>
              </a:spcBef>
              <a:buFont typeface="Arial"/>
              <a:buNone/>
              <a:defRPr sz="1600" b="0" i="0" kern="1200">
                <a:solidFill>
                  <a:schemeClr val="tx1">
                    <a:tint val="75000"/>
                  </a:schemeClr>
                </a:solidFill>
                <a:latin typeface="Helvetica" charset="0"/>
                <a:ea typeface="Helvetica" charset="0"/>
                <a:cs typeface="Helvetica" charset="0"/>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Helvetica" charset="0"/>
                <a:ea typeface="Helvetica" charset="0"/>
                <a:cs typeface="Helvetica" charset="0"/>
              </a:defRPr>
            </a:lvl4pPr>
            <a:lvl5pPr marL="1828800" indent="0" algn="ctr" defTabSz="457200" rtl="0" eaLnBrk="1" latinLnBrk="0" hangingPunct="1">
              <a:spcBef>
                <a:spcPct val="20000"/>
              </a:spcBef>
              <a:buFont typeface="Arial"/>
              <a:buNone/>
              <a:defRPr sz="1600" b="0" i="0" kern="1200">
                <a:solidFill>
                  <a:schemeClr val="tx1">
                    <a:tint val="75000"/>
                  </a:schemeClr>
                </a:solidFill>
                <a:latin typeface="Helvetica" charset="0"/>
                <a:ea typeface="Helvetica" charset="0"/>
                <a:cs typeface="Helvetica"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GB" dirty="0" smtClean="0">
              <a:solidFill>
                <a:schemeClr val="tx1"/>
              </a:solidFill>
            </a:endParaRPr>
          </a:p>
          <a:p>
            <a:pPr marL="457200" indent="-457200">
              <a:lnSpc>
                <a:spcPct val="120000"/>
              </a:lnSpc>
              <a:spcBef>
                <a:spcPts val="0"/>
              </a:spcBef>
              <a:spcAft>
                <a:spcPts val="900"/>
              </a:spcAft>
              <a:buFont typeface="Arial" panose="020B0604020202020204" pitchFamily="34" charset="0"/>
              <a:buChar char="•"/>
            </a:pPr>
            <a:r>
              <a:rPr lang="en-GB" sz="5800" dirty="0"/>
              <a:t>6/2013 SCOFCAH: France, “melting ice” </a:t>
            </a:r>
          </a:p>
          <a:p>
            <a:pPr marL="457200" indent="-457200">
              <a:lnSpc>
                <a:spcPct val="120000"/>
              </a:lnSpc>
              <a:spcBef>
                <a:spcPts val="0"/>
              </a:spcBef>
              <a:spcAft>
                <a:spcPts val="900"/>
              </a:spcAft>
              <a:buFont typeface="Arial" panose="020B0604020202020204" pitchFamily="34" charset="0"/>
              <a:buChar char="•"/>
            </a:pPr>
            <a:r>
              <a:rPr lang="en-GB" sz="5800" dirty="0"/>
              <a:t>4/2014 SCOFCAH: general reluctance to define in terms of °C</a:t>
            </a:r>
          </a:p>
          <a:p>
            <a:pPr marL="457200" indent="-457200">
              <a:lnSpc>
                <a:spcPct val="120000"/>
              </a:lnSpc>
              <a:spcBef>
                <a:spcPts val="0"/>
              </a:spcBef>
              <a:spcAft>
                <a:spcPts val="900"/>
              </a:spcAft>
              <a:buFont typeface="Arial" panose="020B0604020202020204" pitchFamily="34" charset="0"/>
              <a:buChar char="•"/>
            </a:pPr>
            <a:r>
              <a:rPr lang="en-GB" sz="5800" dirty="0"/>
              <a:t>10/2015 </a:t>
            </a:r>
            <a:r>
              <a:rPr lang="en-GB" sz="5800" dirty="0" err="1"/>
              <a:t>Exp</a:t>
            </a:r>
            <a:r>
              <a:rPr lang="en-GB" sz="5800" dirty="0"/>
              <a:t> </a:t>
            </a:r>
            <a:r>
              <a:rPr lang="en-GB" sz="5800" dirty="0" err="1"/>
              <a:t>Gp</a:t>
            </a:r>
            <a:r>
              <a:rPr lang="en-GB" sz="5800" dirty="0"/>
              <a:t>: </a:t>
            </a:r>
            <a:r>
              <a:rPr lang="en-GB" sz="5800" dirty="0" err="1"/>
              <a:t>Roissy</a:t>
            </a:r>
            <a:r>
              <a:rPr lang="en-GB" sz="5800" dirty="0"/>
              <a:t> Airport loses Nile perch trade. It has been rejecting Nile perch from Kenya Uganda Tanzania because arriving at -2.5/-1°C. COM describes that the perch is frozen to -20°C and allowed to thaw </a:t>
            </a:r>
            <a:r>
              <a:rPr lang="en-GB" sz="5800" dirty="0" err="1"/>
              <a:t>en</a:t>
            </a:r>
            <a:r>
              <a:rPr lang="en-GB" sz="5800" dirty="0"/>
              <a:t> route, a practice known as </a:t>
            </a:r>
            <a:r>
              <a:rPr lang="en-GB" sz="5800" dirty="0" err="1"/>
              <a:t>superchilling</a:t>
            </a:r>
            <a:endParaRPr lang="en-GB" sz="5800" dirty="0"/>
          </a:p>
          <a:p>
            <a:pPr marL="457200" indent="-457200">
              <a:lnSpc>
                <a:spcPct val="120000"/>
              </a:lnSpc>
              <a:spcBef>
                <a:spcPts val="0"/>
              </a:spcBef>
              <a:spcAft>
                <a:spcPts val="900"/>
              </a:spcAft>
              <a:buFont typeface="Arial" panose="020B0604020202020204" pitchFamily="34" charset="0"/>
              <a:buChar char="•"/>
            </a:pPr>
            <a:r>
              <a:rPr lang="en-GB" sz="5800" dirty="0"/>
              <a:t>12/2016 </a:t>
            </a:r>
            <a:r>
              <a:rPr lang="en-GB" sz="5800" dirty="0" err="1"/>
              <a:t>Exp</a:t>
            </a:r>
            <a:r>
              <a:rPr lang="en-GB" sz="5800" dirty="0"/>
              <a:t> </a:t>
            </a:r>
            <a:r>
              <a:rPr lang="en-GB" sz="5800" dirty="0" err="1"/>
              <a:t>Gp</a:t>
            </a:r>
            <a:r>
              <a:rPr lang="en-GB" sz="5800" dirty="0"/>
              <a:t>: German representative comments that properly applied </a:t>
            </a:r>
            <a:r>
              <a:rPr lang="en-GB" sz="5800" dirty="0" err="1"/>
              <a:t>superchilling</a:t>
            </a:r>
            <a:r>
              <a:rPr lang="en-GB" sz="5800" dirty="0"/>
              <a:t> is different and in compliance with hygiene package</a:t>
            </a:r>
          </a:p>
          <a:p>
            <a:pPr marL="457200" indent="-457200">
              <a:lnSpc>
                <a:spcPct val="120000"/>
              </a:lnSpc>
              <a:spcBef>
                <a:spcPts val="0"/>
              </a:spcBef>
              <a:spcAft>
                <a:spcPts val="900"/>
              </a:spcAft>
              <a:buFont typeface="Arial" panose="020B0604020202020204" pitchFamily="34" charset="0"/>
              <a:buChar char="•"/>
            </a:pPr>
            <a:r>
              <a:rPr lang="en-GB" sz="5800" dirty="0"/>
              <a:t>4/2017 </a:t>
            </a:r>
            <a:r>
              <a:rPr lang="en-GB" sz="5800" dirty="0" err="1"/>
              <a:t>Exp</a:t>
            </a:r>
            <a:r>
              <a:rPr lang="en-GB" sz="5800" dirty="0"/>
              <a:t> </a:t>
            </a:r>
            <a:r>
              <a:rPr lang="en-GB" sz="5800" dirty="0" err="1"/>
              <a:t>Gp</a:t>
            </a:r>
            <a:r>
              <a:rPr lang="en-GB" sz="5800" dirty="0"/>
              <a:t>: Italian representative had earlier raised the issue of Nile perch from Uganda arriving as “superchilled” although evidently thawed </a:t>
            </a:r>
            <a:r>
              <a:rPr lang="en-GB" sz="5800" dirty="0" err="1"/>
              <a:t>en</a:t>
            </a:r>
            <a:r>
              <a:rPr lang="en-GB" sz="5800" dirty="0"/>
              <a:t> route. COM explained that this was “</a:t>
            </a:r>
            <a:r>
              <a:rPr lang="en-GB" sz="5800" dirty="0" err="1"/>
              <a:t>superchilling</a:t>
            </a:r>
            <a:r>
              <a:rPr lang="en-GB" sz="5800" dirty="0"/>
              <a:t>” and therefore illegal. </a:t>
            </a:r>
          </a:p>
          <a:p>
            <a:pPr marL="457200" indent="-457200">
              <a:lnSpc>
                <a:spcPct val="120000"/>
              </a:lnSpc>
              <a:spcBef>
                <a:spcPts val="0"/>
              </a:spcBef>
              <a:spcAft>
                <a:spcPts val="900"/>
              </a:spcAft>
              <a:buFont typeface="Arial" panose="020B0604020202020204" pitchFamily="34" charset="0"/>
              <a:buChar char="•"/>
            </a:pPr>
            <a:r>
              <a:rPr lang="en-GB" sz="5800" dirty="0"/>
              <a:t>6/2017 Italian authorities share information with Seafish</a:t>
            </a:r>
          </a:p>
          <a:p>
            <a:pPr marL="457200" indent="-457200">
              <a:lnSpc>
                <a:spcPct val="120000"/>
              </a:lnSpc>
              <a:buFont typeface="Arial" panose="020B0604020202020204" pitchFamily="34" charset="0"/>
              <a:buChar char="•"/>
            </a:pPr>
            <a:endParaRPr lang="en-GB" sz="3100" b="0" dirty="0" smtClean="0">
              <a:solidFill>
                <a:schemeClr val="tx1"/>
              </a:solidFill>
            </a:endParaRPr>
          </a:p>
          <a:p>
            <a:pPr marL="457200" indent="-457200">
              <a:lnSpc>
                <a:spcPct val="120000"/>
              </a:lnSpc>
              <a:buFont typeface="Arial" panose="020B0604020202020204" pitchFamily="34" charset="0"/>
              <a:buChar char="•"/>
            </a:pPr>
            <a:endParaRPr lang="en-GB" sz="3100" b="0" dirty="0">
              <a:solidFill>
                <a:schemeClr val="tx1"/>
              </a:solidFill>
            </a:endParaRPr>
          </a:p>
        </p:txBody>
      </p:sp>
    </p:spTree>
    <p:extLst>
      <p:ext uri="{BB962C8B-B14F-4D97-AF65-F5344CB8AC3E}">
        <p14:creationId xmlns:p14="http://schemas.microsoft.com/office/powerpoint/2010/main" val="4925259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99906" y="862644"/>
            <a:ext cx="8394376" cy="1143000"/>
          </a:xfrm>
          <a:prstGeom prst="rect">
            <a:avLst/>
          </a:prstGeom>
        </p:spPr>
        <p:txBody>
          <a:bodyPr vert="horz" lIns="0" tIns="45720" rIns="91440" bIns="45720" rtlCol="0" anchor="ctr">
            <a:normAutofit/>
          </a:bodyPr>
          <a:lstStyle>
            <a:lvl1pPr algn="l" defTabSz="457200" rtl="0" eaLnBrk="1" latinLnBrk="0" hangingPunct="1">
              <a:spcBef>
                <a:spcPct val="0"/>
              </a:spcBef>
              <a:buNone/>
              <a:defRPr sz="2800" b="1" i="0" kern="1200">
                <a:solidFill>
                  <a:srgbClr val="5185BC"/>
                </a:solidFill>
                <a:latin typeface="Helvetica" charset="0"/>
                <a:ea typeface="Helvetica" charset="0"/>
                <a:cs typeface="Helvetica" charset="0"/>
              </a:defRPr>
            </a:lvl1pPr>
          </a:lstStyle>
          <a:p>
            <a:r>
              <a:rPr lang="en-GB" dirty="0"/>
              <a:t>The </a:t>
            </a:r>
            <a:r>
              <a:rPr lang="en-GB" dirty="0" err="1"/>
              <a:t>superchilling</a:t>
            </a:r>
            <a:r>
              <a:rPr lang="en-GB" dirty="0"/>
              <a:t> issue: chronology</a:t>
            </a:r>
          </a:p>
        </p:txBody>
      </p:sp>
      <p:sp>
        <p:nvSpPr>
          <p:cNvPr id="7" name="Content Placeholder 2"/>
          <p:cNvSpPr txBox="1">
            <a:spLocks/>
          </p:cNvSpPr>
          <p:nvPr/>
        </p:nvSpPr>
        <p:spPr>
          <a:xfrm>
            <a:off x="323528" y="1772816"/>
            <a:ext cx="8394376" cy="4968552"/>
          </a:xfrm>
          <a:prstGeom prst="rect">
            <a:avLst/>
          </a:prstGeom>
        </p:spPr>
        <p:txBody>
          <a:bodyPr vert="horz" lIns="0" tIns="45720" rIns="91440" bIns="45720" rtlCol="0">
            <a:normAutofit fontScale="55000" lnSpcReduction="20000"/>
          </a:bodyPr>
          <a:lstStyle>
            <a:lvl1pPr marL="0" indent="0" algn="l" defTabSz="457200" rtl="0" eaLnBrk="1" latinLnBrk="0" hangingPunct="1">
              <a:spcBef>
                <a:spcPct val="20000"/>
              </a:spcBef>
              <a:buFont typeface="Arial"/>
              <a:buNone/>
              <a:defRPr sz="1600" b="1" i="0" kern="1200">
                <a:solidFill>
                  <a:srgbClr val="4D4D4C"/>
                </a:solidFill>
                <a:latin typeface="Helvetica" charset="0"/>
                <a:ea typeface="Helvetica" charset="0"/>
                <a:cs typeface="Helvetica" charset="0"/>
              </a:defRPr>
            </a:lvl1pPr>
            <a:lvl2pPr marL="457200" indent="0" algn="ctr" defTabSz="457200" rtl="0" eaLnBrk="1" latinLnBrk="0" hangingPunct="1">
              <a:spcBef>
                <a:spcPct val="20000"/>
              </a:spcBef>
              <a:buFont typeface="Arial"/>
              <a:buNone/>
              <a:defRPr sz="1800" b="0" i="0" kern="1200">
                <a:solidFill>
                  <a:schemeClr val="tx1">
                    <a:tint val="75000"/>
                  </a:schemeClr>
                </a:solidFill>
                <a:latin typeface="Helvetica" charset="0"/>
                <a:ea typeface="Helvetica" charset="0"/>
                <a:cs typeface="Helvetica" charset="0"/>
              </a:defRPr>
            </a:lvl2pPr>
            <a:lvl3pPr marL="914400" indent="0" algn="ctr" defTabSz="457200" rtl="0" eaLnBrk="1" latinLnBrk="0" hangingPunct="1">
              <a:spcBef>
                <a:spcPct val="20000"/>
              </a:spcBef>
              <a:buFont typeface="Arial"/>
              <a:buNone/>
              <a:defRPr sz="1600" b="0" i="0" kern="1200">
                <a:solidFill>
                  <a:schemeClr val="tx1">
                    <a:tint val="75000"/>
                  </a:schemeClr>
                </a:solidFill>
                <a:latin typeface="Helvetica" charset="0"/>
                <a:ea typeface="Helvetica" charset="0"/>
                <a:cs typeface="Helvetica" charset="0"/>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Helvetica" charset="0"/>
                <a:ea typeface="Helvetica" charset="0"/>
                <a:cs typeface="Helvetica" charset="0"/>
              </a:defRPr>
            </a:lvl4pPr>
            <a:lvl5pPr marL="1828800" indent="0" algn="ctr" defTabSz="457200" rtl="0" eaLnBrk="1" latinLnBrk="0" hangingPunct="1">
              <a:spcBef>
                <a:spcPct val="20000"/>
              </a:spcBef>
              <a:buFont typeface="Arial"/>
              <a:buNone/>
              <a:defRPr sz="1600" b="0" i="0" kern="1200">
                <a:solidFill>
                  <a:schemeClr val="tx1">
                    <a:tint val="75000"/>
                  </a:schemeClr>
                </a:solidFill>
                <a:latin typeface="Helvetica" charset="0"/>
                <a:ea typeface="Helvetica" charset="0"/>
                <a:cs typeface="Helvetica"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GB" dirty="0" smtClean="0">
              <a:solidFill>
                <a:schemeClr val="tx1"/>
              </a:solidFill>
            </a:endParaRPr>
          </a:p>
          <a:p>
            <a:pPr marL="457200" indent="-457200">
              <a:lnSpc>
                <a:spcPct val="120000"/>
              </a:lnSpc>
              <a:spcBef>
                <a:spcPts val="1800"/>
              </a:spcBef>
              <a:buFont typeface="Arial" panose="020B0604020202020204" pitchFamily="34" charset="0"/>
              <a:buChar char="•"/>
            </a:pPr>
            <a:r>
              <a:rPr lang="en-GB" sz="5100" dirty="0"/>
              <a:t>9/2017 Commission is willing to open the discussion on new technologies providing that they are in line with EU legislation and with food safety requirements</a:t>
            </a:r>
          </a:p>
          <a:p>
            <a:pPr marL="457200" indent="-457200">
              <a:lnSpc>
                <a:spcPct val="120000"/>
              </a:lnSpc>
              <a:spcBef>
                <a:spcPts val="1800"/>
              </a:spcBef>
              <a:buFont typeface="Arial" panose="020B0604020202020204" pitchFamily="34" charset="0"/>
              <a:buChar char="•"/>
            </a:pPr>
            <a:r>
              <a:rPr lang="en-GB" sz="5100" dirty="0"/>
              <a:t>10/2017 PAFF: Not discussed</a:t>
            </a:r>
          </a:p>
          <a:p>
            <a:pPr marL="457200" indent="-457200">
              <a:lnSpc>
                <a:spcPct val="120000"/>
              </a:lnSpc>
              <a:spcBef>
                <a:spcPts val="1800"/>
              </a:spcBef>
              <a:buFont typeface="Arial" panose="020B0604020202020204" pitchFamily="34" charset="0"/>
              <a:buChar char="•"/>
            </a:pPr>
            <a:r>
              <a:rPr lang="en-GB" sz="5100" dirty="0" smtClean="0"/>
              <a:t>Latest: COM </a:t>
            </a:r>
            <a:r>
              <a:rPr lang="en-GB" sz="5100" dirty="0"/>
              <a:t>seeking feedback from industry on </a:t>
            </a:r>
            <a:r>
              <a:rPr lang="en-GB" sz="5100" dirty="0" err="1" smtClean="0"/>
              <a:t>superchilling</a:t>
            </a:r>
            <a:r>
              <a:rPr lang="en-GB" sz="5100" dirty="0" smtClean="0"/>
              <a:t> </a:t>
            </a:r>
            <a:r>
              <a:rPr lang="en-GB" sz="5100" dirty="0"/>
              <a:t>technology: cod, salmon, squid etc.</a:t>
            </a:r>
          </a:p>
          <a:p>
            <a:pPr marL="457200" indent="-457200">
              <a:lnSpc>
                <a:spcPct val="120000"/>
              </a:lnSpc>
              <a:buFont typeface="Arial" panose="020B0604020202020204" pitchFamily="34" charset="0"/>
              <a:buChar char="•"/>
            </a:pPr>
            <a:endParaRPr lang="en-GB" sz="3100" b="0" dirty="0">
              <a:solidFill>
                <a:schemeClr val="tx1"/>
              </a:solidFill>
            </a:endParaRPr>
          </a:p>
        </p:txBody>
      </p:sp>
    </p:spTree>
    <p:extLst>
      <p:ext uri="{BB962C8B-B14F-4D97-AF65-F5344CB8AC3E}">
        <p14:creationId xmlns:p14="http://schemas.microsoft.com/office/powerpoint/2010/main" val="9107072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906" y="1094069"/>
            <a:ext cx="7988518" cy="1182803"/>
          </a:xfrm>
        </p:spPr>
        <p:txBody>
          <a:bodyPr/>
          <a:lstStyle/>
          <a:p>
            <a:r>
              <a:rPr lang="en-GB" dirty="0" smtClean="0"/>
              <a:t>Crystal Violet Case Study</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2628421"/>
            <a:ext cx="2018358" cy="2671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i_bartolo\Pictures\244px-Methyl_Violet_10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847923"/>
            <a:ext cx="2581367"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9028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9906" y="862644"/>
            <a:ext cx="8394376" cy="1143000"/>
          </a:xfrm>
          <a:prstGeom prst="rect">
            <a:avLst/>
          </a:prstGeom>
        </p:spPr>
        <p:txBody>
          <a:bodyPr vert="horz" lIns="0" tIns="45720" rIns="91440" bIns="45720" rtlCol="0" anchor="ctr">
            <a:normAutofit/>
          </a:bodyPr>
          <a:lstStyle>
            <a:lvl1pPr algn="l" defTabSz="457200" rtl="0" eaLnBrk="1" latinLnBrk="0" hangingPunct="1">
              <a:spcBef>
                <a:spcPct val="0"/>
              </a:spcBef>
              <a:buNone/>
              <a:defRPr sz="2800" b="1" i="0" kern="1200">
                <a:solidFill>
                  <a:srgbClr val="5185BC"/>
                </a:solidFill>
                <a:latin typeface="Helvetica" charset="0"/>
                <a:ea typeface="Helvetica" charset="0"/>
                <a:cs typeface="Helvetica" charset="0"/>
              </a:defRPr>
            </a:lvl1pPr>
          </a:lstStyle>
          <a:p>
            <a:r>
              <a:rPr lang="en-GB" dirty="0"/>
              <a:t>Crystal violet</a:t>
            </a:r>
          </a:p>
        </p:txBody>
      </p:sp>
      <p:sp>
        <p:nvSpPr>
          <p:cNvPr id="5" name="Content Placeholder 2"/>
          <p:cNvSpPr txBox="1">
            <a:spLocks/>
          </p:cNvSpPr>
          <p:nvPr/>
        </p:nvSpPr>
        <p:spPr>
          <a:xfrm>
            <a:off x="323528" y="1772816"/>
            <a:ext cx="8394376" cy="4968552"/>
          </a:xfrm>
          <a:prstGeom prst="rect">
            <a:avLst/>
          </a:prstGeom>
        </p:spPr>
        <p:txBody>
          <a:bodyPr vert="horz" lIns="0" tIns="45720" rIns="91440" bIns="45720" rtlCol="0">
            <a:normAutofit fontScale="47500" lnSpcReduction="20000"/>
          </a:bodyPr>
          <a:lstStyle>
            <a:lvl1pPr marL="0" indent="0" algn="l" defTabSz="457200" rtl="0" eaLnBrk="1" latinLnBrk="0" hangingPunct="1">
              <a:spcBef>
                <a:spcPct val="20000"/>
              </a:spcBef>
              <a:buFont typeface="Arial"/>
              <a:buNone/>
              <a:defRPr sz="1600" b="1" i="0" kern="1200">
                <a:solidFill>
                  <a:srgbClr val="4D4D4C"/>
                </a:solidFill>
                <a:latin typeface="Helvetica" charset="0"/>
                <a:ea typeface="Helvetica" charset="0"/>
                <a:cs typeface="Helvetica" charset="0"/>
              </a:defRPr>
            </a:lvl1pPr>
            <a:lvl2pPr marL="457200" indent="0" algn="ctr" defTabSz="457200" rtl="0" eaLnBrk="1" latinLnBrk="0" hangingPunct="1">
              <a:spcBef>
                <a:spcPct val="20000"/>
              </a:spcBef>
              <a:buFont typeface="Arial"/>
              <a:buNone/>
              <a:defRPr sz="1800" b="0" i="0" kern="1200">
                <a:solidFill>
                  <a:schemeClr val="tx1">
                    <a:tint val="75000"/>
                  </a:schemeClr>
                </a:solidFill>
                <a:latin typeface="Helvetica" charset="0"/>
                <a:ea typeface="Helvetica" charset="0"/>
                <a:cs typeface="Helvetica" charset="0"/>
              </a:defRPr>
            </a:lvl2pPr>
            <a:lvl3pPr marL="914400" indent="0" algn="ctr" defTabSz="457200" rtl="0" eaLnBrk="1" latinLnBrk="0" hangingPunct="1">
              <a:spcBef>
                <a:spcPct val="20000"/>
              </a:spcBef>
              <a:buFont typeface="Arial"/>
              <a:buNone/>
              <a:defRPr sz="1600" b="0" i="0" kern="1200">
                <a:solidFill>
                  <a:schemeClr val="tx1">
                    <a:tint val="75000"/>
                  </a:schemeClr>
                </a:solidFill>
                <a:latin typeface="Helvetica" charset="0"/>
                <a:ea typeface="Helvetica" charset="0"/>
                <a:cs typeface="Helvetica" charset="0"/>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Helvetica" charset="0"/>
                <a:ea typeface="Helvetica" charset="0"/>
                <a:cs typeface="Helvetica" charset="0"/>
              </a:defRPr>
            </a:lvl4pPr>
            <a:lvl5pPr marL="1828800" indent="0" algn="ctr" defTabSz="457200" rtl="0" eaLnBrk="1" latinLnBrk="0" hangingPunct="1">
              <a:spcBef>
                <a:spcPct val="20000"/>
              </a:spcBef>
              <a:buFont typeface="Arial"/>
              <a:buNone/>
              <a:defRPr sz="1600" b="0" i="0" kern="1200">
                <a:solidFill>
                  <a:schemeClr val="tx1">
                    <a:tint val="75000"/>
                  </a:schemeClr>
                </a:solidFill>
                <a:latin typeface="Helvetica" charset="0"/>
                <a:ea typeface="Helvetica" charset="0"/>
                <a:cs typeface="Helvetica"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GB" dirty="0" smtClean="0">
              <a:solidFill>
                <a:schemeClr val="tx1"/>
              </a:solidFill>
            </a:endParaRPr>
          </a:p>
          <a:p>
            <a:pPr marL="457200" indent="-457200">
              <a:lnSpc>
                <a:spcPct val="120000"/>
              </a:lnSpc>
              <a:spcBef>
                <a:spcPts val="1800"/>
              </a:spcBef>
              <a:buFont typeface="Arial" panose="020B0604020202020204" pitchFamily="34" charset="0"/>
              <a:buChar char="•"/>
            </a:pPr>
            <a:r>
              <a:rPr lang="en-GB" sz="5900" dirty="0"/>
              <a:t>A non-approved dye (zero tolerance applies)</a:t>
            </a:r>
          </a:p>
          <a:p>
            <a:pPr marL="457200" indent="-457200">
              <a:lnSpc>
                <a:spcPct val="120000"/>
              </a:lnSpc>
              <a:spcBef>
                <a:spcPts val="1800"/>
              </a:spcBef>
              <a:buFont typeface="Arial" panose="020B0604020202020204" pitchFamily="34" charset="0"/>
              <a:buChar char="•"/>
            </a:pPr>
            <a:r>
              <a:rPr lang="en-GB" sz="5900" dirty="0"/>
              <a:t>Antimicrobial properties, considered genotoxic</a:t>
            </a:r>
          </a:p>
          <a:p>
            <a:pPr marL="457200" indent="-457200">
              <a:lnSpc>
                <a:spcPct val="120000"/>
              </a:lnSpc>
              <a:spcBef>
                <a:spcPts val="1800"/>
              </a:spcBef>
              <a:buFont typeface="Arial" panose="020B0604020202020204" pitchFamily="34" charset="0"/>
              <a:buChar char="•"/>
            </a:pPr>
            <a:r>
              <a:rPr lang="en-GB" sz="5900" dirty="0"/>
              <a:t>Historically a Reference Point for Action (RPA) of 2 µg/kg has been applied</a:t>
            </a:r>
          </a:p>
          <a:p>
            <a:pPr marL="457200" indent="-457200">
              <a:lnSpc>
                <a:spcPct val="120000"/>
              </a:lnSpc>
              <a:spcBef>
                <a:spcPts val="1800"/>
              </a:spcBef>
              <a:buFont typeface="Arial" panose="020B0604020202020204" pitchFamily="34" charset="0"/>
              <a:buChar char="•"/>
            </a:pPr>
            <a:r>
              <a:rPr lang="en-GB" sz="5900" dirty="0"/>
              <a:t>EFSA 2017: A toxicological screening value of 0.0025 µg/kg body weight per day</a:t>
            </a:r>
          </a:p>
          <a:p>
            <a:pPr marL="457200" indent="-457200">
              <a:lnSpc>
                <a:spcPct val="120000"/>
              </a:lnSpc>
              <a:spcBef>
                <a:spcPts val="1800"/>
              </a:spcBef>
              <a:buFont typeface="Arial" panose="020B0604020202020204" pitchFamily="34" charset="0"/>
              <a:buChar char="•"/>
            </a:pPr>
            <a:r>
              <a:rPr lang="en-GB" sz="5900" dirty="0"/>
              <a:t>For an adult this is 0.5 µg/kg of fish</a:t>
            </a:r>
          </a:p>
        </p:txBody>
      </p:sp>
    </p:spTree>
    <p:extLst>
      <p:ext uri="{BB962C8B-B14F-4D97-AF65-F5344CB8AC3E}">
        <p14:creationId xmlns:p14="http://schemas.microsoft.com/office/powerpoint/2010/main" val="2776464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1052736"/>
            <a:ext cx="8564582" cy="5400600"/>
          </a:xfrm>
        </p:spPr>
        <p:txBody>
          <a:bodyPr>
            <a:noAutofit/>
          </a:bodyPr>
          <a:lstStyle/>
          <a:p>
            <a:r>
              <a:rPr lang="en-GB" sz="2600" dirty="0"/>
              <a:t>Seafish is a Non-Departmental Public Body (NDPB) set up by the Fisheries Act 1981 to improve efficiency and raise standards across the seafood industry. </a:t>
            </a:r>
            <a:endParaRPr lang="en-GB" sz="2600" dirty="0" smtClean="0"/>
          </a:p>
          <a:p>
            <a:endParaRPr lang="en-GB" sz="2600" dirty="0"/>
          </a:p>
          <a:p>
            <a:r>
              <a:rPr lang="en-GB" sz="2600" dirty="0"/>
              <a:t>Our Mission: </a:t>
            </a:r>
            <a:r>
              <a:rPr lang="en-GB" sz="2600" dirty="0" smtClean="0"/>
              <a:t>to support </a:t>
            </a:r>
            <a:r>
              <a:rPr lang="en-GB" sz="2600" dirty="0"/>
              <a:t>a profitable, sustainable and socially responsible future for the seafood </a:t>
            </a:r>
            <a:r>
              <a:rPr lang="en-GB" sz="2600" dirty="0" smtClean="0"/>
              <a:t>industry</a:t>
            </a:r>
          </a:p>
          <a:p>
            <a:endParaRPr lang="en-GB" sz="2600" dirty="0" smtClean="0"/>
          </a:p>
          <a:p>
            <a:pPr marL="342900" indent="-342900">
              <a:buFont typeface="Arial" panose="020B0604020202020204" pitchFamily="34" charset="0"/>
              <a:buChar char="•"/>
            </a:pPr>
            <a:r>
              <a:rPr lang="en-GB" sz="2600" dirty="0" smtClean="0"/>
              <a:t>Promoting consumption</a:t>
            </a:r>
          </a:p>
          <a:p>
            <a:pPr marL="342900" indent="-342900">
              <a:buFont typeface="Arial" panose="020B0604020202020204" pitchFamily="34" charset="0"/>
              <a:buChar char="•"/>
            </a:pPr>
            <a:r>
              <a:rPr lang="en-GB" sz="2600" dirty="0" smtClean="0"/>
              <a:t>Enhancing reputation</a:t>
            </a:r>
          </a:p>
          <a:p>
            <a:pPr marL="342900" indent="-342900">
              <a:buFont typeface="Arial" panose="020B0604020202020204" pitchFamily="34" charset="0"/>
              <a:buChar char="•"/>
            </a:pPr>
            <a:r>
              <a:rPr lang="en-GB" sz="2600" dirty="0" smtClean="0"/>
              <a:t>Informing decisions</a:t>
            </a:r>
          </a:p>
          <a:p>
            <a:endParaRPr lang="en-GB" sz="2600" dirty="0"/>
          </a:p>
          <a:p>
            <a:endParaRPr lang="en-GB" sz="2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464" y="4310426"/>
            <a:ext cx="2831976" cy="1278814"/>
          </a:xfrm>
          <a:prstGeom prst="rect">
            <a:avLst/>
          </a:prstGeom>
        </p:spPr>
      </p:pic>
    </p:spTree>
    <p:extLst>
      <p:ext uri="{BB962C8B-B14F-4D97-AF65-F5344CB8AC3E}">
        <p14:creationId xmlns:p14="http://schemas.microsoft.com/office/powerpoint/2010/main" val="37264255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9906" y="862644"/>
            <a:ext cx="8394376" cy="1143000"/>
          </a:xfrm>
          <a:prstGeom prst="rect">
            <a:avLst/>
          </a:prstGeom>
        </p:spPr>
        <p:txBody>
          <a:bodyPr vert="horz" lIns="0" tIns="45720" rIns="91440" bIns="45720" rtlCol="0" anchor="ctr">
            <a:normAutofit/>
          </a:bodyPr>
          <a:lstStyle>
            <a:lvl1pPr algn="l" defTabSz="457200" rtl="0" eaLnBrk="1" latinLnBrk="0" hangingPunct="1">
              <a:spcBef>
                <a:spcPct val="0"/>
              </a:spcBef>
              <a:buNone/>
              <a:defRPr sz="2800" b="1" i="0" kern="1200">
                <a:solidFill>
                  <a:srgbClr val="5185BC"/>
                </a:solidFill>
                <a:latin typeface="Helvetica" charset="0"/>
                <a:ea typeface="Helvetica" charset="0"/>
                <a:cs typeface="Helvetica" charset="0"/>
              </a:defRPr>
            </a:lvl1pPr>
          </a:lstStyle>
          <a:p>
            <a:r>
              <a:rPr lang="en-GB" dirty="0"/>
              <a:t>Case study</a:t>
            </a:r>
          </a:p>
        </p:txBody>
      </p:sp>
      <p:sp>
        <p:nvSpPr>
          <p:cNvPr id="5" name="Content Placeholder 2"/>
          <p:cNvSpPr txBox="1">
            <a:spLocks/>
          </p:cNvSpPr>
          <p:nvPr/>
        </p:nvSpPr>
        <p:spPr>
          <a:xfrm>
            <a:off x="323528" y="1772816"/>
            <a:ext cx="8470754" cy="4968552"/>
          </a:xfrm>
          <a:prstGeom prst="rect">
            <a:avLst/>
          </a:prstGeom>
        </p:spPr>
        <p:txBody>
          <a:bodyPr vert="horz" lIns="0" tIns="45720" rIns="91440" bIns="45720" rtlCol="0">
            <a:normAutofit/>
          </a:bodyPr>
          <a:lstStyle>
            <a:lvl1pPr marL="0" indent="0" algn="l" defTabSz="457200" rtl="0" eaLnBrk="1" latinLnBrk="0" hangingPunct="1">
              <a:spcBef>
                <a:spcPct val="20000"/>
              </a:spcBef>
              <a:buFont typeface="Arial"/>
              <a:buNone/>
              <a:defRPr sz="1600" b="1" i="0" kern="1200">
                <a:solidFill>
                  <a:srgbClr val="4D4D4C"/>
                </a:solidFill>
                <a:latin typeface="Helvetica" charset="0"/>
                <a:ea typeface="Helvetica" charset="0"/>
                <a:cs typeface="Helvetica" charset="0"/>
              </a:defRPr>
            </a:lvl1pPr>
            <a:lvl2pPr marL="457200" indent="0" algn="ctr" defTabSz="457200" rtl="0" eaLnBrk="1" latinLnBrk="0" hangingPunct="1">
              <a:spcBef>
                <a:spcPct val="20000"/>
              </a:spcBef>
              <a:buFont typeface="Arial"/>
              <a:buNone/>
              <a:defRPr sz="1800" b="0" i="0" kern="1200">
                <a:solidFill>
                  <a:schemeClr val="tx1">
                    <a:tint val="75000"/>
                  </a:schemeClr>
                </a:solidFill>
                <a:latin typeface="Helvetica" charset="0"/>
                <a:ea typeface="Helvetica" charset="0"/>
                <a:cs typeface="Helvetica" charset="0"/>
              </a:defRPr>
            </a:lvl2pPr>
            <a:lvl3pPr marL="914400" indent="0" algn="ctr" defTabSz="457200" rtl="0" eaLnBrk="1" latinLnBrk="0" hangingPunct="1">
              <a:spcBef>
                <a:spcPct val="20000"/>
              </a:spcBef>
              <a:buFont typeface="Arial"/>
              <a:buNone/>
              <a:defRPr sz="1600" b="0" i="0" kern="1200">
                <a:solidFill>
                  <a:schemeClr val="tx1">
                    <a:tint val="75000"/>
                  </a:schemeClr>
                </a:solidFill>
                <a:latin typeface="Helvetica" charset="0"/>
                <a:ea typeface="Helvetica" charset="0"/>
                <a:cs typeface="Helvetica" charset="0"/>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Helvetica" charset="0"/>
                <a:ea typeface="Helvetica" charset="0"/>
                <a:cs typeface="Helvetica" charset="0"/>
              </a:defRPr>
            </a:lvl4pPr>
            <a:lvl5pPr marL="1828800" indent="0" algn="ctr" defTabSz="457200" rtl="0" eaLnBrk="1" latinLnBrk="0" hangingPunct="1">
              <a:spcBef>
                <a:spcPct val="20000"/>
              </a:spcBef>
              <a:buFont typeface="Arial"/>
              <a:buNone/>
              <a:defRPr sz="1600" b="0" i="0" kern="1200">
                <a:solidFill>
                  <a:schemeClr val="tx1">
                    <a:tint val="75000"/>
                  </a:schemeClr>
                </a:solidFill>
                <a:latin typeface="Helvetica" charset="0"/>
                <a:ea typeface="Helvetica" charset="0"/>
                <a:cs typeface="Helvetica"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GB" sz="3200" dirty="0" smtClean="0">
              <a:solidFill>
                <a:schemeClr val="tx1"/>
              </a:solidFill>
            </a:endParaRPr>
          </a:p>
          <a:p>
            <a:pPr marL="457200" indent="-457200">
              <a:spcBef>
                <a:spcPts val="1800"/>
              </a:spcBef>
              <a:buFont typeface="Arial" panose="020B0604020202020204" pitchFamily="34" charset="0"/>
              <a:buChar char="•"/>
            </a:pPr>
            <a:r>
              <a:rPr lang="en-GB" sz="2800" dirty="0"/>
              <a:t>Importer receives test certificate:  &lt;1 µg/kg</a:t>
            </a:r>
          </a:p>
          <a:p>
            <a:pPr marL="457200" indent="-457200">
              <a:spcBef>
                <a:spcPts val="1800"/>
              </a:spcBef>
              <a:buFont typeface="Arial" panose="020B0604020202020204" pitchFamily="34" charset="0"/>
              <a:buChar char="•"/>
            </a:pPr>
            <a:r>
              <a:rPr lang="en-GB" sz="2800" dirty="0"/>
              <a:t>…but in the accompanying email: “CV is present at </a:t>
            </a:r>
            <a:r>
              <a:rPr lang="en-GB" sz="2800" dirty="0">
                <a:solidFill>
                  <a:srgbClr val="FF0000"/>
                </a:solidFill>
              </a:rPr>
              <a:t>between 0.3 and 0.6 µg/kg</a:t>
            </a:r>
            <a:r>
              <a:rPr lang="en-GB" sz="2800" dirty="0"/>
              <a:t>”</a:t>
            </a:r>
          </a:p>
          <a:p>
            <a:pPr marL="457200" indent="-457200">
              <a:spcBef>
                <a:spcPts val="1800"/>
              </a:spcBef>
              <a:buFont typeface="Arial" panose="020B0604020202020204" pitchFamily="34" charset="0"/>
              <a:buChar char="•"/>
            </a:pPr>
            <a:r>
              <a:rPr lang="en-GB" sz="2800" dirty="0"/>
              <a:t>What should the importer do?</a:t>
            </a:r>
          </a:p>
        </p:txBody>
      </p:sp>
    </p:spTree>
    <p:extLst>
      <p:ext uri="{BB962C8B-B14F-4D97-AF65-F5344CB8AC3E}">
        <p14:creationId xmlns:p14="http://schemas.microsoft.com/office/powerpoint/2010/main" val="4348048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9906" y="862644"/>
            <a:ext cx="8394376" cy="1143000"/>
          </a:xfrm>
          <a:prstGeom prst="rect">
            <a:avLst/>
          </a:prstGeom>
        </p:spPr>
        <p:txBody>
          <a:bodyPr vert="horz" lIns="0" tIns="45720" rIns="91440" bIns="45720" rtlCol="0" anchor="ctr">
            <a:normAutofit/>
          </a:bodyPr>
          <a:lstStyle>
            <a:lvl1pPr algn="l" defTabSz="457200" rtl="0" eaLnBrk="1" latinLnBrk="0" hangingPunct="1">
              <a:spcBef>
                <a:spcPct val="0"/>
              </a:spcBef>
              <a:buNone/>
              <a:defRPr sz="2800" b="1" i="0" kern="1200">
                <a:solidFill>
                  <a:srgbClr val="5185BC"/>
                </a:solidFill>
                <a:latin typeface="Helvetica" charset="0"/>
                <a:ea typeface="Helvetica" charset="0"/>
                <a:cs typeface="Helvetica" charset="0"/>
              </a:defRPr>
            </a:lvl1pPr>
          </a:lstStyle>
          <a:p>
            <a:r>
              <a:rPr lang="en-GB" dirty="0"/>
              <a:t>Further clarification from lab</a:t>
            </a:r>
          </a:p>
        </p:txBody>
      </p:sp>
      <p:sp>
        <p:nvSpPr>
          <p:cNvPr id="5" name="Content Placeholder 2"/>
          <p:cNvSpPr txBox="1">
            <a:spLocks/>
          </p:cNvSpPr>
          <p:nvPr/>
        </p:nvSpPr>
        <p:spPr>
          <a:xfrm>
            <a:off x="323528" y="2204864"/>
            <a:ext cx="8394376" cy="3528392"/>
          </a:xfrm>
          <a:prstGeom prst="rect">
            <a:avLst/>
          </a:prstGeom>
        </p:spPr>
        <p:txBody>
          <a:bodyPr vert="horz" lIns="0" tIns="45720" rIns="91440" bIns="45720" rtlCol="0">
            <a:noAutofit/>
          </a:bodyPr>
          <a:lstStyle>
            <a:lvl1pPr marL="0" indent="0" algn="l" defTabSz="457200" rtl="0" eaLnBrk="1" latinLnBrk="0" hangingPunct="1">
              <a:spcBef>
                <a:spcPct val="20000"/>
              </a:spcBef>
              <a:buFont typeface="Arial"/>
              <a:buNone/>
              <a:defRPr sz="1600" b="1" i="0" kern="1200">
                <a:solidFill>
                  <a:srgbClr val="4D4D4C"/>
                </a:solidFill>
                <a:latin typeface="Helvetica" charset="0"/>
                <a:ea typeface="Helvetica" charset="0"/>
                <a:cs typeface="Helvetica" charset="0"/>
              </a:defRPr>
            </a:lvl1pPr>
            <a:lvl2pPr marL="457200" indent="0" algn="ctr" defTabSz="457200" rtl="0" eaLnBrk="1" latinLnBrk="0" hangingPunct="1">
              <a:spcBef>
                <a:spcPct val="20000"/>
              </a:spcBef>
              <a:buFont typeface="Arial"/>
              <a:buNone/>
              <a:defRPr sz="1800" b="0" i="0" kern="1200">
                <a:solidFill>
                  <a:schemeClr val="tx1">
                    <a:tint val="75000"/>
                  </a:schemeClr>
                </a:solidFill>
                <a:latin typeface="Helvetica" charset="0"/>
                <a:ea typeface="Helvetica" charset="0"/>
                <a:cs typeface="Helvetica" charset="0"/>
              </a:defRPr>
            </a:lvl2pPr>
            <a:lvl3pPr marL="914400" indent="0" algn="ctr" defTabSz="457200" rtl="0" eaLnBrk="1" latinLnBrk="0" hangingPunct="1">
              <a:spcBef>
                <a:spcPct val="20000"/>
              </a:spcBef>
              <a:buFont typeface="Arial"/>
              <a:buNone/>
              <a:defRPr sz="1600" b="0" i="0" kern="1200">
                <a:solidFill>
                  <a:schemeClr val="tx1">
                    <a:tint val="75000"/>
                  </a:schemeClr>
                </a:solidFill>
                <a:latin typeface="Helvetica" charset="0"/>
                <a:ea typeface="Helvetica" charset="0"/>
                <a:cs typeface="Helvetica" charset="0"/>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Helvetica" charset="0"/>
                <a:ea typeface="Helvetica" charset="0"/>
                <a:cs typeface="Helvetica" charset="0"/>
              </a:defRPr>
            </a:lvl4pPr>
            <a:lvl5pPr marL="1828800" indent="0" algn="ctr" defTabSz="457200" rtl="0" eaLnBrk="1" latinLnBrk="0" hangingPunct="1">
              <a:spcBef>
                <a:spcPct val="20000"/>
              </a:spcBef>
              <a:buFont typeface="Arial"/>
              <a:buNone/>
              <a:defRPr sz="1600" b="0" i="0" kern="1200">
                <a:solidFill>
                  <a:schemeClr val="tx1">
                    <a:tint val="75000"/>
                  </a:schemeClr>
                </a:solidFill>
                <a:latin typeface="Helvetica" charset="0"/>
                <a:ea typeface="Helvetica" charset="0"/>
                <a:cs typeface="Helvetica"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nSpc>
                <a:spcPct val="120000"/>
              </a:lnSpc>
              <a:spcBef>
                <a:spcPts val="1800"/>
              </a:spcBef>
              <a:buFont typeface="Arial" panose="020B0604020202020204" pitchFamily="34" charset="0"/>
              <a:buChar char="•"/>
            </a:pPr>
            <a:r>
              <a:rPr lang="en-GB" sz="2800" dirty="0"/>
              <a:t>The Limit of Quantification is 1 µg/kg</a:t>
            </a:r>
          </a:p>
          <a:p>
            <a:pPr marL="457200" indent="-457200">
              <a:lnSpc>
                <a:spcPct val="120000"/>
              </a:lnSpc>
              <a:spcBef>
                <a:spcPts val="1800"/>
              </a:spcBef>
              <a:buFont typeface="Arial" panose="020B0604020202020204" pitchFamily="34" charset="0"/>
              <a:buChar char="•"/>
            </a:pPr>
            <a:r>
              <a:rPr lang="en-GB" sz="2800" dirty="0"/>
              <a:t>CV is widely used: in blue paper towels, blue and black inks (ball point pens, inkjet inks), antifreeze, fertilizers, detergents, leather </a:t>
            </a:r>
          </a:p>
          <a:p>
            <a:pPr marL="457200" indent="-457200">
              <a:lnSpc>
                <a:spcPct val="120000"/>
              </a:lnSpc>
              <a:spcBef>
                <a:spcPts val="1800"/>
              </a:spcBef>
              <a:buFont typeface="Arial" panose="020B0604020202020204" pitchFamily="34" charset="0"/>
              <a:buChar char="•"/>
            </a:pPr>
            <a:r>
              <a:rPr lang="en-GB" sz="2800" dirty="0"/>
              <a:t>Absence of </a:t>
            </a:r>
            <a:r>
              <a:rPr lang="en-GB" sz="2800" dirty="0" err="1"/>
              <a:t>leuco</a:t>
            </a:r>
            <a:r>
              <a:rPr lang="en-GB" sz="2800" dirty="0"/>
              <a:t>-CV suggests post-harvest contamination</a:t>
            </a:r>
          </a:p>
        </p:txBody>
      </p:sp>
    </p:spTree>
    <p:extLst>
      <p:ext uri="{BB962C8B-B14F-4D97-AF65-F5344CB8AC3E}">
        <p14:creationId xmlns:p14="http://schemas.microsoft.com/office/powerpoint/2010/main" val="12568120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4221088"/>
            <a:ext cx="1418456" cy="1823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i_bartolo\Pictures\Blue Fertiliz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196752"/>
            <a:ext cx="2757165" cy="174273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975670" y="4014475"/>
            <a:ext cx="2070236" cy="2051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586223"/>
            <a:ext cx="1336469" cy="260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073424" y="6342064"/>
            <a:ext cx="914400" cy="914400"/>
          </a:xfrm>
          <a:prstGeom prst="rect">
            <a:avLst/>
          </a:prstGeom>
        </p:spPr>
        <p:txBody>
          <a:bodyPr vert="horz" wrap="none" lIns="91440" tIns="45720" rIns="91440" bIns="45720" rtlCol="0" anchor="t">
            <a:normAutofit/>
          </a:bodyPr>
          <a:lstStyle/>
          <a:p>
            <a:r>
              <a:rPr lang="en-GB" sz="2400" dirty="0" smtClean="0">
                <a:solidFill>
                  <a:srgbClr val="7030A0"/>
                </a:solidFill>
              </a:rPr>
              <a:t>Do any of these contain crystal violet?</a:t>
            </a:r>
          </a:p>
        </p:txBody>
      </p:sp>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104" y="1340768"/>
            <a:ext cx="3427329" cy="2297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98169" y="1196752"/>
            <a:ext cx="1812554" cy="3105736"/>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4176" y="4653136"/>
            <a:ext cx="2798064" cy="1444752"/>
          </a:xfrm>
          <a:prstGeom prst="rect">
            <a:avLst/>
          </a:prstGeom>
        </p:spPr>
      </p:pic>
    </p:spTree>
    <p:extLst>
      <p:ext uri="{BB962C8B-B14F-4D97-AF65-F5344CB8AC3E}">
        <p14:creationId xmlns:p14="http://schemas.microsoft.com/office/powerpoint/2010/main" val="8480007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4221088"/>
            <a:ext cx="1418456" cy="1823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C:\Users\i_bartolo\Pictures\Blue Fertiliz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196752"/>
            <a:ext cx="2757165" cy="17427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975670" y="4014475"/>
            <a:ext cx="2070236" cy="2051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586223"/>
            <a:ext cx="1336469" cy="260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104" y="1340768"/>
            <a:ext cx="3427329" cy="2297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98169" y="1196752"/>
            <a:ext cx="1812554" cy="3105736"/>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4176" y="4653136"/>
            <a:ext cx="2798064" cy="1444752"/>
          </a:xfrm>
          <a:prstGeom prst="rect">
            <a:avLst/>
          </a:prstGeom>
        </p:spPr>
      </p:pic>
      <p:sp>
        <p:nvSpPr>
          <p:cNvPr id="9" name="Rectangle 8"/>
          <p:cNvSpPr/>
          <p:nvPr/>
        </p:nvSpPr>
        <p:spPr>
          <a:xfrm>
            <a:off x="8873" y="855035"/>
            <a:ext cx="9144000" cy="6021288"/>
          </a:xfrm>
          <a:prstGeom prst="rect">
            <a:avLst/>
          </a:prstGeom>
          <a:solidFill>
            <a:schemeClr val="bg1">
              <a:alpha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7030A0"/>
                </a:solidFill>
              </a:rPr>
              <a:t> </a:t>
            </a:r>
            <a:endParaRPr lang="en-GB" dirty="0">
              <a:solidFill>
                <a:srgbClr val="7030A0"/>
              </a:solidFill>
            </a:endParaRPr>
          </a:p>
        </p:txBody>
      </p:sp>
      <p:sp>
        <p:nvSpPr>
          <p:cNvPr id="10" name="TextBox 9"/>
          <p:cNvSpPr txBox="1"/>
          <p:nvPr/>
        </p:nvSpPr>
        <p:spPr>
          <a:xfrm>
            <a:off x="467545" y="2340494"/>
            <a:ext cx="7920880" cy="3464770"/>
          </a:xfrm>
          <a:prstGeom prst="rect">
            <a:avLst/>
          </a:prstGeom>
        </p:spPr>
        <p:txBody>
          <a:bodyPr vert="horz" wrap="square" lIns="91440" tIns="45720" rIns="91440" bIns="45720" rtlCol="0" anchor="t">
            <a:normAutofit/>
          </a:bodyPr>
          <a:lstStyle/>
          <a:p>
            <a:pPr marL="285750" indent="-285750">
              <a:spcAft>
                <a:spcPts val="1200"/>
              </a:spcAft>
              <a:buFont typeface="Arial" panose="020B0604020202020204" pitchFamily="34" charset="0"/>
              <a:buChar char="•"/>
            </a:pPr>
            <a:r>
              <a:rPr lang="en-GB" sz="2800" b="1" dirty="0">
                <a:solidFill>
                  <a:schemeClr val="tx1">
                    <a:lumMod val="85000"/>
                    <a:lumOff val="15000"/>
                  </a:schemeClr>
                </a:solidFill>
                <a:latin typeface="Helvetica" panose="020B0604020202020204" pitchFamily="34" charset="0"/>
                <a:cs typeface="Helvetica" panose="020B0604020202020204" pitchFamily="34" charset="0"/>
              </a:rPr>
              <a:t>A repeat test gave a negative result.</a:t>
            </a:r>
          </a:p>
          <a:p>
            <a:pPr marL="285750" indent="-285750">
              <a:spcAft>
                <a:spcPts val="1200"/>
              </a:spcAft>
              <a:buFont typeface="Arial" panose="020B0604020202020204" pitchFamily="34" charset="0"/>
              <a:buChar char="•"/>
            </a:pPr>
            <a:r>
              <a:rPr lang="en-GB" sz="2800" b="1" dirty="0">
                <a:solidFill>
                  <a:schemeClr val="tx1">
                    <a:lumMod val="85000"/>
                    <a:lumOff val="15000"/>
                  </a:schemeClr>
                </a:solidFill>
                <a:latin typeface="Helvetica" panose="020B0604020202020204" pitchFamily="34" charset="0"/>
                <a:cs typeface="Helvetica" panose="020B0604020202020204" pitchFamily="34" charset="0"/>
              </a:rPr>
              <a:t>It was concluded that the traces of crystal violet </a:t>
            </a:r>
            <a:r>
              <a:rPr lang="en-GB" sz="2800" b="1" dirty="0" smtClean="0">
                <a:solidFill>
                  <a:schemeClr val="tx1">
                    <a:lumMod val="85000"/>
                    <a:lumOff val="15000"/>
                  </a:schemeClr>
                </a:solidFill>
                <a:latin typeface="Helvetica" panose="020B0604020202020204" pitchFamily="34" charset="0"/>
                <a:cs typeface="Helvetica" panose="020B0604020202020204" pitchFamily="34" charset="0"/>
              </a:rPr>
              <a:t>found </a:t>
            </a:r>
            <a:r>
              <a:rPr lang="en-GB" sz="2800" b="1" dirty="0">
                <a:solidFill>
                  <a:schemeClr val="tx1">
                    <a:lumMod val="85000"/>
                    <a:lumOff val="15000"/>
                  </a:schemeClr>
                </a:solidFill>
                <a:latin typeface="Helvetica" panose="020B0604020202020204" pitchFamily="34" charset="0"/>
                <a:cs typeface="Helvetica" panose="020B0604020202020204" pitchFamily="34" charset="0"/>
              </a:rPr>
              <a:t>were due to sample contamination.</a:t>
            </a:r>
          </a:p>
          <a:p>
            <a:pPr marL="285750" indent="-285750">
              <a:spcAft>
                <a:spcPts val="1200"/>
              </a:spcAft>
              <a:buFont typeface="Arial" panose="020B0604020202020204" pitchFamily="34" charset="0"/>
              <a:buChar char="•"/>
            </a:pPr>
            <a:r>
              <a:rPr lang="en-GB" sz="2800" b="1" dirty="0">
                <a:solidFill>
                  <a:schemeClr val="tx1">
                    <a:lumMod val="85000"/>
                    <a:lumOff val="15000"/>
                  </a:schemeClr>
                </a:solidFill>
                <a:latin typeface="Helvetica" panose="020B0604020202020204" pitchFamily="34" charset="0"/>
                <a:cs typeface="Helvetica" panose="020B0604020202020204" pitchFamily="34" charset="0"/>
              </a:rPr>
              <a:t>The shipment was released.</a:t>
            </a:r>
          </a:p>
          <a:p>
            <a:endParaRPr lang="en-GB" sz="2800" dirty="0" smtClean="0">
              <a:solidFill>
                <a:srgbClr val="18A2FF"/>
              </a:solidFill>
            </a:endParaRPr>
          </a:p>
        </p:txBody>
      </p:sp>
    </p:spTree>
    <p:extLst>
      <p:ext uri="{BB962C8B-B14F-4D97-AF65-F5344CB8AC3E}">
        <p14:creationId xmlns:p14="http://schemas.microsoft.com/office/powerpoint/2010/main" val="23073921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9906" y="2564904"/>
            <a:ext cx="8394376" cy="114300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i="0" kern="1200">
                <a:solidFill>
                  <a:srgbClr val="5185BC"/>
                </a:solidFill>
                <a:latin typeface="Helvetica" charset="0"/>
                <a:ea typeface="Helvetica" charset="0"/>
                <a:cs typeface="Helvetica" charset="0"/>
              </a:defRPr>
            </a:lvl1pPr>
          </a:lstStyle>
          <a:p>
            <a:r>
              <a:rPr lang="en-GB" dirty="0">
                <a:solidFill>
                  <a:srgbClr val="4D4D4C"/>
                </a:solidFill>
              </a:rPr>
              <a:t>Thank you</a:t>
            </a:r>
          </a:p>
          <a:p>
            <a:endParaRPr lang="en-GB" dirty="0">
              <a:solidFill>
                <a:srgbClr val="4D4D4C"/>
              </a:solidFill>
            </a:endParaRPr>
          </a:p>
          <a:p>
            <a:r>
              <a:rPr lang="en-GB" dirty="0">
                <a:solidFill>
                  <a:srgbClr val="4D4D4C"/>
                </a:solidFill>
              </a:rPr>
              <a:t>Ivan.Bartolo@seafish.co.uk</a:t>
            </a:r>
          </a:p>
        </p:txBody>
      </p:sp>
      <p:sp>
        <p:nvSpPr>
          <p:cNvPr id="5" name="Content Placeholder 2"/>
          <p:cNvSpPr txBox="1">
            <a:spLocks/>
          </p:cNvSpPr>
          <p:nvPr/>
        </p:nvSpPr>
        <p:spPr>
          <a:xfrm>
            <a:off x="323528" y="2204864"/>
            <a:ext cx="8394376" cy="3528392"/>
          </a:xfrm>
          <a:prstGeom prst="rect">
            <a:avLst/>
          </a:prstGeom>
        </p:spPr>
        <p:txBody>
          <a:bodyPr vert="horz" lIns="0" tIns="45720" rIns="91440" bIns="45720" rtlCol="0">
            <a:normAutofit/>
          </a:bodyPr>
          <a:lstStyle>
            <a:lvl1pPr marL="0" indent="0" algn="l" defTabSz="457200" rtl="0" eaLnBrk="1" latinLnBrk="0" hangingPunct="1">
              <a:spcBef>
                <a:spcPct val="20000"/>
              </a:spcBef>
              <a:buFont typeface="Arial"/>
              <a:buNone/>
              <a:defRPr sz="1600" b="1" i="0" kern="1200">
                <a:solidFill>
                  <a:srgbClr val="4D4D4C"/>
                </a:solidFill>
                <a:latin typeface="Helvetica" charset="0"/>
                <a:ea typeface="Helvetica" charset="0"/>
                <a:cs typeface="Helvetica" charset="0"/>
              </a:defRPr>
            </a:lvl1pPr>
            <a:lvl2pPr marL="457200" indent="0" algn="ctr" defTabSz="457200" rtl="0" eaLnBrk="1" latinLnBrk="0" hangingPunct="1">
              <a:spcBef>
                <a:spcPct val="20000"/>
              </a:spcBef>
              <a:buFont typeface="Arial"/>
              <a:buNone/>
              <a:defRPr sz="1800" b="0" i="0" kern="1200">
                <a:solidFill>
                  <a:schemeClr val="tx1">
                    <a:tint val="75000"/>
                  </a:schemeClr>
                </a:solidFill>
                <a:latin typeface="Helvetica" charset="0"/>
                <a:ea typeface="Helvetica" charset="0"/>
                <a:cs typeface="Helvetica" charset="0"/>
              </a:defRPr>
            </a:lvl2pPr>
            <a:lvl3pPr marL="914400" indent="0" algn="ctr" defTabSz="457200" rtl="0" eaLnBrk="1" latinLnBrk="0" hangingPunct="1">
              <a:spcBef>
                <a:spcPct val="20000"/>
              </a:spcBef>
              <a:buFont typeface="Arial"/>
              <a:buNone/>
              <a:defRPr sz="1600" b="0" i="0" kern="1200">
                <a:solidFill>
                  <a:schemeClr val="tx1">
                    <a:tint val="75000"/>
                  </a:schemeClr>
                </a:solidFill>
                <a:latin typeface="Helvetica" charset="0"/>
                <a:ea typeface="Helvetica" charset="0"/>
                <a:cs typeface="Helvetica" charset="0"/>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Helvetica" charset="0"/>
                <a:ea typeface="Helvetica" charset="0"/>
                <a:cs typeface="Helvetica" charset="0"/>
              </a:defRPr>
            </a:lvl4pPr>
            <a:lvl5pPr marL="1828800" indent="0" algn="ctr" defTabSz="457200" rtl="0" eaLnBrk="1" latinLnBrk="0" hangingPunct="1">
              <a:spcBef>
                <a:spcPct val="20000"/>
              </a:spcBef>
              <a:buFont typeface="Arial"/>
              <a:buNone/>
              <a:defRPr sz="1600" b="0" i="0" kern="1200">
                <a:solidFill>
                  <a:schemeClr val="tx1">
                    <a:tint val="75000"/>
                  </a:schemeClr>
                </a:solidFill>
                <a:latin typeface="Helvetica" charset="0"/>
                <a:ea typeface="Helvetica" charset="0"/>
                <a:cs typeface="Helvetica"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nSpc>
                <a:spcPct val="120000"/>
              </a:lnSpc>
              <a:spcBef>
                <a:spcPts val="1800"/>
              </a:spcBef>
              <a:buFont typeface="Arial" panose="020B0604020202020204" pitchFamily="34" charset="0"/>
              <a:buChar char="•"/>
            </a:pPr>
            <a:endParaRPr lang="en-GB" sz="3200" b="0" dirty="0">
              <a:solidFill>
                <a:schemeClr val="tx1"/>
              </a:solidFill>
            </a:endParaRPr>
          </a:p>
        </p:txBody>
      </p:sp>
    </p:spTree>
    <p:extLst>
      <p:ext uri="{BB962C8B-B14F-4D97-AF65-F5344CB8AC3E}">
        <p14:creationId xmlns:p14="http://schemas.microsoft.com/office/powerpoint/2010/main" val="24779582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906" y="1094069"/>
            <a:ext cx="7988518" cy="1182803"/>
          </a:xfrm>
        </p:spPr>
        <p:txBody>
          <a:bodyPr/>
          <a:lstStyle/>
          <a:p>
            <a:r>
              <a:rPr lang="en-GB" dirty="0" smtClean="0"/>
              <a:t>Industry Collaboration to Address Tuna Fraud</a:t>
            </a:r>
            <a:endParaRPr lang="en-GB" dirty="0"/>
          </a:p>
        </p:txBody>
      </p:sp>
      <p:pic>
        <p:nvPicPr>
          <p:cNvPr id="5" name="Image 5"/>
          <p:cNvPicPr>
            <a:picLocks noChangeAspect="1"/>
          </p:cNvPicPr>
          <p:nvPr/>
        </p:nvPicPr>
        <p:blipFill>
          <a:blip r:embed="rId2"/>
          <a:stretch>
            <a:fillRect/>
          </a:stretch>
        </p:blipFill>
        <p:spPr>
          <a:xfrm>
            <a:off x="643738" y="2882820"/>
            <a:ext cx="3352198" cy="2446198"/>
          </a:xfrm>
          <a:prstGeom prst="rect">
            <a:avLst/>
          </a:prstGeom>
        </p:spPr>
      </p:pic>
      <p:pic>
        <p:nvPicPr>
          <p:cNvPr id="6" name="Image 4"/>
          <p:cNvPicPr>
            <a:picLocks noChangeAspect="1"/>
          </p:cNvPicPr>
          <p:nvPr/>
        </p:nvPicPr>
        <p:blipFill>
          <a:blip r:embed="rId3"/>
          <a:stretch>
            <a:fillRect/>
          </a:stretch>
        </p:blipFill>
        <p:spPr>
          <a:xfrm>
            <a:off x="4959323" y="2882820"/>
            <a:ext cx="3285085" cy="2422054"/>
          </a:xfrm>
          <a:prstGeom prst="rect">
            <a:avLst/>
          </a:prstGeom>
        </p:spPr>
      </p:pic>
    </p:spTree>
    <p:extLst>
      <p:ext uri="{BB962C8B-B14F-4D97-AF65-F5344CB8AC3E}">
        <p14:creationId xmlns:p14="http://schemas.microsoft.com/office/powerpoint/2010/main" val="116739510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9906" y="697544"/>
            <a:ext cx="8394376" cy="1143000"/>
          </a:xfrm>
        </p:spPr>
        <p:txBody>
          <a:bodyPr>
            <a:normAutofit/>
          </a:bodyPr>
          <a:lstStyle/>
          <a:p>
            <a:r>
              <a:rPr lang="en-GB" dirty="0"/>
              <a:t>What nitrate treatment does</a:t>
            </a:r>
          </a:p>
        </p:txBody>
      </p:sp>
      <p:sp>
        <p:nvSpPr>
          <p:cNvPr id="5" name="Espace réservé du contenu 2"/>
          <p:cNvSpPr>
            <a:spLocks noGrp="1"/>
          </p:cNvSpPr>
          <p:nvPr>
            <p:ph idx="1"/>
          </p:nvPr>
        </p:nvSpPr>
        <p:spPr>
          <a:xfrm>
            <a:off x="395536" y="1748604"/>
            <a:ext cx="6354881" cy="4632724"/>
          </a:xfrm>
        </p:spPr>
        <p:txBody>
          <a:bodyPr>
            <a:noAutofit/>
          </a:bodyPr>
          <a:lstStyle/>
          <a:p>
            <a:pPr>
              <a:spcAft>
                <a:spcPts val="1800"/>
              </a:spcAft>
            </a:pPr>
            <a:r>
              <a:rPr lang="fr-FR" sz="2600" b="1" dirty="0" err="1"/>
              <a:t>Low</a:t>
            </a:r>
            <a:r>
              <a:rPr lang="fr-FR" sz="2600" b="1" dirty="0"/>
              <a:t> </a:t>
            </a:r>
            <a:r>
              <a:rPr lang="fr-FR" sz="2600" b="1" dirty="0" err="1"/>
              <a:t>quality</a:t>
            </a:r>
            <a:r>
              <a:rPr lang="fr-FR" sz="2600" b="1" dirty="0"/>
              <a:t> </a:t>
            </a:r>
            <a:r>
              <a:rPr lang="fr-FR" sz="2600" b="1" dirty="0" err="1"/>
              <a:t>tuna</a:t>
            </a:r>
            <a:r>
              <a:rPr lang="fr-FR" sz="2600" b="1" dirty="0"/>
              <a:t> </a:t>
            </a:r>
            <a:r>
              <a:rPr lang="fr-FR" sz="2600" b="1" dirty="0" err="1"/>
              <a:t>is</a:t>
            </a:r>
            <a:r>
              <a:rPr lang="fr-FR" sz="2600" b="1" dirty="0"/>
              <a:t> </a:t>
            </a:r>
            <a:r>
              <a:rPr lang="fr-FR" sz="2600" b="1" dirty="0" err="1"/>
              <a:t>brown</a:t>
            </a:r>
            <a:endParaRPr lang="fr-FR" sz="2600" b="1" dirty="0"/>
          </a:p>
          <a:p>
            <a:pPr>
              <a:spcBef>
                <a:spcPts val="0"/>
              </a:spcBef>
              <a:spcAft>
                <a:spcPts val="1800"/>
              </a:spcAft>
            </a:pPr>
            <a:r>
              <a:rPr lang="fr-FR" sz="2600" b="1" dirty="0" err="1"/>
              <a:t>Defrosted</a:t>
            </a:r>
            <a:r>
              <a:rPr lang="fr-FR" sz="2600" b="1" dirty="0"/>
              <a:t> </a:t>
            </a:r>
            <a:r>
              <a:rPr lang="fr-FR" sz="2600" b="1" dirty="0" err="1"/>
              <a:t>tuna</a:t>
            </a:r>
            <a:r>
              <a:rPr lang="fr-FR" sz="2600" b="1" dirty="0"/>
              <a:t> </a:t>
            </a:r>
            <a:r>
              <a:rPr lang="fr-FR" sz="2600" b="1" dirty="0" err="1"/>
              <a:t>quickly</a:t>
            </a:r>
            <a:r>
              <a:rPr lang="fr-FR" sz="2600" b="1" dirty="0"/>
              <a:t> </a:t>
            </a:r>
            <a:r>
              <a:rPr lang="fr-FR" sz="2600" b="1" dirty="0" err="1"/>
              <a:t>turns</a:t>
            </a:r>
            <a:r>
              <a:rPr lang="fr-FR" sz="2600" b="1" dirty="0"/>
              <a:t> </a:t>
            </a:r>
            <a:r>
              <a:rPr lang="fr-FR" sz="2600" b="1" dirty="0" err="1"/>
              <a:t>brown</a:t>
            </a:r>
            <a:endParaRPr lang="fr-FR" sz="2600" b="1" dirty="0"/>
          </a:p>
          <a:p>
            <a:pPr>
              <a:spcBef>
                <a:spcPts val="0"/>
              </a:spcBef>
              <a:spcAft>
                <a:spcPts val="1800"/>
              </a:spcAft>
            </a:pPr>
            <a:r>
              <a:rPr lang="fr-FR" sz="2600" b="1" dirty="0"/>
              <a:t>Nitrification changes the </a:t>
            </a:r>
            <a:r>
              <a:rPr lang="fr-FR" sz="2600" b="1" dirty="0" err="1"/>
              <a:t>brown</a:t>
            </a:r>
            <a:r>
              <a:rPr lang="fr-FR" sz="2600" b="1" dirty="0"/>
              <a:t> </a:t>
            </a:r>
            <a:r>
              <a:rPr lang="fr-FR" sz="2600" b="1" dirty="0" err="1"/>
              <a:t>myoglobin</a:t>
            </a:r>
            <a:r>
              <a:rPr lang="fr-FR" sz="2600" b="1" dirty="0"/>
              <a:t> component to </a:t>
            </a:r>
            <a:r>
              <a:rPr lang="fr-FR" sz="2600" b="1" dirty="0" err="1"/>
              <a:t>red</a:t>
            </a:r>
            <a:endParaRPr lang="fr-FR" sz="2600" b="1" dirty="0"/>
          </a:p>
          <a:p>
            <a:pPr>
              <a:spcBef>
                <a:spcPts val="0"/>
              </a:spcBef>
              <a:spcAft>
                <a:spcPts val="1800"/>
              </a:spcAft>
            </a:pPr>
            <a:r>
              <a:rPr lang="fr-FR" sz="2600" b="1" dirty="0" err="1"/>
              <a:t>Antioxidants</a:t>
            </a:r>
            <a:r>
              <a:rPr lang="fr-FR" sz="2600" b="1" dirty="0"/>
              <a:t> (</a:t>
            </a:r>
            <a:r>
              <a:rPr lang="fr-FR" sz="2600" b="1" dirty="0" err="1"/>
              <a:t>ascorbic</a:t>
            </a:r>
            <a:r>
              <a:rPr lang="fr-FR" sz="2600" b="1" dirty="0"/>
              <a:t> </a:t>
            </a:r>
            <a:r>
              <a:rPr lang="fr-FR" sz="2600" b="1" dirty="0" err="1"/>
              <a:t>acid</a:t>
            </a:r>
            <a:r>
              <a:rPr lang="fr-FR" sz="2600" b="1" dirty="0"/>
              <a:t>, </a:t>
            </a:r>
            <a:r>
              <a:rPr lang="fr-FR" sz="2600" b="1" dirty="0" err="1"/>
              <a:t>erythorbate</a:t>
            </a:r>
            <a:r>
              <a:rPr lang="fr-FR" sz="2600" b="1" dirty="0"/>
              <a:t> or Vit C) are </a:t>
            </a:r>
            <a:r>
              <a:rPr lang="fr-FR" sz="2600" b="1" dirty="0" err="1"/>
              <a:t>needed</a:t>
            </a:r>
            <a:r>
              <a:rPr lang="fr-FR" sz="2600" b="1" dirty="0"/>
              <a:t> to </a:t>
            </a:r>
            <a:r>
              <a:rPr lang="fr-FR" sz="2600" b="1" dirty="0" err="1"/>
              <a:t>complete</a:t>
            </a:r>
            <a:r>
              <a:rPr lang="fr-FR" sz="2600" b="1" dirty="0"/>
              <a:t> the </a:t>
            </a:r>
            <a:r>
              <a:rPr lang="fr-FR" sz="2600" b="1" dirty="0" err="1"/>
              <a:t>reaction</a:t>
            </a:r>
            <a:endParaRPr lang="fr-FR" sz="2600" b="1" dirty="0"/>
          </a:p>
          <a:p>
            <a:pPr>
              <a:spcBef>
                <a:spcPts val="0"/>
              </a:spcBef>
              <a:spcAft>
                <a:spcPts val="1800"/>
              </a:spcAft>
            </a:pPr>
            <a:r>
              <a:rPr lang="fr-FR" sz="2600" b="1" dirty="0" err="1"/>
              <a:t>Perceived</a:t>
            </a:r>
            <a:r>
              <a:rPr lang="fr-FR" sz="2600" b="1" dirty="0"/>
              <a:t> </a:t>
            </a:r>
            <a:r>
              <a:rPr lang="fr-FR" sz="2600" b="1" dirty="0" err="1"/>
              <a:t>higher</a:t>
            </a:r>
            <a:r>
              <a:rPr lang="fr-FR" sz="2600" b="1" dirty="0"/>
              <a:t> value. </a:t>
            </a:r>
            <a:r>
              <a:rPr lang="fr-FR" sz="2600" b="1" dirty="0" err="1"/>
              <a:t>Consumers</a:t>
            </a:r>
            <a:r>
              <a:rPr lang="fr-FR" sz="2600" b="1" dirty="0"/>
              <a:t> are </a:t>
            </a:r>
            <a:r>
              <a:rPr lang="fr-FR" sz="2600" b="1" dirty="0" err="1"/>
              <a:t>misled</a:t>
            </a:r>
            <a:r>
              <a:rPr lang="fr-FR" sz="2600" b="1" dirty="0"/>
              <a:t> on the </a:t>
            </a:r>
            <a:r>
              <a:rPr lang="fr-FR" sz="2600" b="1" dirty="0" err="1"/>
              <a:t>quality</a:t>
            </a:r>
            <a:endParaRPr lang="fr-FR" sz="2600" b="1" dirty="0"/>
          </a:p>
        </p:txBody>
      </p:sp>
      <p:pic>
        <p:nvPicPr>
          <p:cNvPr id="6" name="Image 4"/>
          <p:cNvPicPr>
            <a:picLocks noChangeAspect="1"/>
          </p:cNvPicPr>
          <p:nvPr/>
        </p:nvPicPr>
        <p:blipFill>
          <a:blip r:embed="rId3"/>
          <a:stretch>
            <a:fillRect/>
          </a:stretch>
        </p:blipFill>
        <p:spPr>
          <a:xfrm>
            <a:off x="6897945" y="2996952"/>
            <a:ext cx="1676099" cy="1235767"/>
          </a:xfrm>
          <a:prstGeom prst="rect">
            <a:avLst/>
          </a:prstGeom>
        </p:spPr>
      </p:pic>
      <p:pic>
        <p:nvPicPr>
          <p:cNvPr id="7" name="Image 5"/>
          <p:cNvPicPr>
            <a:picLocks noChangeAspect="1"/>
          </p:cNvPicPr>
          <p:nvPr/>
        </p:nvPicPr>
        <p:blipFill>
          <a:blip r:embed="rId4"/>
          <a:stretch>
            <a:fillRect/>
          </a:stretch>
        </p:blipFill>
        <p:spPr>
          <a:xfrm>
            <a:off x="6897945" y="1556792"/>
            <a:ext cx="1676099" cy="1223099"/>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7945" y="4365104"/>
            <a:ext cx="1676099" cy="1078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04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6"/>
          <p:cNvPicPr>
            <a:picLocks noGrp="1" noChangeAspect="1"/>
          </p:cNvPicPr>
          <p:nvPr>
            <p:ph idx="1"/>
          </p:nvPr>
        </p:nvPicPr>
        <p:blipFill>
          <a:blip r:embed="rId3"/>
          <a:stretch>
            <a:fillRect/>
          </a:stretch>
        </p:blipFill>
        <p:spPr>
          <a:xfrm>
            <a:off x="948128" y="1168581"/>
            <a:ext cx="7525541" cy="5347966"/>
          </a:xfrm>
          <a:prstGeom prst="rect">
            <a:avLst/>
          </a:prstGeom>
        </p:spPr>
      </p:pic>
    </p:spTree>
    <p:extLst>
      <p:ext uri="{BB962C8B-B14F-4D97-AF65-F5344CB8AC3E}">
        <p14:creationId xmlns:p14="http://schemas.microsoft.com/office/powerpoint/2010/main" val="2092295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Non-compliance</a:t>
            </a:r>
            <a:r>
              <a:rPr lang="en-GB" b="1" dirty="0" smtClean="0">
                <a:solidFill>
                  <a:schemeClr val="tx1"/>
                </a:solidFill>
              </a:rPr>
              <a:t> </a:t>
            </a:r>
            <a:endParaRPr lang="en-GB" b="1" dirty="0">
              <a:solidFill>
                <a:schemeClr val="tx1"/>
              </a:solidFill>
            </a:endParaRPr>
          </a:p>
        </p:txBody>
      </p:sp>
      <p:sp>
        <p:nvSpPr>
          <p:cNvPr id="8" name="Espace réservé du contenu 2"/>
          <p:cNvSpPr>
            <a:spLocks noGrp="1"/>
          </p:cNvSpPr>
          <p:nvPr>
            <p:ph idx="1"/>
          </p:nvPr>
        </p:nvSpPr>
        <p:spPr>
          <a:xfrm>
            <a:off x="251520" y="1927632"/>
            <a:ext cx="8712968" cy="4719075"/>
          </a:xfrm>
        </p:spPr>
        <p:txBody>
          <a:bodyPr>
            <a:noAutofit/>
          </a:bodyPr>
          <a:lstStyle/>
          <a:p>
            <a:pPr>
              <a:spcBef>
                <a:spcPts val="600"/>
              </a:spcBef>
            </a:pPr>
            <a:r>
              <a:rPr lang="en-GB" sz="2600" b="1" dirty="0"/>
              <a:t>Hygiene rules: freeze below –18°C. </a:t>
            </a:r>
          </a:p>
          <a:p>
            <a:pPr lvl="1">
              <a:spcBef>
                <a:spcPts val="600"/>
              </a:spcBef>
            </a:pPr>
            <a:r>
              <a:rPr lang="en-GB" sz="2600" b="1" dirty="0"/>
              <a:t>Except tuna intended for canning: – </a:t>
            </a:r>
            <a:r>
              <a:rPr lang="en-GB" sz="2600" b="1" dirty="0" smtClean="0"/>
              <a:t>9°C</a:t>
            </a:r>
          </a:p>
          <a:p>
            <a:pPr marL="457200" lvl="1" indent="0">
              <a:spcBef>
                <a:spcPts val="600"/>
              </a:spcBef>
              <a:buNone/>
            </a:pPr>
            <a:endParaRPr lang="en-GB" sz="2600" b="1" dirty="0"/>
          </a:p>
          <a:p>
            <a:pPr>
              <a:spcBef>
                <a:spcPts val="600"/>
              </a:spcBef>
            </a:pPr>
            <a:r>
              <a:rPr lang="en-GB" sz="2600" b="1" dirty="0"/>
              <a:t>Marinated or treated tuna is considered ‘unprocessed’.</a:t>
            </a:r>
          </a:p>
          <a:p>
            <a:pPr lvl="1">
              <a:spcBef>
                <a:spcPts val="600"/>
              </a:spcBef>
            </a:pPr>
            <a:r>
              <a:rPr lang="en-GB" sz="2400" b="1" dirty="0"/>
              <a:t>Very few additives are permitted</a:t>
            </a:r>
          </a:p>
          <a:p>
            <a:pPr lvl="1">
              <a:spcBef>
                <a:spcPts val="600"/>
              </a:spcBef>
            </a:pPr>
            <a:r>
              <a:rPr lang="en-GB" sz="2400" b="1" dirty="0"/>
              <a:t>(ascorbates, </a:t>
            </a:r>
            <a:r>
              <a:rPr lang="en-GB" sz="2400" b="1" dirty="0" err="1"/>
              <a:t>erythorbates</a:t>
            </a:r>
            <a:r>
              <a:rPr lang="en-GB" sz="2400" b="1" dirty="0"/>
              <a:t>, citrates, phosphates OK</a:t>
            </a:r>
            <a:r>
              <a:rPr lang="en-GB" sz="2400" b="1" dirty="0" smtClean="0"/>
              <a:t>)</a:t>
            </a:r>
          </a:p>
          <a:p>
            <a:pPr marL="457200" lvl="1" indent="0">
              <a:spcBef>
                <a:spcPts val="600"/>
              </a:spcBef>
              <a:buNone/>
            </a:pPr>
            <a:endParaRPr lang="en-GB" sz="2400" b="1" dirty="0"/>
          </a:p>
          <a:p>
            <a:pPr>
              <a:spcBef>
                <a:spcPts val="600"/>
              </a:spcBef>
            </a:pPr>
            <a:r>
              <a:rPr lang="en-GB" sz="2600" b="1" dirty="0"/>
              <a:t>Ensure consistent interpretation of the law in all member states </a:t>
            </a:r>
          </a:p>
          <a:p>
            <a:pPr marL="0" indent="0">
              <a:buNone/>
            </a:pPr>
            <a:endParaRPr lang="en-GB" sz="2800" dirty="0">
              <a:solidFill>
                <a:schemeClr val="tx1"/>
              </a:solidFill>
            </a:endParaRPr>
          </a:p>
        </p:txBody>
      </p:sp>
    </p:spTree>
    <p:extLst>
      <p:ext uri="{BB962C8B-B14F-4D97-AF65-F5344CB8AC3E}">
        <p14:creationId xmlns:p14="http://schemas.microsoft.com/office/powerpoint/2010/main" val="3552203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Legislation: Regulation 1334/2008</a:t>
            </a:r>
          </a:p>
        </p:txBody>
      </p:sp>
      <p:sp>
        <p:nvSpPr>
          <p:cNvPr id="3" name="Content Placeholder 2"/>
          <p:cNvSpPr>
            <a:spLocks noGrp="1"/>
          </p:cNvSpPr>
          <p:nvPr>
            <p:ph idx="1"/>
          </p:nvPr>
        </p:nvSpPr>
        <p:spPr/>
        <p:txBody>
          <a:bodyPr>
            <a:normAutofit/>
          </a:bodyPr>
          <a:lstStyle/>
          <a:p>
            <a:r>
              <a:rPr lang="en-GB" sz="2800" b="1" dirty="0" smtClean="0">
                <a:solidFill>
                  <a:schemeClr val="tx1">
                    <a:lumMod val="75000"/>
                    <a:lumOff val="25000"/>
                  </a:schemeClr>
                </a:solidFill>
              </a:rPr>
              <a:t>Defines </a:t>
            </a:r>
            <a:r>
              <a:rPr lang="en-GB" sz="2800" b="1" dirty="0">
                <a:solidFill>
                  <a:schemeClr val="tx1">
                    <a:lumMod val="75000"/>
                    <a:lumOff val="25000"/>
                  </a:schemeClr>
                </a:solidFill>
              </a:rPr>
              <a:t>‘flavouring</a:t>
            </a:r>
            <a:r>
              <a:rPr lang="en-GB" sz="2800" b="1" dirty="0" smtClean="0">
                <a:solidFill>
                  <a:schemeClr val="tx1">
                    <a:lumMod val="75000"/>
                    <a:lumOff val="25000"/>
                  </a:schemeClr>
                </a:solidFill>
              </a:rPr>
              <a:t>’:</a:t>
            </a:r>
          </a:p>
          <a:p>
            <a:pPr lvl="1"/>
            <a:r>
              <a:rPr lang="en-GB" sz="2400" b="1" dirty="0" smtClean="0">
                <a:solidFill>
                  <a:schemeClr val="tx1">
                    <a:lumMod val="75000"/>
                    <a:lumOff val="25000"/>
                  </a:schemeClr>
                </a:solidFill>
              </a:rPr>
              <a:t>an </a:t>
            </a:r>
            <a:r>
              <a:rPr lang="en-GB" sz="2400" b="1" dirty="0">
                <a:solidFill>
                  <a:schemeClr val="tx1">
                    <a:lumMod val="75000"/>
                    <a:lumOff val="25000"/>
                  </a:schemeClr>
                </a:solidFill>
              </a:rPr>
              <a:t>ingredient not intended to be consumed as a food, but which is added to food in order to impart or modify odour and/or </a:t>
            </a:r>
            <a:r>
              <a:rPr lang="en-GB" sz="2400" b="1" dirty="0" smtClean="0">
                <a:solidFill>
                  <a:schemeClr val="tx1">
                    <a:lumMod val="75000"/>
                    <a:lumOff val="25000"/>
                  </a:schemeClr>
                </a:solidFill>
              </a:rPr>
              <a:t>taste</a:t>
            </a:r>
          </a:p>
          <a:p>
            <a:endParaRPr lang="en-GB" sz="2800" b="1" dirty="0">
              <a:solidFill>
                <a:schemeClr val="tx1">
                  <a:lumMod val="75000"/>
                  <a:lumOff val="25000"/>
                </a:schemeClr>
              </a:solidFill>
            </a:endParaRPr>
          </a:p>
          <a:p>
            <a:r>
              <a:rPr lang="en-GB" sz="2800" b="1" dirty="0" smtClean="0">
                <a:solidFill>
                  <a:schemeClr val="tx1">
                    <a:lumMod val="75000"/>
                    <a:lumOff val="25000"/>
                  </a:schemeClr>
                </a:solidFill>
              </a:rPr>
              <a:t>Additionally, </a:t>
            </a:r>
            <a:r>
              <a:rPr lang="en-GB" sz="2800" b="1" dirty="0">
                <a:solidFill>
                  <a:schemeClr val="tx1">
                    <a:lumMod val="75000"/>
                    <a:lumOff val="25000"/>
                  </a:schemeClr>
                </a:solidFill>
              </a:rPr>
              <a:t>flavouring </a:t>
            </a:r>
            <a:r>
              <a:rPr lang="en-GB" sz="2800" b="1" dirty="0" smtClean="0">
                <a:solidFill>
                  <a:schemeClr val="tx1">
                    <a:lumMod val="75000"/>
                    <a:lumOff val="25000"/>
                  </a:schemeClr>
                </a:solidFill>
              </a:rPr>
              <a:t>ingredients</a:t>
            </a:r>
          </a:p>
          <a:p>
            <a:pPr lvl="1"/>
            <a:r>
              <a:rPr lang="en-GB" sz="2400" b="1" dirty="0" smtClean="0">
                <a:solidFill>
                  <a:schemeClr val="tx1">
                    <a:lumMod val="75000"/>
                    <a:lumOff val="25000"/>
                  </a:schemeClr>
                </a:solidFill>
              </a:rPr>
              <a:t>do </a:t>
            </a:r>
            <a:r>
              <a:rPr lang="en-GB" sz="2400" b="1" dirty="0">
                <a:solidFill>
                  <a:schemeClr val="tx1">
                    <a:lumMod val="75000"/>
                    <a:lumOff val="25000"/>
                  </a:schemeClr>
                </a:solidFill>
              </a:rPr>
              <a:t>not pose a safety </a:t>
            </a:r>
            <a:r>
              <a:rPr lang="en-GB" sz="2400" b="1" dirty="0" smtClean="0">
                <a:solidFill>
                  <a:schemeClr val="tx1">
                    <a:lumMod val="75000"/>
                    <a:lumOff val="25000"/>
                  </a:schemeClr>
                </a:solidFill>
              </a:rPr>
              <a:t>risk, and</a:t>
            </a:r>
          </a:p>
          <a:p>
            <a:pPr lvl="1"/>
            <a:r>
              <a:rPr lang="en-GB" sz="2400" b="1" dirty="0" smtClean="0">
                <a:solidFill>
                  <a:schemeClr val="tx1">
                    <a:lumMod val="75000"/>
                    <a:lumOff val="25000"/>
                  </a:schemeClr>
                </a:solidFill>
              </a:rPr>
              <a:t>their </a:t>
            </a:r>
            <a:r>
              <a:rPr lang="en-GB" sz="2400" b="1" dirty="0">
                <a:solidFill>
                  <a:schemeClr val="tx1">
                    <a:lumMod val="75000"/>
                    <a:lumOff val="25000"/>
                  </a:schemeClr>
                </a:solidFill>
              </a:rPr>
              <a:t>use does not mislead the consumer.</a:t>
            </a:r>
          </a:p>
          <a:p>
            <a:endParaRPr lang="en-GB" dirty="0"/>
          </a:p>
        </p:txBody>
      </p:sp>
    </p:spTree>
    <p:extLst>
      <p:ext uri="{BB962C8B-B14F-4D97-AF65-F5344CB8AC3E}">
        <p14:creationId xmlns:p14="http://schemas.microsoft.com/office/powerpoint/2010/main" val="2857846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Question </a:t>
            </a:r>
          </a:p>
        </p:txBody>
      </p:sp>
      <p:sp>
        <p:nvSpPr>
          <p:cNvPr id="3" name="Content Placeholder 2"/>
          <p:cNvSpPr>
            <a:spLocks noGrp="1"/>
          </p:cNvSpPr>
          <p:nvPr>
            <p:ph idx="1"/>
          </p:nvPr>
        </p:nvSpPr>
        <p:spPr/>
        <p:txBody>
          <a:bodyPr/>
          <a:lstStyle/>
          <a:p>
            <a:r>
              <a:rPr lang="en-GB" sz="2600" b="1" dirty="0"/>
              <a:t>Does the Commission agree that this vegetable extract is not a ‘flavour’ if it does not impart any odour or taste? And should not be permitted as flavouring if it poses a safety risk and misleads the consumer?</a:t>
            </a:r>
          </a:p>
          <a:p>
            <a:endParaRPr lang="en-GB" dirty="0">
              <a:solidFill>
                <a:schemeClr val="tx1"/>
              </a:solidFill>
            </a:endParaRPr>
          </a:p>
        </p:txBody>
      </p:sp>
    </p:spTree>
    <p:extLst>
      <p:ext uri="{BB962C8B-B14F-4D97-AF65-F5344CB8AC3E}">
        <p14:creationId xmlns:p14="http://schemas.microsoft.com/office/powerpoint/2010/main" val="716184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Outcome </a:t>
            </a:r>
          </a:p>
        </p:txBody>
      </p:sp>
      <p:sp>
        <p:nvSpPr>
          <p:cNvPr id="3" name="Content Placeholder 2"/>
          <p:cNvSpPr>
            <a:spLocks noGrp="1"/>
          </p:cNvSpPr>
          <p:nvPr>
            <p:ph idx="1"/>
          </p:nvPr>
        </p:nvSpPr>
        <p:spPr>
          <a:xfrm>
            <a:off x="399906" y="2005645"/>
            <a:ext cx="8394376" cy="2287451"/>
          </a:xfrm>
        </p:spPr>
        <p:txBody>
          <a:bodyPr>
            <a:normAutofit/>
          </a:bodyPr>
          <a:lstStyle/>
          <a:p>
            <a:r>
              <a:rPr lang="en-GB" sz="2600" b="1" dirty="0"/>
              <a:t>Letter of confirmation circulated to businesses around the EU </a:t>
            </a:r>
          </a:p>
          <a:p>
            <a:r>
              <a:rPr lang="en-GB" sz="2600" b="1" dirty="0"/>
              <a:t>FVO informed </a:t>
            </a:r>
          </a:p>
          <a:p>
            <a:r>
              <a:rPr lang="en-GB" sz="2600" b="1" dirty="0"/>
              <a:t>Production stopped across the EU </a:t>
            </a:r>
          </a:p>
        </p:txBody>
      </p:sp>
    </p:spTree>
    <p:extLst>
      <p:ext uri="{BB962C8B-B14F-4D97-AF65-F5344CB8AC3E}">
        <p14:creationId xmlns:p14="http://schemas.microsoft.com/office/powerpoint/2010/main" val="136869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Seafish2017">
  <a:themeElements>
    <a:clrScheme name="Custom 3">
      <a:dk1>
        <a:sysClr val="windowText" lastClr="000000"/>
      </a:dk1>
      <a:lt1>
        <a:sysClr val="window" lastClr="FFFFFF"/>
      </a:lt1>
      <a:dk2>
        <a:srgbClr val="011F55"/>
      </a:dk2>
      <a:lt2>
        <a:srgbClr val="EEECE1"/>
      </a:lt2>
      <a:accent1>
        <a:srgbClr val="158DDE"/>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rmAutofit/>
      </a:bodyPr>
      <a:lstStyle>
        <a:defPPr>
          <a:defRPr sz="2800" dirty="0" smtClean="0">
            <a:solidFill>
              <a:srgbClr val="18A2FF"/>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Seafish2017</Template>
  <TotalTime>664</TotalTime>
  <Words>3101</Words>
  <Application>Microsoft Office PowerPoint</Application>
  <PresentationFormat>On-screen Show (4:3)</PresentationFormat>
  <Paragraphs>219</Paragraphs>
  <Slides>24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Apercu</vt:lpstr>
      <vt:lpstr>Arial</vt:lpstr>
      <vt:lpstr>Calibri</vt:lpstr>
      <vt:lpstr>Helvetica</vt:lpstr>
      <vt:lpstr>Wingdings</vt:lpstr>
      <vt:lpstr>Seafish2017</vt:lpstr>
      <vt:lpstr>Seafish activities: tuna fraud, superchilling, crystal violet</vt:lpstr>
      <vt:lpstr>PowerPoint Presentation</vt:lpstr>
      <vt:lpstr>Industry Collaboration to Address Tuna Fraud</vt:lpstr>
      <vt:lpstr>What nitrate treatment does</vt:lpstr>
      <vt:lpstr>PowerPoint Presentation</vt:lpstr>
      <vt:lpstr>Non-compliance </vt:lpstr>
      <vt:lpstr>Legislation: Regulation 1334/2008</vt:lpstr>
      <vt:lpstr>The Question </vt:lpstr>
      <vt:lpstr>The Outcome </vt:lpstr>
      <vt:lpstr>Additional Clarity </vt:lpstr>
      <vt:lpstr>Learning </vt:lpstr>
      <vt:lpstr>Superchilling</vt:lpstr>
      <vt:lpstr>PowerPoint Presentation</vt:lpstr>
      <vt:lpstr>What is superchilling? </vt:lpstr>
      <vt:lpstr>Some superchill considerations </vt:lpstr>
      <vt:lpstr>PowerPoint Presentation</vt:lpstr>
      <vt:lpstr>PowerPoint Presentation</vt:lpstr>
      <vt:lpstr>Crystal Violet Case Study</vt:lpstr>
      <vt:lpstr>PowerPoint Presentation</vt:lpstr>
      <vt:lpstr>PowerPoint Presentation</vt:lpstr>
      <vt:lpstr>PowerPoint Presentation</vt:lpstr>
      <vt:lpstr>PowerPoint Presentation</vt:lpstr>
      <vt:lpstr>PowerPoint Presentation</vt:lpstr>
      <vt:lpstr>PowerPoint Presentation</vt:lpstr>
    </vt:vector>
  </TitlesOfParts>
  <Company>Seafish Industry Authority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Seafish activities: tuna fraud, superchilling, crystal violet</dc:title>
  <dc:creator>Ivan Bartolo</dc:creator>
  <cp:lastModifiedBy>William Arnold</cp:lastModifiedBy>
  <cp:revision>36</cp:revision>
  <dcterms:created xsi:type="dcterms:W3CDTF">2017-11-16T10:22:08Z</dcterms:created>
  <dcterms:modified xsi:type="dcterms:W3CDTF">2017-11-21T09:29:30Z</dcterms:modified>
</cp:coreProperties>
</file>