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3" r:id="rId1"/>
  </p:sldMasterIdLst>
  <p:notesMasterIdLst>
    <p:notesMasterId r:id="rId23"/>
  </p:notesMasterIdLst>
  <p:sldIdLst>
    <p:sldId id="256" r:id="rId2"/>
    <p:sldId id="436" r:id="rId3"/>
    <p:sldId id="458" r:id="rId4"/>
    <p:sldId id="459" r:id="rId5"/>
    <p:sldId id="460" r:id="rId6"/>
    <p:sldId id="462" r:id="rId7"/>
    <p:sldId id="452" r:id="rId8"/>
    <p:sldId id="437" r:id="rId9"/>
    <p:sldId id="438" r:id="rId10"/>
    <p:sldId id="439" r:id="rId11"/>
    <p:sldId id="441" r:id="rId12"/>
    <p:sldId id="442" r:id="rId13"/>
    <p:sldId id="444" r:id="rId14"/>
    <p:sldId id="445" r:id="rId15"/>
    <p:sldId id="446" r:id="rId16"/>
    <p:sldId id="447" r:id="rId17"/>
    <p:sldId id="448" r:id="rId18"/>
    <p:sldId id="449" r:id="rId19"/>
    <p:sldId id="451" r:id="rId20"/>
    <p:sldId id="453" r:id="rId21"/>
    <p:sldId id="434" r:id="rId22"/>
  </p:sldIdLst>
  <p:sldSz cx="9144000" cy="5143500" type="screen16x9"/>
  <p:notesSz cx="6858000" cy="9144000"/>
  <p:defaultTextStyle>
    <a:defPPr>
      <a:defRPr lang="en-US"/>
    </a:defPPr>
    <a:lvl1pPr marL="0" algn="l" defTabSz="685644" rtl="0" eaLnBrk="1" latinLnBrk="0" hangingPunct="1">
      <a:defRPr sz="1350" kern="1200">
        <a:solidFill>
          <a:schemeClr val="tx1"/>
        </a:solidFill>
        <a:latin typeface="+mn-lt"/>
        <a:ea typeface="+mn-ea"/>
        <a:cs typeface="+mn-cs"/>
      </a:defRPr>
    </a:lvl1pPr>
    <a:lvl2pPr marL="342822" algn="l" defTabSz="685644" rtl="0" eaLnBrk="1" latinLnBrk="0" hangingPunct="1">
      <a:defRPr sz="1350" kern="1200">
        <a:solidFill>
          <a:schemeClr val="tx1"/>
        </a:solidFill>
        <a:latin typeface="+mn-lt"/>
        <a:ea typeface="+mn-ea"/>
        <a:cs typeface="+mn-cs"/>
      </a:defRPr>
    </a:lvl2pPr>
    <a:lvl3pPr marL="685644" algn="l" defTabSz="685644" rtl="0" eaLnBrk="1" latinLnBrk="0" hangingPunct="1">
      <a:defRPr sz="1350" kern="1200">
        <a:solidFill>
          <a:schemeClr val="tx1"/>
        </a:solidFill>
        <a:latin typeface="+mn-lt"/>
        <a:ea typeface="+mn-ea"/>
        <a:cs typeface="+mn-cs"/>
      </a:defRPr>
    </a:lvl3pPr>
    <a:lvl4pPr marL="1028466" algn="l" defTabSz="685644" rtl="0" eaLnBrk="1" latinLnBrk="0" hangingPunct="1">
      <a:defRPr sz="1350" kern="1200">
        <a:solidFill>
          <a:schemeClr val="tx1"/>
        </a:solidFill>
        <a:latin typeface="+mn-lt"/>
        <a:ea typeface="+mn-ea"/>
        <a:cs typeface="+mn-cs"/>
      </a:defRPr>
    </a:lvl4pPr>
    <a:lvl5pPr marL="1371288" algn="l" defTabSz="685644" rtl="0" eaLnBrk="1" latinLnBrk="0" hangingPunct="1">
      <a:defRPr sz="1350" kern="1200">
        <a:solidFill>
          <a:schemeClr val="tx1"/>
        </a:solidFill>
        <a:latin typeface="+mn-lt"/>
        <a:ea typeface="+mn-ea"/>
        <a:cs typeface="+mn-cs"/>
      </a:defRPr>
    </a:lvl5pPr>
    <a:lvl6pPr marL="1714110" algn="l" defTabSz="685644" rtl="0" eaLnBrk="1" latinLnBrk="0" hangingPunct="1">
      <a:defRPr sz="1350" kern="1200">
        <a:solidFill>
          <a:schemeClr val="tx1"/>
        </a:solidFill>
        <a:latin typeface="+mn-lt"/>
        <a:ea typeface="+mn-ea"/>
        <a:cs typeface="+mn-cs"/>
      </a:defRPr>
    </a:lvl6pPr>
    <a:lvl7pPr marL="2056932" algn="l" defTabSz="685644" rtl="0" eaLnBrk="1" latinLnBrk="0" hangingPunct="1">
      <a:defRPr sz="1350" kern="1200">
        <a:solidFill>
          <a:schemeClr val="tx1"/>
        </a:solidFill>
        <a:latin typeface="+mn-lt"/>
        <a:ea typeface="+mn-ea"/>
        <a:cs typeface="+mn-cs"/>
      </a:defRPr>
    </a:lvl7pPr>
    <a:lvl8pPr marL="2399754" algn="l" defTabSz="685644" rtl="0" eaLnBrk="1" latinLnBrk="0" hangingPunct="1">
      <a:defRPr sz="1350" kern="1200">
        <a:solidFill>
          <a:schemeClr val="tx1"/>
        </a:solidFill>
        <a:latin typeface="+mn-lt"/>
        <a:ea typeface="+mn-ea"/>
        <a:cs typeface="+mn-cs"/>
      </a:defRPr>
    </a:lvl8pPr>
    <a:lvl9pPr marL="2742576" algn="l" defTabSz="685644"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1A1"/>
    <a:srgbClr val="776DAF"/>
    <a:srgbClr val="F8AC05"/>
    <a:srgbClr val="8272C5"/>
    <a:srgbClr val="F8AC00"/>
    <a:srgbClr val="D0023C"/>
    <a:srgbClr val="880D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23" autoAdjust="0"/>
    <p:restoredTop sz="94434" autoAdjust="0"/>
  </p:normalViewPr>
  <p:slideViewPr>
    <p:cSldViewPr snapToGrid="0" snapToObjects="1" showGuides="1">
      <p:cViewPr varScale="1">
        <p:scale>
          <a:sx n="90" d="100"/>
          <a:sy n="90" d="100"/>
        </p:scale>
        <p:origin x="1122" y="72"/>
      </p:cViewPr>
      <p:guideLst>
        <p:guide orient="horz" pos="162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49A853-0AFB-2F48-8313-9FFCDE3FA7B2}" type="datetimeFigureOut">
              <a:rPr lang="en-US" smtClean="0"/>
              <a:t>11/22/2017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456CC4-3B76-FE44-873D-363846D3C631}" type="slidenum">
              <a:rPr lang="en-US" smtClean="0"/>
              <a:t>‹#›</a:t>
            </a:fld>
            <a:endParaRPr lang="en-US"/>
          </a:p>
        </p:txBody>
      </p:sp>
    </p:spTree>
    <p:extLst>
      <p:ext uri="{BB962C8B-B14F-4D97-AF65-F5344CB8AC3E}">
        <p14:creationId xmlns:p14="http://schemas.microsoft.com/office/powerpoint/2010/main" val="759415033"/>
      </p:ext>
    </p:extLst>
  </p:cSld>
  <p:clrMap bg1="lt1" tx1="dk1" bg2="lt2" tx2="dk2" accent1="accent1" accent2="accent2" accent3="accent3" accent4="accent4" accent5="accent5" accent6="accent6" hlink="hlink" folHlink="folHlink"/>
  <p:notesStyle>
    <a:lvl1pPr marL="0" algn="l" defTabSz="685644" rtl="0" eaLnBrk="1" latinLnBrk="0" hangingPunct="1">
      <a:defRPr sz="900" kern="1200">
        <a:solidFill>
          <a:schemeClr val="tx1"/>
        </a:solidFill>
        <a:latin typeface="+mn-lt"/>
        <a:ea typeface="+mn-ea"/>
        <a:cs typeface="+mn-cs"/>
      </a:defRPr>
    </a:lvl1pPr>
    <a:lvl2pPr marL="342822" algn="l" defTabSz="685644" rtl="0" eaLnBrk="1" latinLnBrk="0" hangingPunct="1">
      <a:defRPr sz="900" kern="1200">
        <a:solidFill>
          <a:schemeClr val="tx1"/>
        </a:solidFill>
        <a:latin typeface="+mn-lt"/>
        <a:ea typeface="+mn-ea"/>
        <a:cs typeface="+mn-cs"/>
      </a:defRPr>
    </a:lvl2pPr>
    <a:lvl3pPr marL="685644" algn="l" defTabSz="685644" rtl="0" eaLnBrk="1" latinLnBrk="0" hangingPunct="1">
      <a:defRPr sz="900" kern="1200">
        <a:solidFill>
          <a:schemeClr val="tx1"/>
        </a:solidFill>
        <a:latin typeface="+mn-lt"/>
        <a:ea typeface="+mn-ea"/>
        <a:cs typeface="+mn-cs"/>
      </a:defRPr>
    </a:lvl3pPr>
    <a:lvl4pPr marL="1028466" algn="l" defTabSz="685644" rtl="0" eaLnBrk="1" latinLnBrk="0" hangingPunct="1">
      <a:defRPr sz="900" kern="1200">
        <a:solidFill>
          <a:schemeClr val="tx1"/>
        </a:solidFill>
        <a:latin typeface="+mn-lt"/>
        <a:ea typeface="+mn-ea"/>
        <a:cs typeface="+mn-cs"/>
      </a:defRPr>
    </a:lvl4pPr>
    <a:lvl5pPr marL="1371288" algn="l" defTabSz="685644" rtl="0" eaLnBrk="1" latinLnBrk="0" hangingPunct="1">
      <a:defRPr sz="900" kern="1200">
        <a:solidFill>
          <a:schemeClr val="tx1"/>
        </a:solidFill>
        <a:latin typeface="+mn-lt"/>
        <a:ea typeface="+mn-ea"/>
        <a:cs typeface="+mn-cs"/>
      </a:defRPr>
    </a:lvl5pPr>
    <a:lvl6pPr marL="1714110" algn="l" defTabSz="685644" rtl="0" eaLnBrk="1" latinLnBrk="0" hangingPunct="1">
      <a:defRPr sz="900" kern="1200">
        <a:solidFill>
          <a:schemeClr val="tx1"/>
        </a:solidFill>
        <a:latin typeface="+mn-lt"/>
        <a:ea typeface="+mn-ea"/>
        <a:cs typeface="+mn-cs"/>
      </a:defRPr>
    </a:lvl6pPr>
    <a:lvl7pPr marL="2056932" algn="l" defTabSz="685644" rtl="0" eaLnBrk="1" latinLnBrk="0" hangingPunct="1">
      <a:defRPr sz="900" kern="1200">
        <a:solidFill>
          <a:schemeClr val="tx1"/>
        </a:solidFill>
        <a:latin typeface="+mn-lt"/>
        <a:ea typeface="+mn-ea"/>
        <a:cs typeface="+mn-cs"/>
      </a:defRPr>
    </a:lvl7pPr>
    <a:lvl8pPr marL="2399754" algn="l" defTabSz="685644" rtl="0" eaLnBrk="1" latinLnBrk="0" hangingPunct="1">
      <a:defRPr sz="900" kern="1200">
        <a:solidFill>
          <a:schemeClr val="tx1"/>
        </a:solidFill>
        <a:latin typeface="+mn-lt"/>
        <a:ea typeface="+mn-ea"/>
        <a:cs typeface="+mn-cs"/>
      </a:defRPr>
    </a:lvl8pPr>
    <a:lvl9pPr marL="2742576" algn="l" defTabSz="685644"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F456CC4-3B76-FE44-873D-363846D3C631}" type="slidenum">
              <a:rPr lang="en-US" smtClean="0"/>
              <a:t>1</a:t>
            </a:fld>
            <a:endParaRPr lang="en-US"/>
          </a:p>
        </p:txBody>
      </p:sp>
    </p:spTree>
    <p:extLst>
      <p:ext uri="{BB962C8B-B14F-4D97-AF65-F5344CB8AC3E}">
        <p14:creationId xmlns:p14="http://schemas.microsoft.com/office/powerpoint/2010/main" val="1074781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F456CC4-3B76-FE44-873D-363846D3C631}" type="slidenum">
              <a:rPr lang="en-US" smtClean="0"/>
              <a:t>14</a:t>
            </a:fld>
            <a:endParaRPr lang="en-US"/>
          </a:p>
        </p:txBody>
      </p:sp>
    </p:spTree>
    <p:extLst>
      <p:ext uri="{BB962C8B-B14F-4D97-AF65-F5344CB8AC3E}">
        <p14:creationId xmlns:p14="http://schemas.microsoft.com/office/powerpoint/2010/main" val="39762242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F456CC4-3B76-FE44-873D-363846D3C631}" type="slidenum">
              <a:rPr lang="en-US" smtClean="0"/>
              <a:t>21</a:t>
            </a:fld>
            <a:endParaRPr lang="en-US"/>
          </a:p>
        </p:txBody>
      </p:sp>
    </p:spTree>
    <p:extLst>
      <p:ext uri="{BB962C8B-B14F-4D97-AF65-F5344CB8AC3E}">
        <p14:creationId xmlns:p14="http://schemas.microsoft.com/office/powerpoint/2010/main" val="3527880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26615"/>
            <a:ext cx="6858000" cy="1790700"/>
          </a:xfrm>
          <a:prstGeom prst="rect">
            <a:avLst/>
          </a:prstGeom>
        </p:spPr>
        <p:txBody>
          <a:bodyPr anchor="ctr" anchorCtr="0"/>
          <a:lstStyle>
            <a:lvl1pPr algn="ctr">
              <a:defRPr sz="3600"/>
            </a:lvl1pPr>
          </a:lstStyle>
          <a:p>
            <a:r>
              <a:rPr lang="en-US" dirty="0"/>
              <a:t>Click to edit Master title style</a:t>
            </a:r>
          </a:p>
        </p:txBody>
      </p:sp>
      <p:sp>
        <p:nvSpPr>
          <p:cNvPr id="3" name="Subtitle 2"/>
          <p:cNvSpPr>
            <a:spLocks noGrp="1"/>
          </p:cNvSpPr>
          <p:nvPr>
            <p:ph type="subTitle" idx="1"/>
          </p:nvPr>
        </p:nvSpPr>
        <p:spPr>
          <a:xfrm>
            <a:off x="1143000" y="2884602"/>
            <a:ext cx="6858000" cy="1058748"/>
          </a:xfrm>
        </p:spPr>
        <p:txBody>
          <a:bodyPr/>
          <a:lstStyle>
            <a:lvl1pPr marL="0" indent="0" algn="ctr">
              <a:buNone/>
              <a:defRPr sz="18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p>
            <a:fld id="{C38F9459-D3E0-0844-8B97-D065150C1C6C}" type="datetimeFigureOut">
              <a:rPr lang="en-US" smtClean="0"/>
              <a:t>11/22/2017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100F0-DFDA-EF43-838F-7D6831008F36}" type="slidenum">
              <a:rPr lang="en-US" smtClean="0"/>
              <a:t>‹#›</a:t>
            </a:fld>
            <a:endParaRPr lang="en-US"/>
          </a:p>
        </p:txBody>
      </p:sp>
    </p:spTree>
    <p:extLst>
      <p:ext uri="{BB962C8B-B14F-4D97-AF65-F5344CB8AC3E}">
        <p14:creationId xmlns:p14="http://schemas.microsoft.com/office/powerpoint/2010/main" val="11821935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2">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8F9459-D3E0-0844-8B97-D065150C1C6C}" type="datetimeFigureOut">
              <a:rPr lang="en-US" smtClean="0"/>
              <a:t>11/22/2017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E100F0-DFDA-EF43-838F-7D6831008F36}" type="slidenum">
              <a:rPr lang="en-US" smtClean="0"/>
              <a:t>‹#›</a:t>
            </a:fld>
            <a:endParaRPr lang="en-US"/>
          </a:p>
        </p:txBody>
      </p:sp>
    </p:spTree>
    <p:extLst>
      <p:ext uri="{BB962C8B-B14F-4D97-AF65-F5344CB8AC3E}">
        <p14:creationId xmlns:p14="http://schemas.microsoft.com/office/powerpoint/2010/main" val="2143169021"/>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Break page (for 9cm icon)">
    <p:bg>
      <p:bgPr>
        <a:solidFill>
          <a:schemeClr val="accent1"/>
        </a:solidFill>
        <a:effectLst/>
      </p:bgPr>
    </p:bg>
    <p:spTree>
      <p:nvGrpSpPr>
        <p:cNvPr id="1" name=""/>
        <p:cNvGrpSpPr/>
        <p:nvPr/>
      </p:nvGrpSpPr>
      <p:grpSpPr>
        <a:xfrm>
          <a:off x="0" y="0"/>
          <a:ext cx="0" cy="0"/>
          <a:chOff x="0" y="0"/>
          <a:chExt cx="0" cy="0"/>
        </a:xfrm>
      </p:grpSpPr>
      <p:sp>
        <p:nvSpPr>
          <p:cNvPr id="6" name="Subtitle 2"/>
          <p:cNvSpPr>
            <a:spLocks noGrp="1"/>
          </p:cNvSpPr>
          <p:nvPr>
            <p:ph type="subTitle" idx="1"/>
          </p:nvPr>
        </p:nvSpPr>
        <p:spPr>
          <a:xfrm>
            <a:off x="4021667" y="1526910"/>
            <a:ext cx="3429000" cy="2089679"/>
          </a:xfrm>
        </p:spPr>
        <p:txBody>
          <a:bodyPr anchor="ctr"/>
          <a:lstStyle>
            <a:lvl1pPr marL="0" indent="0" algn="l">
              <a:buNone/>
              <a:defRPr sz="24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Tree>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927806"/>
            <a:ext cx="2949178" cy="700086"/>
          </a:xfrm>
          <a:prstGeom prst="rect">
            <a:avLst/>
          </a:prstGeom>
        </p:spPr>
        <p:txBody>
          <a:bodyPr anchor="t" anchorCtr="0"/>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927806"/>
            <a:ext cx="4629150" cy="36153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1743075"/>
            <a:ext cx="2949178" cy="280949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38F9459-D3E0-0844-8B97-D065150C1C6C}" type="datetimeFigureOut">
              <a:rPr lang="en-US" smtClean="0"/>
              <a:t>11/22/2017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E100F0-DFDA-EF43-838F-7D6831008F36}" type="slidenum">
              <a:rPr lang="en-US" smtClean="0"/>
              <a:t>‹#›</a:t>
            </a:fld>
            <a:endParaRPr lang="en-US"/>
          </a:p>
        </p:txBody>
      </p:sp>
    </p:spTree>
    <p:extLst>
      <p:ext uri="{BB962C8B-B14F-4D97-AF65-F5344CB8AC3E}">
        <p14:creationId xmlns:p14="http://schemas.microsoft.com/office/powerpoint/2010/main" val="498524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927805"/>
            <a:ext cx="2949178" cy="700087"/>
          </a:xfrm>
          <a:prstGeom prst="rect">
            <a:avLst/>
          </a:prstGeom>
        </p:spPr>
        <p:txBody>
          <a:bodyPr anchor="t" anchorCtr="0"/>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27805"/>
            <a:ext cx="4629150" cy="3624768"/>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1743075"/>
            <a:ext cx="2949178" cy="280949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38F9459-D3E0-0844-8B97-D065150C1C6C}" type="datetimeFigureOut">
              <a:rPr lang="en-US" smtClean="0"/>
              <a:t>11/22/2017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E100F0-DFDA-EF43-838F-7D6831008F36}" type="slidenum">
              <a:rPr lang="en-US" smtClean="0"/>
              <a:t>‹#›</a:t>
            </a:fld>
            <a:endParaRPr lang="en-US"/>
          </a:p>
        </p:txBody>
      </p:sp>
    </p:spTree>
    <p:extLst>
      <p:ext uri="{BB962C8B-B14F-4D97-AF65-F5344CB8AC3E}">
        <p14:creationId xmlns:p14="http://schemas.microsoft.com/office/powerpoint/2010/main" val="13728755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927806"/>
            <a:ext cx="7886700" cy="611300"/>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F9459-D3E0-0844-8B97-D065150C1C6C}" type="datetimeFigureOut">
              <a:rPr lang="en-US" smtClean="0"/>
              <a:t>11/22/2017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100F0-DFDA-EF43-838F-7D6831008F36}" type="slidenum">
              <a:rPr lang="en-US" smtClean="0"/>
              <a:t>‹#›</a:t>
            </a:fld>
            <a:endParaRPr lang="en-US"/>
          </a:p>
        </p:txBody>
      </p:sp>
    </p:spTree>
    <p:extLst>
      <p:ext uri="{BB962C8B-B14F-4D97-AF65-F5344CB8AC3E}">
        <p14:creationId xmlns:p14="http://schemas.microsoft.com/office/powerpoint/2010/main" val="1355317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927807"/>
            <a:ext cx="1971675" cy="3789760"/>
          </a:xfrm>
          <a:prstGeom prst="rect">
            <a:avLst/>
          </a:prstGeo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927807"/>
            <a:ext cx="5800725" cy="378976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38F9459-D3E0-0844-8B97-D065150C1C6C}" type="datetimeFigureOut">
              <a:rPr lang="en-US" smtClean="0"/>
              <a:t>11/22/2017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100F0-DFDA-EF43-838F-7D6831008F36}" type="slidenum">
              <a:rPr lang="en-US" smtClean="0"/>
              <a:t>‹#›</a:t>
            </a:fld>
            <a:endParaRPr lang="en-US"/>
          </a:p>
        </p:txBody>
      </p:sp>
    </p:spTree>
    <p:extLst>
      <p:ext uri="{BB962C8B-B14F-4D97-AF65-F5344CB8AC3E}">
        <p14:creationId xmlns:p14="http://schemas.microsoft.com/office/powerpoint/2010/main" val="463640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 18pt">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927806"/>
            <a:ext cx="7886700" cy="6113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743075"/>
            <a:ext cx="7886700" cy="2927356"/>
          </a:xfrm>
        </p:spPr>
        <p:txBody>
          <a:bodyPr/>
          <a:lstStyle>
            <a:lvl1pPr>
              <a:lnSpc>
                <a:spcPct val="100000"/>
              </a:lnSpc>
              <a:spcAft>
                <a:spcPts val="1000"/>
              </a:spcAft>
              <a:defRPr/>
            </a:lvl1pPr>
            <a:lvl2pPr>
              <a:lnSpc>
                <a:spcPct val="100000"/>
              </a:lnSpc>
              <a:spcBef>
                <a:spcPts val="0"/>
              </a:spcBef>
              <a:spcAft>
                <a:spcPts val="600"/>
              </a:spcAft>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38F9459-D3E0-0844-8B97-D065150C1C6C}" type="datetimeFigureOut">
              <a:rPr lang="en-US" smtClean="0"/>
              <a:t>11/22/2017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100F0-DFDA-EF43-838F-7D6831008F36}" type="slidenum">
              <a:rPr lang="en-US" smtClean="0"/>
              <a:t>‹#›</a:t>
            </a:fld>
            <a:endParaRPr lang="en-US"/>
          </a:p>
        </p:txBody>
      </p:sp>
    </p:spTree>
    <p:extLst>
      <p:ext uri="{BB962C8B-B14F-4D97-AF65-F5344CB8AC3E}">
        <p14:creationId xmlns:p14="http://schemas.microsoft.com/office/powerpoint/2010/main" val="49034281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 16pt">
    <p:spTree>
      <p:nvGrpSpPr>
        <p:cNvPr id="1" name=""/>
        <p:cNvGrpSpPr/>
        <p:nvPr/>
      </p:nvGrpSpPr>
      <p:grpSpPr>
        <a:xfrm>
          <a:off x="0" y="0"/>
          <a:ext cx="0" cy="0"/>
          <a:chOff x="0" y="0"/>
          <a:chExt cx="0" cy="0"/>
        </a:xfrm>
      </p:grpSpPr>
      <p:sp>
        <p:nvSpPr>
          <p:cNvPr id="2" name="Title 1"/>
          <p:cNvSpPr>
            <a:spLocks noGrp="1"/>
          </p:cNvSpPr>
          <p:nvPr>
            <p:ph type="title"/>
          </p:nvPr>
        </p:nvSpPr>
        <p:spPr>
          <a:xfrm>
            <a:off x="628650" y="927806"/>
            <a:ext cx="7886700" cy="6113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743075"/>
            <a:ext cx="7886700" cy="2927356"/>
          </a:xfrm>
        </p:spPr>
        <p:txBody>
          <a:bodyPr/>
          <a:lstStyle>
            <a:lvl1pPr>
              <a:lnSpc>
                <a:spcPct val="100000"/>
              </a:lnSpc>
              <a:spcAft>
                <a:spcPts val="1000"/>
              </a:spcAft>
              <a:defRPr sz="1600"/>
            </a:lvl1pPr>
            <a:lvl2pPr>
              <a:lnSpc>
                <a:spcPct val="100000"/>
              </a:lnSpc>
              <a:spcBef>
                <a:spcPts val="0"/>
              </a:spcBef>
              <a:spcAft>
                <a:spcPts val="600"/>
              </a:spcAft>
              <a:defRPr sz="1600"/>
            </a:lvl2pPr>
            <a:lvl3pPr>
              <a:defRPr sz="1400"/>
            </a:lvl3pPr>
            <a:lvl4pPr>
              <a:defRPr sz="1200"/>
            </a:lvl4pPr>
            <a:lvl5pPr>
              <a:defRPr sz="1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38F9459-D3E0-0844-8B97-D065150C1C6C}" type="datetimeFigureOut">
              <a:rPr lang="en-US" smtClean="0"/>
              <a:t>11/22/2017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100F0-DFDA-EF43-838F-7D6831008F36}" type="slidenum">
              <a:rPr lang="en-US" smtClean="0"/>
              <a:t>‹#›</a:t>
            </a:fld>
            <a:endParaRPr lang="en-US"/>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14pt">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927806"/>
            <a:ext cx="7886700" cy="6113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743075"/>
            <a:ext cx="7886700" cy="2927356"/>
          </a:xfrm>
        </p:spPr>
        <p:txBody>
          <a:bodyPr/>
          <a:lstStyle>
            <a:lvl1pPr>
              <a:lnSpc>
                <a:spcPct val="100000"/>
              </a:lnSpc>
              <a:spcAft>
                <a:spcPts val="1000"/>
              </a:spcAft>
              <a:defRPr sz="1400"/>
            </a:lvl1pPr>
            <a:lvl2pPr>
              <a:lnSpc>
                <a:spcPct val="100000"/>
              </a:lnSpc>
              <a:spcBef>
                <a:spcPts val="0"/>
              </a:spcBef>
              <a:spcAft>
                <a:spcPts val="600"/>
              </a:spcAft>
              <a:defRPr sz="1400"/>
            </a:lvl2pPr>
            <a:lvl3pPr>
              <a:defRPr sz="1200"/>
            </a:lvl3pPr>
            <a:lvl4pPr>
              <a:defRPr sz="1100"/>
            </a:lvl4pPr>
            <a:lvl5pPr>
              <a:defRPr sz="10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38F9459-D3E0-0844-8B97-D065150C1C6C}" type="datetimeFigureOut">
              <a:rPr lang="en-US" smtClean="0"/>
              <a:t>11/22/2017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100F0-DFDA-EF43-838F-7D6831008F36}" type="slidenum">
              <a:rPr lang="en-US" smtClean="0"/>
              <a:t>‹#›</a:t>
            </a:fld>
            <a:endParaRPr lang="en-US"/>
          </a:p>
        </p:txBody>
      </p:sp>
    </p:spTree>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12pt">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927806"/>
            <a:ext cx="7886700" cy="6113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628650" y="1743075"/>
            <a:ext cx="7886700" cy="2927356"/>
          </a:xfrm>
        </p:spPr>
        <p:txBody>
          <a:bodyPr/>
          <a:lstStyle>
            <a:lvl1pPr>
              <a:lnSpc>
                <a:spcPct val="100000"/>
              </a:lnSpc>
              <a:spcAft>
                <a:spcPts val="1000"/>
              </a:spcAft>
              <a:defRPr sz="1200"/>
            </a:lvl1pPr>
            <a:lvl2pPr>
              <a:lnSpc>
                <a:spcPct val="100000"/>
              </a:lnSpc>
              <a:spcBef>
                <a:spcPts val="0"/>
              </a:spcBef>
              <a:spcAft>
                <a:spcPts val="600"/>
              </a:spcAft>
              <a:defRPr sz="1200"/>
            </a:lvl2pPr>
            <a:lvl3pPr>
              <a:defRPr sz="1100"/>
            </a:lvl3pPr>
            <a:lvl4pPr>
              <a:defRPr sz="1050"/>
            </a:lvl4pPr>
            <a:lvl5pPr>
              <a:defRPr sz="1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38F9459-D3E0-0844-8B97-D065150C1C6C}" type="datetimeFigureOut">
              <a:rPr lang="en-US" smtClean="0"/>
              <a:t>11/22/2017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100F0-DFDA-EF43-838F-7D6831008F36}" type="slidenum">
              <a:rPr lang="en-US" smtClean="0"/>
              <a:t>‹#›</a:t>
            </a:fld>
            <a:endParaRPr lang="en-US"/>
          </a:p>
        </p:txBody>
      </p:sp>
    </p:spTree>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915988"/>
            <a:ext cx="7886700" cy="2505869"/>
          </a:xfrm>
          <a:prstGeom prst="rect">
            <a:avLst/>
          </a:prstGeom>
        </p:spPr>
        <p:txBody>
          <a:bodyPr anchor="ctr" anchorCtr="0"/>
          <a:lstStyle>
            <a:lvl1pPr>
              <a:defRPr sz="3600"/>
            </a:lvl1pPr>
          </a:lstStyle>
          <a:p>
            <a:r>
              <a:rPr lang="en-US" dirty="0"/>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8F9459-D3E0-0844-8B97-D065150C1C6C}" type="datetimeFigureOut">
              <a:rPr lang="en-US" smtClean="0"/>
              <a:t>11/22/2017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E100F0-DFDA-EF43-838F-7D6831008F36}" type="slidenum">
              <a:rPr lang="en-US" smtClean="0"/>
              <a:t>‹#›</a:t>
            </a:fld>
            <a:endParaRPr lang="en-US"/>
          </a:p>
        </p:txBody>
      </p:sp>
    </p:spTree>
    <p:extLst>
      <p:ext uri="{BB962C8B-B14F-4D97-AF65-F5344CB8AC3E}">
        <p14:creationId xmlns:p14="http://schemas.microsoft.com/office/powerpoint/2010/main" val="129697178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927806"/>
            <a:ext cx="7886700" cy="611300"/>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743075"/>
            <a:ext cx="3886200" cy="2889648"/>
          </a:xfrm>
        </p:spPr>
        <p:txBody>
          <a:bodyPr/>
          <a:lstStyle>
            <a:lvl1pPr>
              <a:lnSpc>
                <a:spcPct val="100000"/>
              </a:lnSpc>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743075"/>
            <a:ext cx="3886200" cy="2889648"/>
          </a:xfrm>
        </p:spPr>
        <p:txBody>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38F9459-D3E0-0844-8B97-D065150C1C6C}" type="datetimeFigureOut">
              <a:rPr lang="en-US" smtClean="0"/>
              <a:t>11/22/2017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E100F0-DFDA-EF43-838F-7D6831008F36}" type="slidenum">
              <a:rPr lang="en-US" smtClean="0"/>
              <a:t>‹#›</a:t>
            </a:fld>
            <a:endParaRPr lang="en-US"/>
          </a:p>
        </p:txBody>
      </p:sp>
    </p:spTree>
    <p:extLst>
      <p:ext uri="{BB962C8B-B14F-4D97-AF65-F5344CB8AC3E}">
        <p14:creationId xmlns:p14="http://schemas.microsoft.com/office/powerpoint/2010/main" val="1245689410"/>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29841" y="927806"/>
            <a:ext cx="7886700" cy="68473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751066"/>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7528"/>
            <a:ext cx="3868340" cy="217759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751066"/>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7528"/>
            <a:ext cx="3887391" cy="217759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38F9459-D3E0-0844-8B97-D065150C1C6C}" type="datetimeFigureOut">
              <a:rPr lang="en-US" smtClean="0"/>
              <a:t>11/22/2017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E100F0-DFDA-EF43-838F-7D6831008F36}" type="slidenum">
              <a:rPr lang="en-US" smtClean="0"/>
              <a:t>‹#›</a:t>
            </a:fld>
            <a:endParaRPr lang="en-US"/>
          </a:p>
        </p:txBody>
      </p:sp>
    </p:spTree>
    <p:extLst>
      <p:ext uri="{BB962C8B-B14F-4D97-AF65-F5344CB8AC3E}">
        <p14:creationId xmlns:p14="http://schemas.microsoft.com/office/powerpoint/2010/main" val="483839267"/>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927805"/>
            <a:ext cx="7886700" cy="721885"/>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8F9459-D3E0-0844-8B97-D065150C1C6C}" type="datetimeFigureOut">
              <a:rPr lang="en-US" smtClean="0"/>
              <a:t>11/22/2017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E100F0-DFDA-EF43-838F-7D6831008F36}" type="slidenum">
              <a:rPr lang="en-US" smtClean="0"/>
              <a:t>‹#›</a:t>
            </a:fld>
            <a:endParaRPr lang="en-US"/>
          </a:p>
        </p:txBody>
      </p:sp>
    </p:spTree>
    <p:extLst>
      <p:ext uri="{BB962C8B-B14F-4D97-AF65-F5344CB8AC3E}">
        <p14:creationId xmlns:p14="http://schemas.microsoft.com/office/powerpoint/2010/main" val="151347292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bg1">
                <a:lumMod val="95000"/>
              </a:schemeClr>
            </a:gs>
            <a:gs pos="100000">
              <a:schemeClr val="bg1">
                <a:lumMod val="75000"/>
              </a:schemeClr>
            </a:gs>
          </a:gsLst>
          <a:lin ang="5400000" scaled="1"/>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579125"/>
            <a:ext cx="7886700" cy="3091306"/>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C38F9459-D3E0-0844-8B97-D065150C1C6C}" type="datetimeFigureOut">
              <a:rPr lang="en-US" smtClean="0"/>
              <a:t>11/22/2017</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C6E100F0-DFDA-EF43-838F-7D6831008F36}" type="slidenum">
              <a:rPr lang="en-US" smtClean="0"/>
              <a:t>‹#›</a:t>
            </a:fld>
            <a:endParaRPr lang="en-US"/>
          </a:p>
        </p:txBody>
      </p:sp>
      <p:sp>
        <p:nvSpPr>
          <p:cNvPr id="7" name="Rectangle 6"/>
          <p:cNvSpPr/>
          <p:nvPr userDrawn="1"/>
        </p:nvSpPr>
        <p:spPr>
          <a:xfrm>
            <a:off x="0" y="1"/>
            <a:ext cx="9144000" cy="770708"/>
          </a:xfrm>
          <a:prstGeom prst="rect">
            <a:avLst/>
          </a:prstGeom>
          <a:solidFill>
            <a:srgbClr val="880D5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pic>
        <p:nvPicPr>
          <p:cNvPr id="9" name="Picture 8"/>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713219" y="0"/>
            <a:ext cx="1893599" cy="771869"/>
          </a:xfrm>
          <a:prstGeom prst="rect">
            <a:avLst/>
          </a:prstGeom>
        </p:spPr>
      </p:pic>
      <p:sp>
        <p:nvSpPr>
          <p:cNvPr id="10" name="Title Placeholder 9"/>
          <p:cNvSpPr>
            <a:spLocks noGrp="1"/>
          </p:cNvSpPr>
          <p:nvPr>
            <p:ph type="title"/>
          </p:nvPr>
        </p:nvSpPr>
        <p:spPr>
          <a:xfrm>
            <a:off x="628650" y="921541"/>
            <a:ext cx="7886700" cy="636168"/>
          </a:xfrm>
          <a:prstGeom prst="rect">
            <a:avLst/>
          </a:prstGeom>
        </p:spPr>
        <p:txBody>
          <a:bodyPr vert="horz" lIns="0" tIns="0" rIns="0" bIns="0" rtlCol="0" anchor="t" anchorCtr="0">
            <a:noAutofit/>
          </a:bodyPr>
          <a:lstStyle/>
          <a:p>
            <a:r>
              <a:rPr lang="en-US" dirty="0"/>
              <a:t>Click to edit Master title style</a:t>
            </a:r>
          </a:p>
        </p:txBody>
      </p:sp>
    </p:spTree>
    <p:extLst>
      <p:ext uri="{BB962C8B-B14F-4D97-AF65-F5344CB8AC3E}">
        <p14:creationId xmlns:p14="http://schemas.microsoft.com/office/powerpoint/2010/main" val="160688240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95" r:id="rId3"/>
    <p:sldLayoutId id="2147483696" r:id="rId4"/>
    <p:sldLayoutId id="2147483697" r:id="rId5"/>
    <p:sldLayoutId id="2147483686" r:id="rId6"/>
    <p:sldLayoutId id="2147483687" r:id="rId7"/>
    <p:sldLayoutId id="2147483688" r:id="rId8"/>
    <p:sldLayoutId id="2147483689" r:id="rId9"/>
    <p:sldLayoutId id="2147483690" r:id="rId10"/>
    <p:sldLayoutId id="2147483698" r:id="rId11"/>
    <p:sldLayoutId id="2147483691" r:id="rId12"/>
    <p:sldLayoutId id="2147483692" r:id="rId13"/>
    <p:sldLayoutId id="2147483693" r:id="rId14"/>
    <p:sldLayoutId id="2147483694" r:id="rId15"/>
  </p:sldLayoutIdLst>
  <p:txStyles>
    <p:titleStyle>
      <a:lvl1pPr algn="l" defTabSz="685800" rtl="0" eaLnBrk="1" latinLnBrk="0" hangingPunct="1">
        <a:lnSpc>
          <a:spcPct val="90000"/>
        </a:lnSpc>
        <a:spcBef>
          <a:spcPct val="0"/>
        </a:spcBef>
        <a:buNone/>
        <a:defRPr sz="2400" b="1" i="0" kern="1200">
          <a:solidFill>
            <a:schemeClr val="tx1">
              <a:lumMod val="50000"/>
              <a:lumOff val="50000"/>
            </a:schemeClr>
          </a:solidFill>
          <a:latin typeface="Verdana" charset="0"/>
          <a:ea typeface="Verdana" charset="0"/>
          <a:cs typeface="Verdana" charset="0"/>
        </a:defRPr>
      </a:lvl1pPr>
    </p:titleStyle>
    <p:bodyStyle>
      <a:lvl1pPr marL="207450" indent="-207450" algn="l" defTabSz="685800" rtl="0" eaLnBrk="1" latinLnBrk="0" hangingPunct="1">
        <a:lnSpc>
          <a:spcPct val="100000"/>
        </a:lnSpc>
        <a:spcBef>
          <a:spcPts val="0"/>
        </a:spcBef>
        <a:spcAft>
          <a:spcPts val="1000"/>
        </a:spcAft>
        <a:buClr>
          <a:schemeClr val="tx2"/>
        </a:buClr>
        <a:buSzPct val="120000"/>
        <a:buFont typeface="Wingdings" charset="2"/>
        <a:buChar char="§"/>
        <a:defRPr sz="1800" b="0" i="0" kern="1200" baseline="0">
          <a:solidFill>
            <a:schemeClr val="tx1"/>
          </a:solidFill>
          <a:latin typeface="Verdana" charset="0"/>
          <a:ea typeface="Verdana" charset="0"/>
          <a:cs typeface="Verdana" charset="0"/>
        </a:defRPr>
      </a:lvl1pPr>
      <a:lvl2pPr marL="514350" indent="-207450" algn="l" defTabSz="685800" rtl="0" eaLnBrk="1" latinLnBrk="0" hangingPunct="1">
        <a:lnSpc>
          <a:spcPct val="100000"/>
        </a:lnSpc>
        <a:spcBef>
          <a:spcPts val="0"/>
        </a:spcBef>
        <a:spcAft>
          <a:spcPts val="600"/>
        </a:spcAft>
        <a:buClr>
          <a:schemeClr val="tx2"/>
        </a:buClr>
        <a:buSzPct val="120000"/>
        <a:buFont typeface="Wingdings" charset="2"/>
        <a:buChar char="§"/>
        <a:defRPr sz="1800" b="0" i="0" kern="1200" baseline="0">
          <a:solidFill>
            <a:schemeClr val="tx1"/>
          </a:solidFill>
          <a:latin typeface="Verdana" charset="0"/>
          <a:ea typeface="Verdana" charset="0"/>
          <a:cs typeface="Verdana" charset="0"/>
        </a:defRPr>
      </a:lvl2pPr>
      <a:lvl3pPr marL="857250" indent="-207450" algn="l" defTabSz="685800" rtl="0" eaLnBrk="1" latinLnBrk="0" hangingPunct="1">
        <a:lnSpc>
          <a:spcPct val="100000"/>
        </a:lnSpc>
        <a:spcBef>
          <a:spcPts val="0"/>
        </a:spcBef>
        <a:spcAft>
          <a:spcPts val="600"/>
        </a:spcAft>
        <a:buClr>
          <a:schemeClr val="tx2"/>
        </a:buClr>
        <a:buSzPct val="120000"/>
        <a:buFont typeface="Wingdings" charset="2"/>
        <a:buChar char="§"/>
        <a:defRPr sz="1600" b="0" i="0" kern="1200" baseline="0">
          <a:solidFill>
            <a:schemeClr val="tx1"/>
          </a:solidFill>
          <a:latin typeface="Verdana" charset="0"/>
          <a:ea typeface="Verdana" charset="0"/>
          <a:cs typeface="Verdana" charset="0"/>
        </a:defRPr>
      </a:lvl3pPr>
      <a:lvl4pPr marL="1200150" indent="-207450" algn="l" defTabSz="685800" rtl="0" eaLnBrk="1" latinLnBrk="0" hangingPunct="1">
        <a:lnSpc>
          <a:spcPct val="100000"/>
        </a:lnSpc>
        <a:spcBef>
          <a:spcPts val="0"/>
        </a:spcBef>
        <a:spcAft>
          <a:spcPts val="600"/>
        </a:spcAft>
        <a:buClr>
          <a:schemeClr val="tx2"/>
        </a:buClr>
        <a:buSzPct val="120000"/>
        <a:buFont typeface="Wingdings" charset="2"/>
        <a:buChar char="§"/>
        <a:defRPr sz="1400" b="0" i="0" kern="1200" baseline="0">
          <a:solidFill>
            <a:schemeClr val="tx1"/>
          </a:solidFill>
          <a:latin typeface="Verdana" charset="0"/>
          <a:ea typeface="Verdana" charset="0"/>
          <a:cs typeface="Verdana" charset="0"/>
        </a:defRPr>
      </a:lvl4pPr>
      <a:lvl5pPr marL="1543050" indent="-207450" algn="l" defTabSz="685800" rtl="0" eaLnBrk="1" latinLnBrk="0" hangingPunct="1">
        <a:lnSpc>
          <a:spcPct val="100000"/>
        </a:lnSpc>
        <a:spcBef>
          <a:spcPts val="0"/>
        </a:spcBef>
        <a:buClr>
          <a:schemeClr val="tx2"/>
        </a:buClr>
        <a:buSzPct val="120000"/>
        <a:buFont typeface="Wingdings" charset="2"/>
        <a:buChar char="§"/>
        <a:defRPr sz="1200" b="0" i="0" kern="1200" baseline="0">
          <a:solidFill>
            <a:schemeClr val="tx1"/>
          </a:solidFill>
          <a:latin typeface="Verdana" charset="0"/>
          <a:ea typeface="Verdana" charset="0"/>
          <a:cs typeface="Verdan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77" userDrawn="1">
          <p15:clr>
            <a:srgbClr val="F26B43"/>
          </p15:clr>
        </p15:guide>
        <p15:guide id="2" pos="2880" userDrawn="1">
          <p15:clr>
            <a:srgbClr val="F26B43"/>
          </p15:clr>
        </p15:guide>
        <p15:guide id="3" orient="horz" pos="1098" userDrawn="1">
          <p15:clr>
            <a:srgbClr val="F26B43"/>
          </p15:clr>
        </p15:guide>
        <p15:guide id="4" orient="horz" pos="1620" userDrawn="1">
          <p15:clr>
            <a:srgbClr val="F26B43"/>
          </p15:clr>
        </p15:guide>
        <p15:guide id="5" pos="1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t.lewis@cieh.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k.thompson@cieh.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cieh.org/WorkArea/DownloadAsset.aspx?id=62976"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734786" y="1024585"/>
            <a:ext cx="3837214" cy="2355429"/>
          </a:xfrm>
        </p:spPr>
        <p:txBody>
          <a:bodyPr/>
          <a:lstStyle/>
          <a:p>
            <a:pPr>
              <a:lnSpc>
                <a:spcPct val="100000"/>
              </a:lnSpc>
            </a:pPr>
            <a:br>
              <a:rPr lang="en-GB" dirty="0"/>
            </a:br>
            <a:r>
              <a:rPr lang="en-GB" dirty="0"/>
              <a:t>Brexit and Food</a:t>
            </a:r>
            <a:br>
              <a:rPr lang="en-GB" dirty="0"/>
            </a:br>
            <a:br>
              <a:rPr lang="en-GB" dirty="0"/>
            </a:br>
            <a:r>
              <a:rPr lang="en-GB" sz="2400" dirty="0">
                <a:solidFill>
                  <a:schemeClr val="tx2"/>
                </a:solidFill>
              </a:rPr>
              <a:t>Summarising CIEH’s </a:t>
            </a:r>
            <a:r>
              <a:rPr lang="en-GB" sz="2400" u="sng" dirty="0">
                <a:solidFill>
                  <a:schemeClr val="tx2"/>
                </a:solidFill>
              </a:rPr>
              <a:t>current</a:t>
            </a:r>
            <a:r>
              <a:rPr lang="en-GB" sz="2400" dirty="0">
                <a:solidFill>
                  <a:schemeClr val="tx2"/>
                </a:solidFill>
              </a:rPr>
              <a:t> policy position!</a:t>
            </a:r>
            <a:endParaRPr lang="en-GB" dirty="0">
              <a:solidFill>
                <a:schemeClr val="tx2"/>
              </a:solidFill>
            </a:endParaRPr>
          </a:p>
        </p:txBody>
      </p:sp>
      <p:sp>
        <p:nvSpPr>
          <p:cNvPr id="7" name="Subtitle 6"/>
          <p:cNvSpPr>
            <a:spLocks noGrp="1"/>
          </p:cNvSpPr>
          <p:nvPr>
            <p:ph type="subTitle" idx="1"/>
          </p:nvPr>
        </p:nvSpPr>
        <p:spPr>
          <a:xfrm>
            <a:off x="244929" y="4041320"/>
            <a:ext cx="4816928" cy="787533"/>
          </a:xfrm>
        </p:spPr>
        <p:txBody>
          <a:bodyPr/>
          <a:lstStyle/>
          <a:p>
            <a:r>
              <a:rPr lang="en-GB" b="1" dirty="0"/>
              <a:t>Tony Lewis</a:t>
            </a:r>
          </a:p>
          <a:p>
            <a:r>
              <a:rPr lang="en-GB"/>
              <a:t>22 </a:t>
            </a:r>
            <a:r>
              <a:rPr lang="en-GB" dirty="0"/>
              <a:t>November 2017</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02161" y="1698171"/>
            <a:ext cx="4019374" cy="2262186"/>
          </a:xfrm>
          <a:prstGeom prst="rect">
            <a:avLst/>
          </a:prstGeom>
        </p:spPr>
      </p:pic>
    </p:spTree>
    <p:extLst>
      <p:ext uri="{BB962C8B-B14F-4D97-AF65-F5344CB8AC3E}">
        <p14:creationId xmlns:p14="http://schemas.microsoft.com/office/powerpoint/2010/main" val="2115960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Dealing with ‘a deal’</a:t>
            </a:r>
          </a:p>
        </p:txBody>
      </p:sp>
      <p:sp>
        <p:nvSpPr>
          <p:cNvPr id="3" name="Content Placeholder 2"/>
          <p:cNvSpPr>
            <a:spLocks noGrp="1"/>
          </p:cNvSpPr>
          <p:nvPr>
            <p:ph idx="1"/>
          </p:nvPr>
        </p:nvSpPr>
        <p:spPr/>
        <p:txBody>
          <a:bodyPr/>
          <a:lstStyle/>
          <a:p>
            <a:r>
              <a:rPr lang="en-GB" dirty="0">
                <a:latin typeface="Tahoma" panose="020B0604030504040204" pitchFamily="34" charset="0"/>
                <a:ea typeface="Times New Roman" panose="02020603050405020304" pitchFamily="18" charset="0"/>
                <a:cs typeface="Times New Roman" panose="02020603050405020304" pitchFamily="18" charset="0"/>
              </a:rPr>
              <a:t>A deal where we effectively become a “third country” will mean having to comply with </a:t>
            </a:r>
            <a:r>
              <a:rPr lang="en-GB" b="1" dirty="0">
                <a:latin typeface="Tahoma" panose="020B0604030504040204" pitchFamily="34" charset="0"/>
                <a:ea typeface="Times New Roman" panose="02020603050405020304" pitchFamily="18" charset="0"/>
                <a:cs typeface="Times New Roman" panose="02020603050405020304" pitchFamily="18" charset="0"/>
              </a:rPr>
              <a:t>all</a:t>
            </a:r>
            <a:r>
              <a:rPr lang="en-GB" dirty="0">
                <a:latin typeface="Tahoma" panose="020B0604030504040204" pitchFamily="34" charset="0"/>
                <a:ea typeface="Times New Roman" panose="02020603050405020304" pitchFamily="18" charset="0"/>
                <a:cs typeface="Times New Roman" panose="02020603050405020304" pitchFamily="18" charset="0"/>
              </a:rPr>
              <a:t> current EU standards, still be subject to EU audits and to have a health certification system in place. This is an area where lack of resources in available certifying staff (Port Health) may become an issue </a:t>
            </a:r>
          </a:p>
          <a:p>
            <a:r>
              <a:rPr lang="en-GB" dirty="0">
                <a:latin typeface="Tahoma" panose="020B0604030504040204" pitchFamily="34" charset="0"/>
                <a:ea typeface="Times New Roman" panose="02020603050405020304" pitchFamily="18" charset="0"/>
                <a:cs typeface="Times New Roman" panose="02020603050405020304" pitchFamily="18" charset="0"/>
              </a:rPr>
              <a:t>The consequences of any food scares or incidents may lead the EU to pose emergency controls upon the UK with increased costs for compliance, potential rejected consignments, damage to reputations and delays in clearance</a:t>
            </a:r>
          </a:p>
          <a:p>
            <a:endParaRPr lang="en-GB" dirty="0"/>
          </a:p>
        </p:txBody>
      </p:sp>
    </p:spTree>
    <p:extLst>
      <p:ext uri="{BB962C8B-B14F-4D97-AF65-F5344CB8AC3E}">
        <p14:creationId xmlns:p14="http://schemas.microsoft.com/office/powerpoint/2010/main" val="27172172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Dealing with a deal</a:t>
            </a:r>
          </a:p>
        </p:txBody>
      </p:sp>
      <p:sp>
        <p:nvSpPr>
          <p:cNvPr id="3" name="Content Placeholder 2"/>
          <p:cNvSpPr>
            <a:spLocks noGrp="1"/>
          </p:cNvSpPr>
          <p:nvPr>
            <p:ph idx="1"/>
          </p:nvPr>
        </p:nvSpPr>
        <p:spPr>
          <a:xfrm>
            <a:off x="628650" y="1539106"/>
            <a:ext cx="7886700" cy="3300022"/>
          </a:xfrm>
        </p:spPr>
        <p:txBody>
          <a:bodyPr/>
          <a:lstStyle/>
          <a:p>
            <a:r>
              <a:rPr lang="en-GB" sz="1600" dirty="0">
                <a:latin typeface="Tahoma" panose="020B0604030504040204" pitchFamily="34" charset="0"/>
                <a:ea typeface="Times New Roman" panose="02020603050405020304" pitchFamily="18" charset="0"/>
                <a:cs typeface="Times New Roman" panose="02020603050405020304" pitchFamily="18" charset="0"/>
              </a:rPr>
              <a:t>CIEH takes the view that the role of Environmental Health Practitioners (EHP’s) must be recognised as the competent professionals to deliver Food Safety controls </a:t>
            </a:r>
          </a:p>
          <a:p>
            <a:r>
              <a:rPr lang="en-GB" sz="1600" dirty="0">
                <a:latin typeface="Tahoma" panose="020B0604030504040204" pitchFamily="34" charset="0"/>
                <a:ea typeface="Times New Roman" panose="02020603050405020304" pitchFamily="18" charset="0"/>
                <a:cs typeface="Times New Roman" panose="02020603050405020304" pitchFamily="18" charset="0"/>
              </a:rPr>
              <a:t>CIEH believes that the means must be found to train and designate EHP’s to take on the relevant animal health certification role</a:t>
            </a:r>
          </a:p>
          <a:p>
            <a:r>
              <a:rPr lang="en-GB" sz="1600" dirty="0">
                <a:latin typeface="Tahoma" panose="020B0604030504040204" pitchFamily="34" charset="0"/>
                <a:ea typeface="Times New Roman" panose="02020603050405020304" pitchFamily="18" charset="0"/>
                <a:cs typeface="Times New Roman" panose="02020603050405020304" pitchFamily="18" charset="0"/>
              </a:rPr>
              <a:t>However, recent data released by the Food Standards Agency shows that there are 50% fewer local authority staff delivering food advisory and regulatory activity in England than there are in Wales or Northern Ireland</a:t>
            </a:r>
          </a:p>
          <a:p>
            <a:pPr lvl="1"/>
            <a:r>
              <a:rPr lang="en-GB" sz="1600" dirty="0">
                <a:latin typeface="Tahoma" panose="020B0604030504040204" pitchFamily="34" charset="0"/>
                <a:ea typeface="Times New Roman" panose="02020603050405020304" pitchFamily="18" charset="0"/>
                <a:cs typeface="Times New Roman" panose="02020603050405020304" pitchFamily="18" charset="0"/>
              </a:rPr>
              <a:t>CIEH is concerned that this resource gap, together with the need for new arrangements to inspect and approve imported food at the ports will cause significant portside delays that may be too long to make trade viable for foods with a few days shelf life</a:t>
            </a:r>
          </a:p>
          <a:p>
            <a:endParaRPr lang="en-GB" dirty="0">
              <a:latin typeface="Tahoma" panose="020B060403050404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418462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Dealing with a deal</a:t>
            </a:r>
          </a:p>
        </p:txBody>
      </p:sp>
      <p:sp>
        <p:nvSpPr>
          <p:cNvPr id="3" name="Content Placeholder 2"/>
          <p:cNvSpPr>
            <a:spLocks noGrp="1"/>
          </p:cNvSpPr>
          <p:nvPr>
            <p:ph idx="1"/>
          </p:nvPr>
        </p:nvSpPr>
        <p:spPr/>
        <p:txBody>
          <a:bodyPr/>
          <a:lstStyle/>
          <a:p>
            <a:r>
              <a:rPr lang="en-GB" dirty="0">
                <a:latin typeface="Tahoma" panose="020B0604030504040204" pitchFamily="34" charset="0"/>
                <a:ea typeface="Times New Roman" panose="02020603050405020304" pitchFamily="18" charset="0"/>
                <a:cs typeface="Times New Roman" panose="02020603050405020304" pitchFamily="18" charset="0"/>
              </a:rPr>
              <a:t>CIEH believes that wider workforce issues will also present a significant challenge to the food industry post Brexit. </a:t>
            </a:r>
          </a:p>
          <a:p>
            <a:pPr lvl="1"/>
            <a:r>
              <a:rPr lang="en-GB" dirty="0">
                <a:latin typeface="Tahoma" panose="020B0604030504040204" pitchFamily="34" charset="0"/>
                <a:ea typeface="Times New Roman" panose="02020603050405020304" pitchFamily="18" charset="0"/>
                <a:cs typeface="Times New Roman" panose="02020603050405020304" pitchFamily="18" charset="0"/>
              </a:rPr>
              <a:t>Uncertainty as to whether </a:t>
            </a:r>
            <a:r>
              <a:rPr lang="en-GB" dirty="0">
                <a:solidFill>
                  <a:srgbClr val="000000"/>
                </a:solidFill>
                <a:latin typeface="Tahoma" panose="020B0604030504040204" pitchFamily="34" charset="0"/>
                <a:ea typeface="Times New Roman" panose="02020603050405020304" pitchFamily="18" charset="0"/>
                <a:cs typeface="Times New Roman" panose="02020603050405020304" pitchFamily="18" charset="0"/>
              </a:rPr>
              <a:t>the UK will continue to have access to EU workers, including those who work as Environmental Health professionals in the food regulatory sector</a:t>
            </a:r>
          </a:p>
          <a:p>
            <a:pPr algn="just">
              <a:spcAft>
                <a:spcPts val="0"/>
              </a:spcAft>
            </a:pPr>
            <a:r>
              <a:rPr lang="en-GB" dirty="0">
                <a:latin typeface="Tahoma" panose="020B0604030504040204" pitchFamily="34" charset="0"/>
                <a:ea typeface="Times New Roman" panose="02020603050405020304" pitchFamily="18" charset="0"/>
                <a:cs typeface="Times New Roman" panose="02020603050405020304" pitchFamily="18" charset="0"/>
              </a:rPr>
              <a:t>In all trade scenarios, CIEH takes the view that the UK staying as close as possible to EU food standards, systems and institutions will be an advantage and opportunity – for consumers, for taxpayers and for the food industry. </a:t>
            </a:r>
          </a:p>
          <a:p>
            <a:pPr algn="just">
              <a:spcAft>
                <a:spcPts val="0"/>
              </a:spcAft>
            </a:pPr>
            <a:endParaRPr lang="en-GB" dirty="0">
              <a:latin typeface="Tahoma" panose="020B060403050404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760270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Dealing with a deal</a:t>
            </a:r>
          </a:p>
        </p:txBody>
      </p:sp>
      <p:sp>
        <p:nvSpPr>
          <p:cNvPr id="3" name="Content Placeholder 2"/>
          <p:cNvSpPr>
            <a:spLocks noGrp="1"/>
          </p:cNvSpPr>
          <p:nvPr>
            <p:ph idx="1"/>
          </p:nvPr>
        </p:nvSpPr>
        <p:spPr>
          <a:xfrm>
            <a:off x="628650" y="1539106"/>
            <a:ext cx="7886700" cy="3371941"/>
          </a:xfrm>
        </p:spPr>
        <p:txBody>
          <a:bodyPr/>
          <a:lstStyle/>
          <a:p>
            <a:r>
              <a:rPr lang="en-GB" sz="1600" dirty="0">
                <a:latin typeface="Tahoma" panose="020B0604030504040204" pitchFamily="34" charset="0"/>
                <a:ea typeface="Times New Roman" panose="02020603050405020304" pitchFamily="18" charset="0"/>
                <a:cs typeface="Times New Roman" panose="02020603050405020304" pitchFamily="18" charset="0"/>
              </a:rPr>
              <a:t>CIEH believes that EU (Withdrawal) Bill should pave the way for transparent, accountable and food-sensitive regulation that preserves and renews the UK’s high food standards. </a:t>
            </a:r>
          </a:p>
          <a:p>
            <a:r>
              <a:rPr lang="en-GB" sz="1600" dirty="0">
                <a:latin typeface="Tahoma" panose="020B0604030504040204" pitchFamily="34" charset="0"/>
                <a:ea typeface="Times New Roman" panose="02020603050405020304" pitchFamily="18" charset="0"/>
                <a:cs typeface="Times New Roman" panose="02020603050405020304" pitchFamily="18" charset="0"/>
              </a:rPr>
              <a:t>CIEH considers it imperative that the Repeal Bill: </a:t>
            </a:r>
          </a:p>
          <a:p>
            <a:pPr marL="649800" lvl="1" indent="-342900" algn="just">
              <a:spcAft>
                <a:spcPts val="0"/>
              </a:spcAft>
              <a:buFont typeface="Symbol" panose="05050102010706020507" pitchFamily="18" charset="2"/>
              <a:buChar char=""/>
            </a:pPr>
            <a:r>
              <a:rPr lang="en-GB" sz="1600" dirty="0">
                <a:latin typeface="Tahoma" panose="020B0604030504040204" pitchFamily="34" charset="0"/>
                <a:ea typeface="Calibri" panose="020F0502020204030204" pitchFamily="34" charset="0"/>
                <a:cs typeface="Times New Roman" panose="02020603050405020304" pitchFamily="18" charset="0"/>
              </a:rPr>
              <a:t>Ensures that changes to legislation are open to full Parliamentary scrutiny</a:t>
            </a:r>
          </a:p>
          <a:p>
            <a:pPr marL="649800" lvl="1" indent="-342900" algn="just">
              <a:spcAft>
                <a:spcPts val="0"/>
              </a:spcAft>
              <a:buFont typeface="Symbol" panose="05050102010706020507" pitchFamily="18" charset="2"/>
              <a:buChar char=""/>
            </a:pPr>
            <a:r>
              <a:rPr lang="en-GB" sz="1600" dirty="0">
                <a:latin typeface="Tahoma" panose="020B0604030504040204" pitchFamily="34" charset="0"/>
                <a:ea typeface="Calibri" panose="020F0502020204030204" pitchFamily="34" charset="0"/>
                <a:cs typeface="Times New Roman" panose="02020603050405020304" pitchFamily="18" charset="0"/>
              </a:rPr>
              <a:t>Prioritises adequate protection and promotion of public health, food safety, food standards, environmental protection, working conditions and consumer rights</a:t>
            </a:r>
          </a:p>
          <a:p>
            <a:pPr marL="649800" lvl="1" indent="-342900" algn="just">
              <a:spcAft>
                <a:spcPts val="0"/>
              </a:spcAft>
              <a:buFont typeface="Symbol" panose="05050102010706020507" pitchFamily="18" charset="2"/>
              <a:buChar char=""/>
            </a:pPr>
            <a:r>
              <a:rPr lang="en-GB" sz="1600" dirty="0">
                <a:latin typeface="Tahoma" panose="020B0604030504040204" pitchFamily="34" charset="0"/>
                <a:ea typeface="Calibri" panose="020F0502020204030204" pitchFamily="34" charset="0"/>
                <a:cs typeface="Times New Roman" panose="02020603050405020304" pitchFamily="18" charset="0"/>
              </a:rPr>
              <a:t>Reinstates into UK law the precautionary principle</a:t>
            </a:r>
          </a:p>
          <a:p>
            <a:pPr marL="0" indent="0" algn="just">
              <a:spcAft>
                <a:spcPts val="0"/>
              </a:spcAft>
              <a:buNone/>
            </a:pPr>
            <a:endParaRPr lang="en-GB" sz="1600" dirty="0">
              <a:latin typeface="Tahoma" panose="020B0604030504040204" pitchFamily="34" charset="0"/>
              <a:ea typeface="Times New Roman" panose="02020603050405020304" pitchFamily="18" charset="0"/>
              <a:cs typeface="Times New Roman" panose="02020603050405020304" pitchFamily="18" charset="0"/>
            </a:endParaRPr>
          </a:p>
          <a:p>
            <a:pPr algn="just">
              <a:spcAft>
                <a:spcPts val="0"/>
              </a:spcAft>
            </a:pPr>
            <a:r>
              <a:rPr lang="en-GB" sz="1600" dirty="0">
                <a:latin typeface="Tahoma" panose="020B0604030504040204" pitchFamily="34" charset="0"/>
                <a:ea typeface="Times New Roman" panose="02020603050405020304" pitchFamily="18" charset="0"/>
                <a:cs typeface="Times New Roman" panose="02020603050405020304" pitchFamily="18" charset="0"/>
              </a:rPr>
              <a:t>A further opportunity will be for the UK to establish a new Food Act that clearly sets out the UK’s vision for better food, farming and fishing, helping to frame current and future decision-making</a:t>
            </a:r>
          </a:p>
          <a:p>
            <a:endParaRPr lang="en-GB" dirty="0"/>
          </a:p>
        </p:txBody>
      </p:sp>
    </p:spTree>
    <p:extLst>
      <p:ext uri="{BB962C8B-B14F-4D97-AF65-F5344CB8AC3E}">
        <p14:creationId xmlns:p14="http://schemas.microsoft.com/office/powerpoint/2010/main" val="593039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978195"/>
            <a:ext cx="7886700" cy="414154"/>
          </a:xfrm>
        </p:spPr>
        <p:txBody>
          <a:bodyPr/>
          <a:lstStyle/>
          <a:p>
            <a:r>
              <a:rPr lang="en-GB" dirty="0"/>
              <a:t>Dealing with a deal</a:t>
            </a:r>
          </a:p>
        </p:txBody>
      </p:sp>
      <p:sp>
        <p:nvSpPr>
          <p:cNvPr id="3" name="Content Placeholder 2"/>
          <p:cNvSpPr>
            <a:spLocks noGrp="1"/>
          </p:cNvSpPr>
          <p:nvPr>
            <p:ph idx="1"/>
          </p:nvPr>
        </p:nvSpPr>
        <p:spPr>
          <a:xfrm>
            <a:off x="628650" y="1573618"/>
            <a:ext cx="7886700" cy="3258025"/>
          </a:xfrm>
        </p:spPr>
        <p:txBody>
          <a:bodyPr/>
          <a:lstStyle/>
          <a:p>
            <a:r>
              <a:rPr lang="en-GB" dirty="0">
                <a:latin typeface="Tahoma" panose="020B0604030504040204" pitchFamily="34" charset="0"/>
                <a:ea typeface="Times New Roman" panose="02020603050405020304" pitchFamily="18" charset="0"/>
                <a:cs typeface="Times New Roman" panose="02020603050405020304" pitchFamily="18" charset="0"/>
              </a:rPr>
              <a:t>Working within the EU, the UK has developed its approaches to food safety and standards, consumer protection, workers’ rights, policing of food fraud, and much more</a:t>
            </a:r>
          </a:p>
          <a:p>
            <a:r>
              <a:rPr lang="en-GB" dirty="0">
                <a:latin typeface="Tahoma" panose="020B0604030504040204" pitchFamily="34" charset="0"/>
                <a:ea typeface="Times New Roman" panose="02020603050405020304" pitchFamily="18" charset="0"/>
                <a:cs typeface="Times New Roman" panose="02020603050405020304" pitchFamily="18" charset="0"/>
              </a:rPr>
              <a:t>As the EU is unlikely to rapidly align with globally agreed (Codex) standards in a short space of time, the UK Government will be left with decisions to make on which standards to apply in order to trade most effectively - Codex or EU</a:t>
            </a:r>
          </a:p>
          <a:p>
            <a:r>
              <a:rPr lang="en-GB" dirty="0">
                <a:latin typeface="Tahoma" panose="020B0604030504040204" pitchFamily="34" charset="0"/>
                <a:ea typeface="Times New Roman" panose="02020603050405020304" pitchFamily="18" charset="0"/>
                <a:cs typeface="Times New Roman" panose="02020603050405020304" pitchFamily="18" charset="0"/>
              </a:rPr>
              <a:t>The UK </a:t>
            </a:r>
            <a:r>
              <a:rPr lang="en-GB" i="1" dirty="0">
                <a:latin typeface="Tahoma" panose="020B0604030504040204" pitchFamily="34" charset="0"/>
                <a:ea typeface="Times New Roman" panose="02020603050405020304" pitchFamily="18" charset="0"/>
                <a:cs typeface="Times New Roman" panose="02020603050405020304" pitchFamily="18" charset="0"/>
              </a:rPr>
              <a:t>could</a:t>
            </a:r>
            <a:r>
              <a:rPr lang="en-GB" dirty="0">
                <a:latin typeface="Tahoma" panose="020B0604030504040204" pitchFamily="34" charset="0"/>
                <a:ea typeface="Times New Roman" panose="02020603050405020304" pitchFamily="18" charset="0"/>
                <a:cs typeface="Times New Roman" panose="02020603050405020304" pitchFamily="18" charset="0"/>
              </a:rPr>
              <a:t> have different standards in play for different markets following other international models e.g. the US ‘non-hormone treated cattle program’ that meets EU import requirements in a segregated supply chain</a:t>
            </a:r>
          </a:p>
          <a:p>
            <a:endParaRPr lang="en-GB" dirty="0"/>
          </a:p>
        </p:txBody>
      </p:sp>
    </p:spTree>
    <p:extLst>
      <p:ext uri="{BB962C8B-B14F-4D97-AF65-F5344CB8AC3E}">
        <p14:creationId xmlns:p14="http://schemas.microsoft.com/office/powerpoint/2010/main" val="3178917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Dealing with a deal</a:t>
            </a:r>
          </a:p>
        </p:txBody>
      </p:sp>
      <p:sp>
        <p:nvSpPr>
          <p:cNvPr id="3" name="Content Placeholder 2"/>
          <p:cNvSpPr>
            <a:spLocks noGrp="1"/>
          </p:cNvSpPr>
          <p:nvPr>
            <p:ph idx="1"/>
          </p:nvPr>
        </p:nvSpPr>
        <p:spPr/>
        <p:txBody>
          <a:bodyPr/>
          <a:lstStyle/>
          <a:p>
            <a:pPr algn="just">
              <a:spcAft>
                <a:spcPts val="0"/>
              </a:spcAft>
            </a:pPr>
            <a:r>
              <a:rPr lang="en-GB" dirty="0">
                <a:latin typeface="Tahoma" panose="020B0604030504040204" pitchFamily="34" charset="0"/>
                <a:ea typeface="Times New Roman" panose="02020603050405020304" pitchFamily="18" charset="0"/>
                <a:cs typeface="Times New Roman" panose="02020603050405020304" pitchFamily="18" charset="0"/>
              </a:rPr>
              <a:t>The CIEH view is that the Government should ensure that all standards applied post Brexit are based on the best scientific evidence and risk assessment in order to afford the UK population and trading partners assurance of high levels of protection</a:t>
            </a:r>
          </a:p>
          <a:p>
            <a:pPr marL="0" indent="0" algn="just">
              <a:spcAft>
                <a:spcPts val="0"/>
              </a:spcAft>
              <a:buNone/>
            </a:pPr>
            <a:endParaRPr lang="en-GB" dirty="0">
              <a:latin typeface="Tahoma" panose="020B0604030504040204" pitchFamily="34" charset="0"/>
              <a:ea typeface="Times New Roman" panose="02020603050405020304" pitchFamily="18" charset="0"/>
              <a:cs typeface="Times New Roman" panose="02020603050405020304" pitchFamily="18" charset="0"/>
            </a:endParaRPr>
          </a:p>
          <a:p>
            <a:pPr algn="just">
              <a:spcAft>
                <a:spcPts val="0"/>
              </a:spcAft>
            </a:pPr>
            <a:r>
              <a:rPr lang="en-GB" dirty="0">
                <a:latin typeface="Tahoma" panose="020B0604030504040204" pitchFamily="34" charset="0"/>
                <a:ea typeface="Times New Roman" panose="02020603050405020304" pitchFamily="18" charset="0"/>
                <a:cs typeface="Times New Roman" panose="02020603050405020304" pitchFamily="18" charset="0"/>
              </a:rPr>
              <a:t>The UK’s regained sovereignty could also be used as a transformational opportunity for the UK to show global leadership by adopting policies that set us on a path towards an increasingly sustainable food future</a:t>
            </a:r>
          </a:p>
          <a:p>
            <a:pPr marL="0" indent="0" algn="just">
              <a:spcAft>
                <a:spcPts val="0"/>
              </a:spcAft>
              <a:buNone/>
            </a:pPr>
            <a:endParaRPr lang="en-GB" dirty="0">
              <a:latin typeface="Tahoma" panose="020B060403050404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838720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Dealing with a deal</a:t>
            </a:r>
          </a:p>
        </p:txBody>
      </p:sp>
      <p:sp>
        <p:nvSpPr>
          <p:cNvPr id="3" name="Content Placeholder 2"/>
          <p:cNvSpPr>
            <a:spLocks noGrp="1"/>
          </p:cNvSpPr>
          <p:nvPr>
            <p:ph idx="1"/>
          </p:nvPr>
        </p:nvSpPr>
        <p:spPr>
          <a:xfrm>
            <a:off x="628650" y="1664053"/>
            <a:ext cx="7886700" cy="2927356"/>
          </a:xfrm>
        </p:spPr>
        <p:txBody>
          <a:bodyPr/>
          <a:lstStyle/>
          <a:p>
            <a:r>
              <a:rPr lang="en-GB" sz="1600" dirty="0">
                <a:latin typeface="Tahoma" panose="020B0604030504040204" pitchFamily="34" charset="0"/>
                <a:ea typeface="Times New Roman" panose="02020603050405020304" pitchFamily="18" charset="0"/>
                <a:cs typeface="Times New Roman" panose="02020603050405020304" pitchFamily="18" charset="0"/>
              </a:rPr>
              <a:t>CIEH encourages HMG to set out a vision for what they seek to achieve through new and existing trading arrangements, particularly in relation to food</a:t>
            </a:r>
          </a:p>
          <a:p>
            <a:r>
              <a:rPr lang="en-GB" sz="1600" dirty="0">
                <a:latin typeface="Tahoma" panose="020B0604030504040204" pitchFamily="34" charset="0"/>
                <a:ea typeface="Times New Roman" panose="02020603050405020304" pitchFamily="18" charset="0"/>
                <a:cs typeface="Times New Roman" panose="02020603050405020304" pitchFamily="18" charset="0"/>
              </a:rPr>
              <a:t>We view the apparent desire to accelerate the move towards de-regulation and privatisation as disastrous for public confidence</a:t>
            </a:r>
          </a:p>
          <a:p>
            <a:r>
              <a:rPr lang="en-GB" sz="1600" dirty="0">
                <a:latin typeface="Tahoma" panose="020B0604030504040204" pitchFamily="34" charset="0"/>
                <a:ea typeface="Times New Roman" panose="02020603050405020304" pitchFamily="18" charset="0"/>
                <a:cs typeface="Times New Roman" panose="02020603050405020304" pitchFamily="18" charset="0"/>
              </a:rPr>
              <a:t>In food, good independent regulation is vital for safety, public health, quality and consumer confidence and a race to agree trade deals only on the basis of reducing food prices is likely to be counter-productive </a:t>
            </a:r>
          </a:p>
          <a:p>
            <a:r>
              <a:rPr lang="en-GB" sz="1600" dirty="0">
                <a:latin typeface="Tahoma" panose="020B0604030504040204" pitchFamily="34" charset="0"/>
                <a:ea typeface="Times New Roman" panose="02020603050405020304" pitchFamily="18" charset="0"/>
                <a:cs typeface="Times New Roman" panose="02020603050405020304" pitchFamily="18" charset="0"/>
              </a:rPr>
              <a:t>The Government must also consider factors such as animal health and welfare, consumer safety, workplace safety, environmental protection and </a:t>
            </a:r>
            <a:r>
              <a:rPr lang="en-GB" sz="1600" dirty="0" err="1">
                <a:latin typeface="Tahoma" panose="020B0604030504040204" pitchFamily="34" charset="0"/>
                <a:ea typeface="Times New Roman" panose="02020603050405020304" pitchFamily="18" charset="0"/>
                <a:cs typeface="Times New Roman" panose="02020603050405020304" pitchFamily="18" charset="0"/>
              </a:rPr>
              <a:t>agri</a:t>
            </a:r>
            <a:r>
              <a:rPr lang="en-GB" sz="1600" dirty="0">
                <a:latin typeface="Tahoma" panose="020B0604030504040204" pitchFamily="34" charset="0"/>
                <a:ea typeface="Times New Roman" panose="02020603050405020304" pitchFamily="18" charset="0"/>
                <a:cs typeface="Times New Roman" panose="02020603050405020304" pitchFamily="18" charset="0"/>
              </a:rPr>
              <a:t>-food chain employee incomes</a:t>
            </a:r>
          </a:p>
          <a:p>
            <a:endParaRPr lang="en-GB" dirty="0"/>
          </a:p>
        </p:txBody>
      </p:sp>
    </p:spTree>
    <p:extLst>
      <p:ext uri="{BB962C8B-B14F-4D97-AF65-F5344CB8AC3E}">
        <p14:creationId xmlns:p14="http://schemas.microsoft.com/office/powerpoint/2010/main" val="2752510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devolution question</a:t>
            </a:r>
          </a:p>
        </p:txBody>
      </p:sp>
      <p:sp>
        <p:nvSpPr>
          <p:cNvPr id="3" name="Content Placeholder 2"/>
          <p:cNvSpPr>
            <a:spLocks noGrp="1"/>
          </p:cNvSpPr>
          <p:nvPr>
            <p:ph idx="1"/>
          </p:nvPr>
        </p:nvSpPr>
        <p:spPr>
          <a:xfrm>
            <a:off x="628649" y="1554981"/>
            <a:ext cx="4839277" cy="2927356"/>
          </a:xfrm>
        </p:spPr>
        <p:txBody>
          <a:bodyPr/>
          <a:lstStyle/>
          <a:p>
            <a:r>
              <a:rPr lang="en-GB" sz="1600" dirty="0">
                <a:latin typeface="Tahoma" panose="020B0604030504040204" pitchFamily="34" charset="0"/>
                <a:ea typeface="Times New Roman" panose="02020603050405020304" pitchFamily="18" charset="0"/>
                <a:cs typeface="Times New Roman" panose="02020603050405020304" pitchFamily="18" charset="0"/>
              </a:rPr>
              <a:t>Devolution of key powers from Westminster to Scotland, Wales and Northern Ireland presents particular challenges</a:t>
            </a:r>
          </a:p>
          <a:p>
            <a:r>
              <a:rPr lang="en-GB" sz="1600" dirty="0">
                <a:latin typeface="Tahoma" panose="020B0604030504040204" pitchFamily="34" charset="0"/>
                <a:ea typeface="Times New Roman" panose="02020603050405020304" pitchFamily="18" charset="0"/>
                <a:cs typeface="Times New Roman" panose="02020603050405020304" pitchFamily="18" charset="0"/>
              </a:rPr>
              <a:t>Food safety is a matter that is devolved to all the respective administrations </a:t>
            </a:r>
          </a:p>
          <a:p>
            <a:r>
              <a:rPr lang="en-GB" sz="1600" dirty="0">
                <a:latin typeface="Tahoma" panose="020B0604030504040204" pitchFamily="34" charset="0"/>
                <a:ea typeface="Times New Roman" panose="02020603050405020304" pitchFamily="18" charset="0"/>
                <a:cs typeface="Times New Roman" panose="02020603050405020304" pitchFamily="18" charset="0"/>
              </a:rPr>
              <a:t>Neither the Westminster Government nor the FSA can </a:t>
            </a:r>
            <a:r>
              <a:rPr lang="en-GB" sz="1600" u="sng" dirty="0">
                <a:latin typeface="Tahoma" panose="020B0604030504040204" pitchFamily="34" charset="0"/>
                <a:ea typeface="Times New Roman" panose="02020603050405020304" pitchFamily="18" charset="0"/>
                <a:cs typeface="Times New Roman" panose="02020603050405020304" pitchFamily="18" charset="0"/>
              </a:rPr>
              <a:t>unilaterally</a:t>
            </a:r>
            <a:r>
              <a:rPr lang="en-GB" sz="1600" dirty="0">
                <a:latin typeface="Tahoma" panose="020B0604030504040204" pitchFamily="34" charset="0"/>
                <a:ea typeface="Times New Roman" panose="02020603050405020304" pitchFamily="18" charset="0"/>
                <a:cs typeface="Times New Roman" panose="02020603050405020304" pitchFamily="18" charset="0"/>
              </a:rPr>
              <a:t> make decisions in respect of food standards and safety systems and processes; it must secure the agreement of the devolved administrations </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67927" y="1539106"/>
            <a:ext cx="3597051" cy="2331320"/>
          </a:xfrm>
          <a:prstGeom prst="rect">
            <a:avLst/>
          </a:prstGeom>
        </p:spPr>
      </p:pic>
    </p:spTree>
    <p:extLst>
      <p:ext uri="{BB962C8B-B14F-4D97-AF65-F5344CB8AC3E}">
        <p14:creationId xmlns:p14="http://schemas.microsoft.com/office/powerpoint/2010/main" val="38627068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20726"/>
            <a:ext cx="7886700" cy="518380"/>
          </a:xfrm>
        </p:spPr>
        <p:txBody>
          <a:bodyPr/>
          <a:lstStyle/>
          <a:p>
            <a:r>
              <a:rPr lang="en-GB" dirty="0"/>
              <a:t>The devolution question</a:t>
            </a:r>
          </a:p>
        </p:txBody>
      </p:sp>
      <p:sp>
        <p:nvSpPr>
          <p:cNvPr id="3" name="Content Placeholder 2"/>
          <p:cNvSpPr>
            <a:spLocks noGrp="1"/>
          </p:cNvSpPr>
          <p:nvPr>
            <p:ph idx="1"/>
          </p:nvPr>
        </p:nvSpPr>
        <p:spPr>
          <a:xfrm>
            <a:off x="535219" y="1711842"/>
            <a:ext cx="8073561" cy="3311714"/>
          </a:xfrm>
        </p:spPr>
        <p:txBody>
          <a:bodyPr/>
          <a:lstStyle/>
          <a:p>
            <a:pPr algn="just">
              <a:spcAft>
                <a:spcPts val="0"/>
              </a:spcAft>
            </a:pPr>
            <a:r>
              <a:rPr lang="en-GB" dirty="0">
                <a:latin typeface="Tahoma" panose="020B0604030504040204" pitchFamily="34" charset="0"/>
                <a:ea typeface="Times New Roman" panose="02020603050405020304" pitchFamily="18" charset="0"/>
                <a:cs typeface="Times New Roman" panose="02020603050405020304" pitchFamily="18" charset="0"/>
              </a:rPr>
              <a:t>In Ireland, the Good Friday Agreement (1998) is the foundation of the current peace process </a:t>
            </a:r>
          </a:p>
          <a:p>
            <a:pPr algn="just">
              <a:spcAft>
                <a:spcPts val="0"/>
              </a:spcAft>
            </a:pPr>
            <a:r>
              <a:rPr lang="en-GB" dirty="0">
                <a:latin typeface="Tahoma" panose="020B0604030504040204" pitchFamily="34" charset="0"/>
                <a:ea typeface="Times New Roman" panose="02020603050405020304" pitchFamily="18" charset="0"/>
                <a:cs typeface="Times New Roman" panose="02020603050405020304" pitchFamily="18" charset="0"/>
              </a:rPr>
              <a:t>It sets out a complex and unique series of provisions and establishes a series of co-operative institutions relating to a number of areas including:</a:t>
            </a:r>
          </a:p>
          <a:p>
            <a:pPr algn="just">
              <a:spcAft>
                <a:spcPts val="0"/>
              </a:spcAft>
            </a:pPr>
            <a:r>
              <a:rPr lang="en-GB" dirty="0">
                <a:latin typeface="Tahoma" panose="020B0604030504040204" pitchFamily="34" charset="0"/>
                <a:ea typeface="Times New Roman" panose="02020603050405020304" pitchFamily="18" charset="0"/>
                <a:cs typeface="Times New Roman" panose="02020603050405020304" pitchFamily="18" charset="0"/>
              </a:rPr>
              <a:t>The provisions within the Good Friday Agreement gives the Republic of Ireland (ROI) a say in matters relating to Northern Ireland that have an impact in ROI.</a:t>
            </a:r>
          </a:p>
          <a:p>
            <a:pPr lvl="1" algn="just">
              <a:spcAft>
                <a:spcPts val="0"/>
              </a:spcAft>
            </a:pPr>
            <a:r>
              <a:rPr lang="en-GB" dirty="0">
                <a:latin typeface="Tahoma" panose="020B0604030504040204" pitchFamily="34" charset="0"/>
                <a:ea typeface="Times New Roman" panose="02020603050405020304" pitchFamily="18" charset="0"/>
                <a:cs typeface="Times New Roman" panose="02020603050405020304" pitchFamily="18" charset="0"/>
              </a:rPr>
              <a:t>This includes any system of food control that is not developed within the context of EU membership</a:t>
            </a:r>
          </a:p>
          <a:p>
            <a:pPr marL="0" indent="0">
              <a:buNone/>
            </a:pPr>
            <a:endParaRPr lang="en-GB" dirty="0"/>
          </a:p>
        </p:txBody>
      </p:sp>
    </p:spTree>
    <p:extLst>
      <p:ext uri="{BB962C8B-B14F-4D97-AF65-F5344CB8AC3E}">
        <p14:creationId xmlns:p14="http://schemas.microsoft.com/office/powerpoint/2010/main" val="29132121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Summarising where we are</a:t>
            </a:r>
          </a:p>
        </p:txBody>
      </p:sp>
      <p:sp>
        <p:nvSpPr>
          <p:cNvPr id="3" name="Content Placeholder 2"/>
          <p:cNvSpPr>
            <a:spLocks noGrp="1"/>
          </p:cNvSpPr>
          <p:nvPr>
            <p:ph idx="1"/>
          </p:nvPr>
        </p:nvSpPr>
        <p:spPr>
          <a:xfrm>
            <a:off x="628650" y="1539106"/>
            <a:ext cx="7886700" cy="3131325"/>
          </a:xfrm>
        </p:spPr>
        <p:txBody>
          <a:bodyPr/>
          <a:lstStyle/>
          <a:p>
            <a:r>
              <a:rPr lang="en-GB" dirty="0">
                <a:latin typeface="Tahoma" panose="020B0604030504040204" pitchFamily="34" charset="0"/>
                <a:ea typeface="Times New Roman" panose="02020603050405020304" pitchFamily="18" charset="0"/>
                <a:cs typeface="Times New Roman" panose="02020603050405020304" pitchFamily="18" charset="0"/>
              </a:rPr>
              <a:t>Some visionary thinking and policy moves needed!</a:t>
            </a:r>
          </a:p>
          <a:p>
            <a:r>
              <a:rPr lang="en-GB" dirty="0">
                <a:latin typeface="Tahoma" panose="020B0604030504040204" pitchFamily="34" charset="0"/>
                <a:ea typeface="Times New Roman" panose="02020603050405020304" pitchFamily="18" charset="0"/>
                <a:cs typeface="Times New Roman" panose="02020603050405020304" pitchFamily="18" charset="0"/>
              </a:rPr>
              <a:t>Serious investment in standards, infrastructure and inspection necessary to make border controls and port health arrangements as effective and frictionless as possible</a:t>
            </a:r>
          </a:p>
          <a:p>
            <a:r>
              <a:rPr lang="en-GB" dirty="0">
                <a:latin typeface="Tahoma" panose="020B0604030504040204" pitchFamily="34" charset="0"/>
                <a:ea typeface="Times New Roman" panose="02020603050405020304" pitchFamily="18" charset="0"/>
                <a:cs typeface="Times New Roman" panose="02020603050405020304" pitchFamily="18" charset="0"/>
              </a:rPr>
              <a:t>CIEH believes that HMG should plan to deal clearly and holistically with governance, food standards, food security and trade issues </a:t>
            </a:r>
          </a:p>
          <a:p>
            <a:r>
              <a:rPr lang="en-GB" dirty="0">
                <a:latin typeface="Tahoma" panose="020B0604030504040204" pitchFamily="34" charset="0"/>
                <a:ea typeface="Times New Roman" panose="02020603050405020304" pitchFamily="18" charset="0"/>
                <a:cs typeface="Times New Roman" panose="02020603050405020304" pitchFamily="18" charset="0"/>
              </a:rPr>
              <a:t>CIEH encourages HMG to develop a proper food policy and to ensure that all forthcoming policy and legislation should contribute towards achieving that vision</a:t>
            </a:r>
          </a:p>
          <a:p>
            <a:endParaRPr lang="en-GB" dirty="0"/>
          </a:p>
        </p:txBody>
      </p:sp>
    </p:spTree>
    <p:extLst>
      <p:ext uri="{BB962C8B-B14F-4D97-AF65-F5344CB8AC3E}">
        <p14:creationId xmlns:p14="http://schemas.microsoft.com/office/powerpoint/2010/main" val="928932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20726"/>
            <a:ext cx="7886700" cy="518380"/>
          </a:xfrm>
        </p:spPr>
        <p:txBody>
          <a:bodyPr/>
          <a:lstStyle/>
          <a:p>
            <a:r>
              <a:rPr lang="en-GB" dirty="0"/>
              <a:t>The Hard Facts</a:t>
            </a:r>
          </a:p>
        </p:txBody>
      </p:sp>
      <p:sp>
        <p:nvSpPr>
          <p:cNvPr id="3" name="Content Placeholder 2"/>
          <p:cNvSpPr>
            <a:spLocks noGrp="1"/>
          </p:cNvSpPr>
          <p:nvPr>
            <p:ph idx="1"/>
          </p:nvPr>
        </p:nvSpPr>
        <p:spPr>
          <a:xfrm>
            <a:off x="493183" y="1679944"/>
            <a:ext cx="7886700" cy="3580678"/>
          </a:xfrm>
        </p:spPr>
        <p:txBody>
          <a:bodyPr/>
          <a:lstStyle/>
          <a:p>
            <a:r>
              <a:rPr lang="en-GB" dirty="0"/>
              <a:t>UK ceases to be a member of the EU on 30 March 2019</a:t>
            </a:r>
          </a:p>
          <a:p>
            <a:r>
              <a:rPr lang="en-GB" dirty="0"/>
              <a:t>45 years can’t be unravelled overnight</a:t>
            </a:r>
          </a:p>
          <a:p>
            <a:r>
              <a:rPr lang="en-GB" dirty="0"/>
              <a:t>Profound implications for the environment, health and safety and food regulatory regimes in the UK</a:t>
            </a:r>
          </a:p>
          <a:p>
            <a:r>
              <a:rPr lang="en-GB" dirty="0"/>
              <a:t>This presentation focuses on food as CIEH’s thinking in this area is quite well developed</a:t>
            </a:r>
          </a:p>
        </p:txBody>
      </p:sp>
    </p:spTree>
    <p:extLst>
      <p:ext uri="{BB962C8B-B14F-4D97-AF65-F5344CB8AC3E}">
        <p14:creationId xmlns:p14="http://schemas.microsoft.com/office/powerpoint/2010/main" val="36994127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we’re doing………</a:t>
            </a:r>
          </a:p>
        </p:txBody>
      </p:sp>
      <p:sp>
        <p:nvSpPr>
          <p:cNvPr id="3" name="Content Placeholder 2"/>
          <p:cNvSpPr>
            <a:spLocks noGrp="1"/>
          </p:cNvSpPr>
          <p:nvPr>
            <p:ph idx="1"/>
          </p:nvPr>
        </p:nvSpPr>
        <p:spPr>
          <a:xfrm>
            <a:off x="628650" y="1624693"/>
            <a:ext cx="7886700" cy="3045738"/>
          </a:xfrm>
        </p:spPr>
        <p:txBody>
          <a:bodyPr/>
          <a:lstStyle/>
          <a:p>
            <a:r>
              <a:rPr lang="en-GB" sz="1600" dirty="0"/>
              <a:t>Lobbying Parliamentarians on behalf of EH and the work we do in food</a:t>
            </a:r>
          </a:p>
          <a:p>
            <a:pPr lvl="1"/>
            <a:r>
              <a:rPr lang="en-GB" sz="1600" dirty="0"/>
              <a:t>Promoting key amendments to the Withdrawal Bill in conjunction with APHA – promoting the importance of port health and key standards</a:t>
            </a:r>
          </a:p>
          <a:p>
            <a:pPr lvl="1"/>
            <a:r>
              <a:rPr lang="en-GB" sz="1600" dirty="0"/>
              <a:t>Specific ongoing dialogue with the Shadow Minister of State for DEFRA</a:t>
            </a:r>
          </a:p>
          <a:p>
            <a:pPr lvl="1"/>
            <a:r>
              <a:rPr lang="en-GB" sz="1600" dirty="0"/>
              <a:t>Working with CIEH Food Advisory Board members to produce a series of public-facing, factual information sheets covering the impact of Brexit on UK food policy</a:t>
            </a:r>
          </a:p>
          <a:p>
            <a:pPr lvl="1"/>
            <a:r>
              <a:rPr lang="en-GB" sz="1600" dirty="0"/>
              <a:t>Invited FSA to speak about their preparations for Brexit at Wales regional seminar on 29 November</a:t>
            </a:r>
          </a:p>
          <a:p>
            <a:pPr lvl="1"/>
            <a:r>
              <a:rPr lang="en-GB" sz="1600" dirty="0"/>
              <a:t>Engaging with FSAI on issues of mutual concern</a:t>
            </a:r>
          </a:p>
          <a:p>
            <a:pPr lvl="1"/>
            <a:endParaRPr lang="en-GB" dirty="0"/>
          </a:p>
        </p:txBody>
      </p:sp>
    </p:spTree>
    <p:extLst>
      <p:ext uri="{BB962C8B-B14F-4D97-AF65-F5344CB8AC3E}">
        <p14:creationId xmlns:p14="http://schemas.microsoft.com/office/powerpoint/2010/main" val="29228484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2874" y="1221601"/>
            <a:ext cx="2901991" cy="3339686"/>
          </a:xfrm>
        </p:spPr>
        <p:txBody>
          <a:bodyPr/>
          <a:lstStyle/>
          <a:p>
            <a:pPr marL="0" indent="0">
              <a:buNone/>
            </a:pPr>
            <a:endParaRPr lang="en-GB" dirty="0"/>
          </a:p>
          <a:p>
            <a:pPr marL="0" indent="0">
              <a:buNone/>
            </a:pPr>
            <a:endParaRPr lang="en-GB" dirty="0"/>
          </a:p>
          <a:p>
            <a:pPr marL="0" indent="0">
              <a:buNone/>
            </a:pPr>
            <a:r>
              <a:rPr lang="en-GB" sz="2000" dirty="0"/>
              <a:t>Tony Lewis</a:t>
            </a:r>
          </a:p>
          <a:p>
            <a:pPr marL="0" indent="0">
              <a:buNone/>
            </a:pPr>
            <a:r>
              <a:rPr lang="en-GB" sz="2000" dirty="0"/>
              <a:t>Head of Policy, CIEH</a:t>
            </a:r>
          </a:p>
          <a:p>
            <a:pPr marL="0" indent="0">
              <a:buNone/>
            </a:pPr>
            <a:r>
              <a:rPr lang="en-GB" sz="2000" dirty="0">
                <a:hlinkClick r:id="rId3"/>
              </a:rPr>
              <a:t>t.lewis@cieh.org</a:t>
            </a:r>
            <a:endParaRPr lang="en-GB" sz="2000" dirty="0"/>
          </a:p>
          <a:p>
            <a:pPr marL="0" indent="0">
              <a:buNone/>
            </a:pPr>
            <a:r>
              <a:rPr lang="en-GB" sz="2000" dirty="0"/>
              <a:t>Tel: 0207 827 5907</a:t>
            </a:r>
          </a:p>
        </p:txBody>
      </p:sp>
      <p:sp>
        <p:nvSpPr>
          <p:cNvPr id="4" name="Content Placeholder 2"/>
          <p:cNvSpPr txBox="1">
            <a:spLocks/>
          </p:cNvSpPr>
          <p:nvPr/>
        </p:nvSpPr>
        <p:spPr>
          <a:xfrm>
            <a:off x="4973824" y="1221601"/>
            <a:ext cx="3059833" cy="3339686"/>
          </a:xfrm>
          <a:prstGeom prst="rect">
            <a:avLst/>
          </a:prstGeom>
        </p:spPr>
        <p:txBody>
          <a:bodyPr vert="horz" lIns="0" tIns="0" rIns="0" bIns="0" rtlCol="0">
            <a:noAutofit/>
          </a:bodyPr>
          <a:lstStyle>
            <a:lvl1pPr marL="207450" indent="-207450" algn="l" defTabSz="685800" rtl="0" eaLnBrk="1" latinLnBrk="0" hangingPunct="1">
              <a:lnSpc>
                <a:spcPct val="100000"/>
              </a:lnSpc>
              <a:spcBef>
                <a:spcPts val="0"/>
              </a:spcBef>
              <a:spcAft>
                <a:spcPts val="1000"/>
              </a:spcAft>
              <a:buClr>
                <a:schemeClr val="tx2"/>
              </a:buClr>
              <a:buSzPct val="120000"/>
              <a:buFont typeface="Wingdings" charset="2"/>
              <a:buChar char="§"/>
              <a:defRPr sz="1800" b="0" i="0" kern="1200" baseline="0">
                <a:solidFill>
                  <a:schemeClr val="tx1"/>
                </a:solidFill>
                <a:latin typeface="Verdana" charset="0"/>
                <a:ea typeface="Verdana" charset="0"/>
                <a:cs typeface="Verdana" charset="0"/>
              </a:defRPr>
            </a:lvl1pPr>
            <a:lvl2pPr marL="514350" indent="-207450" algn="l" defTabSz="685800" rtl="0" eaLnBrk="1" latinLnBrk="0" hangingPunct="1">
              <a:lnSpc>
                <a:spcPct val="100000"/>
              </a:lnSpc>
              <a:spcBef>
                <a:spcPts val="0"/>
              </a:spcBef>
              <a:spcAft>
                <a:spcPts val="600"/>
              </a:spcAft>
              <a:buClr>
                <a:schemeClr val="tx2"/>
              </a:buClr>
              <a:buSzPct val="120000"/>
              <a:buFont typeface="Wingdings" charset="2"/>
              <a:buChar char="§"/>
              <a:defRPr sz="1800" b="0" i="0" kern="1200" baseline="0">
                <a:solidFill>
                  <a:schemeClr val="tx1"/>
                </a:solidFill>
                <a:latin typeface="Verdana" charset="0"/>
                <a:ea typeface="Verdana" charset="0"/>
                <a:cs typeface="Verdana" charset="0"/>
              </a:defRPr>
            </a:lvl2pPr>
            <a:lvl3pPr marL="857250" indent="-207450" algn="l" defTabSz="685800" rtl="0" eaLnBrk="1" latinLnBrk="0" hangingPunct="1">
              <a:lnSpc>
                <a:spcPct val="100000"/>
              </a:lnSpc>
              <a:spcBef>
                <a:spcPts val="0"/>
              </a:spcBef>
              <a:spcAft>
                <a:spcPts val="600"/>
              </a:spcAft>
              <a:buClr>
                <a:schemeClr val="tx2"/>
              </a:buClr>
              <a:buSzPct val="120000"/>
              <a:buFont typeface="Wingdings" charset="2"/>
              <a:buChar char="§"/>
              <a:defRPr sz="1600" b="0" i="0" kern="1200" baseline="0">
                <a:solidFill>
                  <a:schemeClr val="tx1"/>
                </a:solidFill>
                <a:latin typeface="Verdana" charset="0"/>
                <a:ea typeface="Verdana" charset="0"/>
                <a:cs typeface="Verdana" charset="0"/>
              </a:defRPr>
            </a:lvl3pPr>
            <a:lvl4pPr marL="1200150" indent="-207450" algn="l" defTabSz="685800" rtl="0" eaLnBrk="1" latinLnBrk="0" hangingPunct="1">
              <a:lnSpc>
                <a:spcPct val="100000"/>
              </a:lnSpc>
              <a:spcBef>
                <a:spcPts val="0"/>
              </a:spcBef>
              <a:spcAft>
                <a:spcPts val="600"/>
              </a:spcAft>
              <a:buClr>
                <a:schemeClr val="tx2"/>
              </a:buClr>
              <a:buSzPct val="120000"/>
              <a:buFont typeface="Wingdings" charset="2"/>
              <a:buChar char="§"/>
              <a:defRPr sz="1400" b="0" i="0" kern="1200" baseline="0">
                <a:solidFill>
                  <a:schemeClr val="tx1"/>
                </a:solidFill>
                <a:latin typeface="Verdana" charset="0"/>
                <a:ea typeface="Verdana" charset="0"/>
                <a:cs typeface="Verdana" charset="0"/>
              </a:defRPr>
            </a:lvl4pPr>
            <a:lvl5pPr marL="1543050" indent="-207450" algn="l" defTabSz="685800" rtl="0" eaLnBrk="1" latinLnBrk="0" hangingPunct="1">
              <a:lnSpc>
                <a:spcPct val="100000"/>
              </a:lnSpc>
              <a:spcBef>
                <a:spcPts val="0"/>
              </a:spcBef>
              <a:buClr>
                <a:schemeClr val="tx2"/>
              </a:buClr>
              <a:buSzPct val="120000"/>
              <a:buFont typeface="Wingdings" charset="2"/>
              <a:buChar char="§"/>
              <a:defRPr sz="1200" b="0" i="0" kern="1200" baseline="0">
                <a:solidFill>
                  <a:schemeClr val="tx1"/>
                </a:solidFill>
                <a:latin typeface="Verdana" charset="0"/>
                <a:ea typeface="Verdana" charset="0"/>
                <a:cs typeface="Verdana"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Wingdings" charset="2"/>
              <a:buNone/>
            </a:pPr>
            <a:endParaRPr lang="en-GB" dirty="0"/>
          </a:p>
          <a:p>
            <a:pPr marL="0" indent="0">
              <a:buFont typeface="Wingdings" charset="2"/>
              <a:buNone/>
            </a:pPr>
            <a:endParaRPr lang="en-GB" dirty="0"/>
          </a:p>
          <a:p>
            <a:pPr marL="0" indent="0">
              <a:buFont typeface="Wingdings" charset="2"/>
              <a:buNone/>
            </a:pPr>
            <a:r>
              <a:rPr lang="en-GB" sz="2000" dirty="0"/>
              <a:t>Kate Thompson</a:t>
            </a:r>
          </a:p>
          <a:p>
            <a:pPr marL="0" indent="0">
              <a:buFont typeface="Wingdings" charset="2"/>
              <a:buNone/>
            </a:pPr>
            <a:r>
              <a:rPr lang="en-GB" sz="2000" dirty="0"/>
              <a:t>CIEH Director for Wales</a:t>
            </a:r>
          </a:p>
          <a:p>
            <a:pPr marL="0" indent="0">
              <a:buFont typeface="Wingdings" charset="2"/>
              <a:buNone/>
            </a:pPr>
            <a:r>
              <a:rPr lang="en-GB" sz="2000" dirty="0">
                <a:hlinkClick r:id="rId4"/>
              </a:rPr>
              <a:t>k.thompson@cieh.org</a:t>
            </a:r>
            <a:endParaRPr lang="en-GB" sz="2000" dirty="0"/>
          </a:p>
          <a:p>
            <a:pPr marL="0" indent="0">
              <a:buFont typeface="Wingdings" charset="2"/>
              <a:buNone/>
            </a:pPr>
            <a:r>
              <a:rPr lang="en-GB" sz="2000" dirty="0"/>
              <a:t>Tel: 01633 865533</a:t>
            </a:r>
          </a:p>
        </p:txBody>
      </p:sp>
    </p:spTree>
    <p:extLst>
      <p:ext uri="{BB962C8B-B14F-4D97-AF65-F5344CB8AC3E}">
        <p14:creationId xmlns:p14="http://schemas.microsoft.com/office/powerpoint/2010/main" val="3423957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EU Level Functions</a:t>
            </a:r>
          </a:p>
        </p:txBody>
      </p:sp>
      <p:sp>
        <p:nvSpPr>
          <p:cNvPr id="3" name="Content Placeholder 2"/>
          <p:cNvSpPr>
            <a:spLocks noGrp="1"/>
          </p:cNvSpPr>
          <p:nvPr>
            <p:ph idx="1"/>
          </p:nvPr>
        </p:nvSpPr>
        <p:spPr>
          <a:xfrm>
            <a:off x="538339" y="1554981"/>
            <a:ext cx="7886700" cy="3427236"/>
          </a:xfrm>
        </p:spPr>
        <p:txBody>
          <a:bodyPr/>
          <a:lstStyle/>
          <a:p>
            <a:r>
              <a:rPr lang="en-GB" dirty="0"/>
              <a:t>Risk assessment undertaken by EFSA</a:t>
            </a:r>
          </a:p>
          <a:p>
            <a:r>
              <a:rPr lang="en-GB" dirty="0"/>
              <a:t>Risk management decisions taken by European Commission and Council</a:t>
            </a:r>
          </a:p>
          <a:p>
            <a:r>
              <a:rPr lang="en-GB" dirty="0"/>
              <a:t>Assurance on food safety compliance within EU and food safety regimes of countries who want to export to Europe carried out by Commission audits</a:t>
            </a:r>
          </a:p>
          <a:p>
            <a:r>
              <a:rPr lang="en-GB" dirty="0"/>
              <a:t>Key systems for providing rapid warning of food safety threats, sharing information on crime and for notifying and tracking food from outside EU maintained by the Commission</a:t>
            </a:r>
          </a:p>
        </p:txBody>
      </p:sp>
    </p:spTree>
    <p:extLst>
      <p:ext uri="{BB962C8B-B14F-4D97-AF65-F5344CB8AC3E}">
        <p14:creationId xmlns:p14="http://schemas.microsoft.com/office/powerpoint/2010/main" val="2463946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Maintaining Trust a Key Priority</a:t>
            </a:r>
          </a:p>
        </p:txBody>
      </p:sp>
      <p:sp>
        <p:nvSpPr>
          <p:cNvPr id="3" name="Content Placeholder 2"/>
          <p:cNvSpPr>
            <a:spLocks noGrp="1"/>
          </p:cNvSpPr>
          <p:nvPr>
            <p:ph idx="1"/>
          </p:nvPr>
        </p:nvSpPr>
        <p:spPr>
          <a:xfrm>
            <a:off x="538338" y="1554981"/>
            <a:ext cx="4485217" cy="2779952"/>
          </a:xfrm>
        </p:spPr>
        <p:txBody>
          <a:bodyPr/>
          <a:lstStyle/>
          <a:p>
            <a:r>
              <a:rPr lang="en-GB" sz="2000" dirty="0"/>
              <a:t>UK has some of the safest food in the world</a:t>
            </a:r>
          </a:p>
          <a:p>
            <a:r>
              <a:rPr lang="en-GB" sz="2000" dirty="0"/>
              <a:t>Need to maintain public confidence in food and food safety systems</a:t>
            </a:r>
          </a:p>
          <a:p>
            <a:r>
              <a:rPr lang="en-GB" sz="2000" dirty="0"/>
              <a:t>Need to be able to provide trading partners with confidence in the effectiveness of UK food regulation</a:t>
            </a:r>
          </a:p>
        </p:txBody>
      </p:sp>
      <p:pic>
        <p:nvPicPr>
          <p:cNvPr id="4" name="Picture 3" descr="See the source image"/>
          <p:cNvPicPr/>
          <p:nvPr/>
        </p:nvPicPr>
        <p:blipFill>
          <a:blip r:embed="rId2">
            <a:extLst>
              <a:ext uri="{28A0092B-C50C-407E-A947-70E740481C1C}">
                <a14:useLocalDpi xmlns:a14="http://schemas.microsoft.com/office/drawing/2010/main" val="0"/>
              </a:ext>
            </a:extLst>
          </a:blip>
          <a:srcRect/>
          <a:stretch>
            <a:fillRect/>
          </a:stretch>
        </p:blipFill>
        <p:spPr bwMode="auto">
          <a:xfrm>
            <a:off x="5362222" y="1848492"/>
            <a:ext cx="3239911" cy="1973940"/>
          </a:xfrm>
          <a:prstGeom prst="rect">
            <a:avLst/>
          </a:prstGeom>
          <a:noFill/>
          <a:ln>
            <a:noFill/>
          </a:ln>
        </p:spPr>
      </p:pic>
    </p:spTree>
    <p:extLst>
      <p:ext uri="{BB962C8B-B14F-4D97-AF65-F5344CB8AC3E}">
        <p14:creationId xmlns:p14="http://schemas.microsoft.com/office/powerpoint/2010/main" val="3220558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Still At First Base</a:t>
            </a:r>
          </a:p>
        </p:txBody>
      </p:sp>
      <p:sp>
        <p:nvSpPr>
          <p:cNvPr id="3" name="Content Placeholder 2"/>
          <p:cNvSpPr>
            <a:spLocks noGrp="1"/>
          </p:cNvSpPr>
          <p:nvPr>
            <p:ph idx="1"/>
          </p:nvPr>
        </p:nvSpPr>
        <p:spPr>
          <a:xfrm>
            <a:off x="459317" y="1725083"/>
            <a:ext cx="5343172" cy="2004836"/>
          </a:xfrm>
        </p:spPr>
        <p:txBody>
          <a:bodyPr/>
          <a:lstStyle/>
          <a:p>
            <a:pPr marL="0" indent="0">
              <a:buNone/>
            </a:pPr>
            <a:r>
              <a:rPr lang="en-GB" dirty="0"/>
              <a:t>No agreement yet on any key issues</a:t>
            </a:r>
          </a:p>
          <a:p>
            <a:pPr lvl="1"/>
            <a:r>
              <a:rPr lang="en-GB" dirty="0"/>
              <a:t>Reciprocal rights of EU and UK citizens</a:t>
            </a:r>
          </a:p>
          <a:p>
            <a:pPr lvl="1"/>
            <a:r>
              <a:rPr lang="en-GB" dirty="0"/>
              <a:t>The island of Ireland</a:t>
            </a:r>
          </a:p>
          <a:p>
            <a:pPr lvl="1"/>
            <a:r>
              <a:rPr lang="en-GB" dirty="0"/>
              <a:t>Final divorce bill</a:t>
            </a:r>
          </a:p>
          <a:p>
            <a:pPr marL="306900" lvl="1" indent="0">
              <a:buNone/>
            </a:pPr>
            <a:endParaRPr lang="en-GB" dirty="0"/>
          </a:p>
          <a:p>
            <a:r>
              <a:rPr lang="en-GB" dirty="0"/>
              <a:t>Hard Brexit would be an environmental health disaster – at least in the short term</a:t>
            </a:r>
          </a:p>
        </p:txBody>
      </p:sp>
      <p:pic>
        <p:nvPicPr>
          <p:cNvPr id="5" name="Picture 4" descr="http://www.theleadingladiescompany.com/wp-content/uploads/2015/12/The-Countdown-begins...jpg"/>
          <p:cNvPicPr/>
          <p:nvPr/>
        </p:nvPicPr>
        <p:blipFill rotWithShape="1">
          <a:blip r:embed="rId2">
            <a:extLst>
              <a:ext uri="{28A0092B-C50C-407E-A947-70E740481C1C}">
                <a14:useLocalDpi xmlns:a14="http://schemas.microsoft.com/office/drawing/2010/main" val="0"/>
              </a:ext>
            </a:extLst>
          </a:blip>
          <a:srcRect r="45844"/>
          <a:stretch/>
        </p:blipFill>
        <p:spPr bwMode="auto">
          <a:xfrm>
            <a:off x="6050844" y="1403667"/>
            <a:ext cx="2333767" cy="244584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02721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 opening ‘caveat’!</a:t>
            </a:r>
          </a:p>
        </p:txBody>
      </p:sp>
      <p:sp>
        <p:nvSpPr>
          <p:cNvPr id="3" name="Content Placeholder 2"/>
          <p:cNvSpPr>
            <a:spLocks noGrp="1"/>
          </p:cNvSpPr>
          <p:nvPr>
            <p:ph idx="1"/>
          </p:nvPr>
        </p:nvSpPr>
        <p:spPr/>
        <p:txBody>
          <a:bodyPr/>
          <a:lstStyle/>
          <a:p>
            <a:r>
              <a:rPr lang="en-GB" dirty="0"/>
              <a:t>No detail on Her Majesty’s Government’s (HMG) approach to Brexit and post-Brexit policies in respect of food issues</a:t>
            </a:r>
          </a:p>
          <a:p>
            <a:r>
              <a:rPr lang="en-GB" dirty="0"/>
              <a:t>Difficult to articulate risks and opportunities in a vacuum </a:t>
            </a:r>
          </a:p>
          <a:p>
            <a:r>
              <a:rPr lang="en-GB" dirty="0"/>
              <a:t>Environmental public health risks to the UK and its citizens around the issue of trade and food are crystallising</a:t>
            </a:r>
          </a:p>
        </p:txBody>
      </p:sp>
    </p:spTree>
    <p:extLst>
      <p:ext uri="{BB962C8B-B14F-4D97-AF65-F5344CB8AC3E}">
        <p14:creationId xmlns:p14="http://schemas.microsoft.com/office/powerpoint/2010/main" val="2202953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This presentation….</a:t>
            </a:r>
          </a:p>
        </p:txBody>
      </p:sp>
      <p:sp>
        <p:nvSpPr>
          <p:cNvPr id="3" name="Content Placeholder 2"/>
          <p:cNvSpPr>
            <a:spLocks noGrp="1"/>
          </p:cNvSpPr>
          <p:nvPr>
            <p:ph idx="1"/>
          </p:nvPr>
        </p:nvSpPr>
        <p:spPr>
          <a:xfrm>
            <a:off x="628650" y="1577558"/>
            <a:ext cx="7886700" cy="3156303"/>
          </a:xfrm>
        </p:spPr>
        <p:txBody>
          <a:bodyPr/>
          <a:lstStyle/>
          <a:p>
            <a:r>
              <a:rPr lang="en-GB" dirty="0"/>
              <a:t>This presentation summarises CIEH’s position on food and trade in food</a:t>
            </a:r>
          </a:p>
          <a:p>
            <a:r>
              <a:rPr lang="en-GB" dirty="0"/>
              <a:t>Material contained in this presentation forms the basis of the CIEH submission to the House of Commons Select Committee on Environment, Food and Rural Affairs Inquiry into Food and Trade </a:t>
            </a:r>
            <a:r>
              <a:rPr lang="en-GB" dirty="0">
                <a:hlinkClick r:id="rId2"/>
              </a:rPr>
              <a:t>http://www.cieh.org/WorkArea/DownloadAsset.aspx?id=62976</a:t>
            </a:r>
            <a:endParaRPr lang="en-GB" dirty="0"/>
          </a:p>
          <a:p>
            <a:r>
              <a:rPr lang="en-GB" b="1" dirty="0"/>
              <a:t>CIEH’s submission was compiled by</a:t>
            </a:r>
          </a:p>
          <a:p>
            <a:pPr lvl="1"/>
            <a:r>
              <a:rPr lang="en-GB" b="1" dirty="0"/>
              <a:t>Members of the CIEH Food Advisory Board using data from members and outcomes from a joint workshop organised by CIEH and SUSTAIN</a:t>
            </a:r>
          </a:p>
          <a:p>
            <a:pPr lvl="1"/>
            <a:endParaRPr lang="en-GB" dirty="0"/>
          </a:p>
        </p:txBody>
      </p:sp>
    </p:spTree>
    <p:extLst>
      <p:ext uri="{BB962C8B-B14F-4D97-AF65-F5344CB8AC3E}">
        <p14:creationId xmlns:p14="http://schemas.microsoft.com/office/powerpoint/2010/main" val="21045295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927806"/>
            <a:ext cx="8210550" cy="611300"/>
          </a:xfrm>
        </p:spPr>
        <p:txBody>
          <a:bodyPr/>
          <a:lstStyle/>
          <a:p>
            <a:r>
              <a:rPr lang="en-GB" dirty="0"/>
              <a:t>The Cliff-Edge</a:t>
            </a:r>
          </a:p>
        </p:txBody>
      </p:sp>
      <p:sp>
        <p:nvSpPr>
          <p:cNvPr id="3" name="Content Placeholder 2"/>
          <p:cNvSpPr>
            <a:spLocks noGrp="1"/>
          </p:cNvSpPr>
          <p:nvPr>
            <p:ph idx="1"/>
          </p:nvPr>
        </p:nvSpPr>
        <p:spPr>
          <a:xfrm>
            <a:off x="304800" y="1539106"/>
            <a:ext cx="8489244" cy="3373677"/>
          </a:xfrm>
        </p:spPr>
        <p:txBody>
          <a:bodyPr/>
          <a:lstStyle/>
          <a:p>
            <a:r>
              <a:rPr lang="en-GB" dirty="0">
                <a:latin typeface="Tahoma" panose="020B0604030504040204" pitchFamily="34" charset="0"/>
                <a:ea typeface="Times New Roman" panose="02020603050405020304" pitchFamily="18" charset="0"/>
                <a:cs typeface="Times New Roman" panose="02020603050405020304" pitchFamily="18" charset="0"/>
              </a:rPr>
              <a:t>Uncertainty about the implications of moving to WTO rules</a:t>
            </a:r>
          </a:p>
          <a:p>
            <a:r>
              <a:rPr lang="en-GB" dirty="0">
                <a:latin typeface="Tahoma" panose="020B0604030504040204" pitchFamily="34" charset="0"/>
                <a:cs typeface="Times New Roman" panose="02020603050405020304" pitchFamily="18" charset="0"/>
              </a:rPr>
              <a:t>Likely to take years to renegotiate WTA schedules</a:t>
            </a:r>
          </a:p>
          <a:p>
            <a:r>
              <a:rPr lang="en-GB" dirty="0">
                <a:latin typeface="Tahoma" panose="020B0604030504040204" pitchFamily="34" charset="0"/>
                <a:cs typeface="Times New Roman" panose="02020603050405020304" pitchFamily="18" charset="0"/>
              </a:rPr>
              <a:t>Requires unanimous agreement of all 162 WTA signatories</a:t>
            </a:r>
          </a:p>
          <a:p>
            <a:r>
              <a:rPr lang="en-GB" dirty="0">
                <a:latin typeface="Tahoma" panose="020B0604030504040204" pitchFamily="34" charset="0"/>
                <a:cs typeface="Times New Roman" panose="02020603050405020304" pitchFamily="18" charset="0"/>
              </a:rPr>
              <a:t>Uncertainty – never been done before!</a:t>
            </a:r>
          </a:p>
          <a:p>
            <a:r>
              <a:rPr lang="en-GB" dirty="0">
                <a:latin typeface="Tahoma" panose="020B0604030504040204" pitchFamily="34" charset="0"/>
                <a:ea typeface="Times New Roman" panose="02020603050405020304" pitchFamily="18" charset="0"/>
                <a:cs typeface="Times New Roman" panose="02020603050405020304" pitchFamily="18" charset="0"/>
              </a:rPr>
              <a:t>Extensive changes for the food industry, standards, science and research capability and for UK food inspection arrangements – principally via </a:t>
            </a:r>
            <a:r>
              <a:rPr lang="en-GB" dirty="0" err="1">
                <a:latin typeface="Tahoma" panose="020B0604030504040204" pitchFamily="34" charset="0"/>
                <a:ea typeface="Times New Roman" panose="02020603050405020304" pitchFamily="18" charset="0"/>
                <a:cs typeface="Times New Roman" panose="02020603050405020304" pitchFamily="18" charset="0"/>
              </a:rPr>
              <a:t>RoF</a:t>
            </a:r>
            <a:endParaRPr lang="en-GB" dirty="0">
              <a:latin typeface="Tahoma" panose="020B0604030504040204" pitchFamily="34" charset="0"/>
              <a:ea typeface="Times New Roman" panose="02020603050405020304" pitchFamily="18" charset="0"/>
              <a:cs typeface="Times New Roman" panose="02020603050405020304" pitchFamily="18" charset="0"/>
            </a:endParaRPr>
          </a:p>
          <a:p>
            <a:r>
              <a:rPr lang="en-GB" dirty="0">
                <a:latin typeface="Tahoma" panose="020B0604030504040204" pitchFamily="34" charset="0"/>
                <a:ea typeface="Times New Roman" panose="02020603050405020304" pitchFamily="18" charset="0"/>
                <a:cs typeface="Times New Roman" panose="02020603050405020304" pitchFamily="18" charset="0"/>
              </a:rPr>
              <a:t>UK consumers may have to accept food that does not meet current expectations, in terms of quality, composition, hygiene and standards of production</a:t>
            </a:r>
            <a:endParaRPr lang="en-GB" dirty="0">
              <a:latin typeface="Tahoma" panose="020B0604030504040204" pitchFamily="34"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9183" y="1703468"/>
            <a:ext cx="2204861" cy="1356026"/>
          </a:xfrm>
          <a:prstGeom prst="rect">
            <a:avLst/>
          </a:prstGeom>
        </p:spPr>
      </p:pic>
    </p:spTree>
    <p:extLst>
      <p:ext uri="{BB962C8B-B14F-4D97-AF65-F5344CB8AC3E}">
        <p14:creationId xmlns:p14="http://schemas.microsoft.com/office/powerpoint/2010/main" val="1927560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562" y="927806"/>
            <a:ext cx="8202788" cy="611300"/>
          </a:xfrm>
        </p:spPr>
        <p:txBody>
          <a:bodyPr/>
          <a:lstStyle/>
          <a:p>
            <a:r>
              <a:rPr lang="en-GB" dirty="0"/>
              <a:t>Dealing with ‘a deal’</a:t>
            </a:r>
          </a:p>
        </p:txBody>
      </p:sp>
      <p:sp>
        <p:nvSpPr>
          <p:cNvPr id="3" name="Content Placeholder 2"/>
          <p:cNvSpPr>
            <a:spLocks noGrp="1"/>
          </p:cNvSpPr>
          <p:nvPr>
            <p:ph idx="1"/>
          </p:nvPr>
        </p:nvSpPr>
        <p:spPr>
          <a:xfrm>
            <a:off x="312562" y="1343480"/>
            <a:ext cx="5688188" cy="3431720"/>
          </a:xfrm>
        </p:spPr>
        <p:txBody>
          <a:bodyPr/>
          <a:lstStyle/>
          <a:p>
            <a:r>
              <a:rPr lang="en-GB" sz="1400" dirty="0">
                <a:latin typeface="Tahoma" panose="020B0604030504040204" pitchFamily="34" charset="0"/>
                <a:ea typeface="Times New Roman" panose="02020603050405020304" pitchFamily="18" charset="0"/>
                <a:cs typeface="Times New Roman" panose="02020603050405020304" pitchFamily="18" charset="0"/>
              </a:rPr>
              <a:t>Changes and additional responsibilities will come at a difficult time</a:t>
            </a:r>
          </a:p>
          <a:p>
            <a:pPr lvl="1"/>
            <a:r>
              <a:rPr lang="en-GB" sz="1400" dirty="0">
                <a:latin typeface="Tahoma" panose="020B0604030504040204" pitchFamily="34" charset="0"/>
                <a:ea typeface="Times New Roman" panose="02020603050405020304" pitchFamily="18" charset="0"/>
                <a:cs typeface="Times New Roman" panose="02020603050405020304" pitchFamily="18" charset="0"/>
              </a:rPr>
              <a:t>UK standards and inspection bodies under pressure as a result of austerity </a:t>
            </a:r>
          </a:p>
          <a:p>
            <a:r>
              <a:rPr lang="en-GB" sz="1400" dirty="0">
                <a:latin typeface="Tahoma" panose="020B0604030504040204" pitchFamily="34" charset="0"/>
                <a:ea typeface="Times New Roman" panose="02020603050405020304" pitchFamily="18" charset="0"/>
                <a:cs typeface="Times New Roman" panose="02020603050405020304" pitchFamily="18" charset="0"/>
              </a:rPr>
              <a:t>Food regulation professionals have very limited capacity to adapt to the scale of change without additional resources</a:t>
            </a:r>
          </a:p>
          <a:p>
            <a:r>
              <a:rPr lang="en-GB" sz="1400" dirty="0">
                <a:latin typeface="Tahoma" panose="020B0604030504040204" pitchFamily="34" charset="0"/>
                <a:ea typeface="Times New Roman" panose="02020603050405020304" pitchFamily="18" charset="0"/>
                <a:cs typeface="Times New Roman" panose="02020603050405020304" pitchFamily="18" charset="0"/>
              </a:rPr>
              <a:t>Additional challenges face food exporters to EU countries depending upon the type of deal that is achieved: </a:t>
            </a:r>
          </a:p>
          <a:p>
            <a:pPr lvl="1"/>
            <a:r>
              <a:rPr lang="en-GB" sz="1400" dirty="0">
                <a:latin typeface="Tahoma" panose="020B0604030504040204" pitchFamily="34" charset="0"/>
                <a:ea typeface="Times New Roman" panose="02020603050405020304" pitchFamily="18" charset="0"/>
                <a:cs typeface="Times New Roman" panose="02020603050405020304" pitchFamily="18" charset="0"/>
              </a:rPr>
              <a:t>A deal where there are </a:t>
            </a:r>
            <a:r>
              <a:rPr lang="en-GB" sz="1400" u="sng" dirty="0">
                <a:latin typeface="Tahoma" panose="020B0604030504040204" pitchFamily="34" charset="0"/>
                <a:ea typeface="Times New Roman" panose="02020603050405020304" pitchFamily="18" charset="0"/>
                <a:cs typeface="Times New Roman" panose="02020603050405020304" pitchFamily="18" charset="0"/>
              </a:rPr>
              <a:t>harmonised controls</a:t>
            </a:r>
            <a:r>
              <a:rPr lang="en-GB" sz="1400" dirty="0">
                <a:latin typeface="Tahoma" panose="020B0604030504040204" pitchFamily="34" charset="0"/>
                <a:ea typeface="Times New Roman" panose="02020603050405020304" pitchFamily="18" charset="0"/>
                <a:cs typeface="Times New Roman" panose="02020603050405020304" pitchFamily="18" charset="0"/>
              </a:rPr>
              <a:t> will see trade across a single border </a:t>
            </a:r>
          </a:p>
          <a:p>
            <a:pPr lvl="1"/>
            <a:r>
              <a:rPr lang="en-GB" sz="1400" dirty="0">
                <a:latin typeface="Tahoma" panose="020B0604030504040204" pitchFamily="34" charset="0"/>
                <a:ea typeface="Times New Roman" panose="02020603050405020304" pitchFamily="18" charset="0"/>
                <a:cs typeface="Times New Roman" panose="02020603050405020304" pitchFamily="18" charset="0"/>
              </a:rPr>
              <a:t>Audits by EU bodies (such as DG </a:t>
            </a:r>
            <a:r>
              <a:rPr lang="en-GB" sz="1400" dirty="0" err="1">
                <a:latin typeface="Tahoma" panose="020B0604030504040204" pitchFamily="34" charset="0"/>
                <a:ea typeface="Times New Roman" panose="02020603050405020304" pitchFamily="18" charset="0"/>
                <a:cs typeface="Times New Roman" panose="02020603050405020304" pitchFamily="18" charset="0"/>
              </a:rPr>
              <a:t>Sante</a:t>
            </a:r>
            <a:r>
              <a:rPr lang="en-GB" sz="1400" dirty="0">
                <a:latin typeface="Tahoma" panose="020B0604030504040204" pitchFamily="34" charset="0"/>
                <a:ea typeface="Times New Roman" panose="02020603050405020304" pitchFamily="18" charset="0"/>
                <a:cs typeface="Times New Roman" panose="02020603050405020304" pitchFamily="18" charset="0"/>
              </a:rPr>
              <a:t>) will still be necessary and acceptance of EU standards will still require systems to be in place to ensure these are complied with. </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24762" y="1445080"/>
            <a:ext cx="2912346" cy="2510232"/>
          </a:xfrm>
          <a:prstGeom prst="rect">
            <a:avLst/>
          </a:prstGeom>
        </p:spPr>
      </p:pic>
    </p:spTree>
    <p:extLst>
      <p:ext uri="{BB962C8B-B14F-4D97-AF65-F5344CB8AC3E}">
        <p14:creationId xmlns:p14="http://schemas.microsoft.com/office/powerpoint/2010/main" val="2556982251"/>
      </p:ext>
    </p:extLst>
  </p:cSld>
  <p:clrMapOvr>
    <a:masterClrMapping/>
  </p:clrMapOvr>
</p:sld>
</file>

<file path=ppt/theme/theme1.xml><?xml version="1.0" encoding="utf-8"?>
<a:theme xmlns:a="http://schemas.openxmlformats.org/drawingml/2006/main" name="Office Theme">
  <a:themeElements>
    <a:clrScheme name="CIEH theme">
      <a:dk1>
        <a:srgbClr val="000000"/>
      </a:dk1>
      <a:lt1>
        <a:srgbClr val="FFFFFF"/>
      </a:lt1>
      <a:dk2>
        <a:srgbClr val="880D53"/>
      </a:dk2>
      <a:lt2>
        <a:srgbClr val="E0E0E0"/>
      </a:lt2>
      <a:accent1>
        <a:srgbClr val="880D53"/>
      </a:accent1>
      <a:accent2>
        <a:srgbClr val="D733B4"/>
      </a:accent2>
      <a:accent3>
        <a:srgbClr val="F42A41"/>
      </a:accent3>
      <a:accent4>
        <a:srgbClr val="0077D4"/>
      </a:accent4>
      <a:accent5>
        <a:srgbClr val="00BAB9"/>
      </a:accent5>
      <a:accent6>
        <a:srgbClr val="FFD205"/>
      </a:accent6>
      <a:hlink>
        <a:srgbClr val="76B900"/>
      </a:hlink>
      <a:folHlink>
        <a:srgbClr val="7A68AE"/>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3180</TotalTime>
  <Words>1639</Words>
  <Application>Microsoft Office PowerPoint</Application>
  <PresentationFormat>On-screen Show (16:9)</PresentationFormat>
  <Paragraphs>116</Paragraphs>
  <Slides>21</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Symbol</vt:lpstr>
      <vt:lpstr>Tahoma</vt:lpstr>
      <vt:lpstr>Times New Roman</vt:lpstr>
      <vt:lpstr>Verdana</vt:lpstr>
      <vt:lpstr>Wingdings</vt:lpstr>
      <vt:lpstr>Office Theme</vt:lpstr>
      <vt:lpstr> Brexit and Food  Summarising CIEH’s current policy position!</vt:lpstr>
      <vt:lpstr>The Hard Facts</vt:lpstr>
      <vt:lpstr>EU Level Functions</vt:lpstr>
      <vt:lpstr>Maintaining Trust a Key Priority</vt:lpstr>
      <vt:lpstr>Still At First Base</vt:lpstr>
      <vt:lpstr>An opening ‘caveat’!</vt:lpstr>
      <vt:lpstr>This presentation….</vt:lpstr>
      <vt:lpstr>The Cliff-Edge</vt:lpstr>
      <vt:lpstr>Dealing with ‘a deal’</vt:lpstr>
      <vt:lpstr>Dealing with ‘a deal’</vt:lpstr>
      <vt:lpstr>Dealing with a deal</vt:lpstr>
      <vt:lpstr>Dealing with a deal</vt:lpstr>
      <vt:lpstr>Dealing with a deal</vt:lpstr>
      <vt:lpstr>Dealing with a deal</vt:lpstr>
      <vt:lpstr>Dealing with a deal</vt:lpstr>
      <vt:lpstr>Dealing with a deal</vt:lpstr>
      <vt:lpstr>The devolution question</vt:lpstr>
      <vt:lpstr>The devolution question</vt:lpstr>
      <vt:lpstr>Summarising where we are</vt:lpstr>
      <vt:lpstr>What we’re doing………</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Rhona Green</dc:creator>
  <cp:keywords/>
  <dc:description/>
  <cp:lastModifiedBy>Tony</cp:lastModifiedBy>
  <cp:revision>226</cp:revision>
  <dcterms:created xsi:type="dcterms:W3CDTF">2016-09-23T07:51:26Z</dcterms:created>
  <dcterms:modified xsi:type="dcterms:W3CDTF">2017-11-22T07:21:31Z</dcterms:modified>
  <cp:category/>
</cp:coreProperties>
</file>